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14"/>
  </p:notesMasterIdLst>
  <p:sldIdLst>
    <p:sldId id="311" r:id="rId2"/>
    <p:sldId id="322" r:id="rId3"/>
    <p:sldId id="346" r:id="rId4"/>
    <p:sldId id="341" r:id="rId5"/>
    <p:sldId id="343" r:id="rId6"/>
    <p:sldId id="347" r:id="rId7"/>
    <p:sldId id="349" r:id="rId8"/>
    <p:sldId id="351" r:id="rId9"/>
    <p:sldId id="353" r:id="rId10"/>
    <p:sldId id="355" r:id="rId11"/>
    <p:sldId id="357" r:id="rId12"/>
    <p:sldId id="359" r:id="rId13"/>
  </p:sldIdLst>
  <p:sldSz cx="9144000" cy="6858000" type="screen4x3"/>
  <p:notesSz cx="7010400" cy="92964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6600FF"/>
    <a:srgbClr val="006600"/>
    <a:srgbClr val="6600CC"/>
    <a:srgbClr val="FF9933"/>
    <a:srgbClr val="00486C"/>
    <a:srgbClr val="003366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noProof="0" smtClean="0"/>
              <a:t>Haga clic para modificar el estilo de texto del patrón</a:t>
            </a:r>
          </a:p>
          <a:p>
            <a:pPr lvl="1"/>
            <a:r>
              <a:rPr lang="es-ES" altLang="es-MX" noProof="0" smtClean="0"/>
              <a:t>Segundo nivel</a:t>
            </a:r>
          </a:p>
          <a:p>
            <a:pPr lvl="2"/>
            <a:r>
              <a:rPr lang="es-ES" altLang="es-MX" noProof="0" smtClean="0"/>
              <a:t>Tercer nivel</a:t>
            </a:r>
          </a:p>
          <a:p>
            <a:pPr lvl="3"/>
            <a:r>
              <a:rPr lang="es-ES" altLang="es-MX" noProof="0" smtClean="0"/>
              <a:t>Cuarto nivel</a:t>
            </a:r>
          </a:p>
          <a:p>
            <a:pPr lvl="4"/>
            <a:r>
              <a:rPr lang="es-ES" altLang="es-MX" noProof="0" smtClean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81B0488-F596-4541-9D8A-0E4A8E6776F3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823000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6" tIns="46588" rIns="93176" bIns="46588" anchor="b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6C0C709A-E0DD-4BE2-9F0C-9A9C50C377AB}" type="slidenum">
              <a:rPr lang="es-ES" altLang="es-MX" sz="1200">
                <a:latin typeface="Arial" panose="020B0604020202020204" pitchFamily="34" charset="0"/>
              </a:rPr>
              <a:pPr algn="r" eaLnBrk="1" hangingPunct="1"/>
              <a:t>1</a:t>
            </a:fld>
            <a:endParaRPr lang="es-ES" altLang="es-MX" sz="1200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s-MX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040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03200" y="0"/>
            <a:ext cx="3778250" cy="6858000"/>
            <a:chOff x="203200" y="0"/>
            <a:chExt cx="3778250" cy="6858001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>
                <a:gd name="T0" fmla="*/ 0 w 860"/>
                <a:gd name="T1" fmla="*/ 2147483646 h 2502"/>
                <a:gd name="T2" fmla="*/ 2147483646 w 860"/>
                <a:gd name="T3" fmla="*/ 2147483646 h 2502"/>
                <a:gd name="T4" fmla="*/ 2147483646 w 860"/>
                <a:gd name="T5" fmla="*/ 0 h 2502"/>
                <a:gd name="T6" fmla="*/ 2147483646 w 860"/>
                <a:gd name="T7" fmla="*/ 0 h 2502"/>
                <a:gd name="T8" fmla="*/ 0 w 860"/>
                <a:gd name="T9" fmla="*/ 2147483646 h 25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03200" y="0"/>
              <a:ext cx="1336675" cy="3862389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8"/>
            <p:cNvSpPr/>
            <p:nvPr/>
          </p:nvSpPr>
          <p:spPr bwMode="auto">
            <a:xfrm>
              <a:off x="207963" y="3776664"/>
              <a:ext cx="1936750" cy="3081337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9"/>
            <p:cNvSpPr/>
            <p:nvPr/>
          </p:nvSpPr>
          <p:spPr bwMode="auto">
            <a:xfrm>
              <a:off x="646113" y="3886201"/>
              <a:ext cx="2373312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0"/>
            <p:cNvSpPr/>
            <p:nvPr/>
          </p:nvSpPr>
          <p:spPr bwMode="auto">
            <a:xfrm>
              <a:off x="641350" y="3881439"/>
              <a:ext cx="3340100" cy="2976562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1"/>
            <p:cNvSpPr/>
            <p:nvPr/>
          </p:nvSpPr>
          <p:spPr bwMode="auto">
            <a:xfrm>
              <a:off x="203200" y="3771901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1" name="Freeform 12"/>
          <p:cNvSpPr>
            <a:spLocks/>
          </p:cNvSpPr>
          <p:nvPr/>
        </p:nvSpPr>
        <p:spPr bwMode="auto">
          <a:xfrm>
            <a:off x="203200" y="3771900"/>
            <a:ext cx="361950" cy="90488"/>
          </a:xfrm>
          <a:custGeom>
            <a:avLst/>
            <a:gdLst>
              <a:gd name="T0" fmla="*/ 2147483646 w 228"/>
              <a:gd name="T1" fmla="*/ 2147483646 h 57"/>
              <a:gd name="T2" fmla="*/ 0 w 228"/>
              <a:gd name="T3" fmla="*/ 0 h 57"/>
              <a:gd name="T4" fmla="*/ 2147483646 w 228"/>
              <a:gd name="T5" fmla="*/ 2147483646 h 57"/>
              <a:gd name="T6" fmla="*/ 2147483646 w 228"/>
              <a:gd name="T7" fmla="*/ 2147483646 h 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>
            <a:off x="560388" y="3867150"/>
            <a:ext cx="61912" cy="80963"/>
          </a:xfrm>
          <a:custGeom>
            <a:avLst/>
            <a:gdLst>
              <a:gd name="T0" fmla="*/ 0 w 39"/>
              <a:gd name="T1" fmla="*/ 0 h 51"/>
              <a:gd name="T2" fmla="*/ 2147483646 w 39"/>
              <a:gd name="T3" fmla="*/ 2147483646 h 51"/>
              <a:gd name="T4" fmla="*/ 2147483646 w 39"/>
              <a:gd name="T5" fmla="*/ 0 h 51"/>
              <a:gd name="T6" fmla="*/ 0 w 39"/>
              <a:gd name="T7" fmla="*/ 0 h 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7326313" y="6116638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AE1D0-3473-4F52-BB73-F11E70BA6BC5}" type="datetimeFigureOut">
              <a:rPr lang="en-US" altLang="es-MX"/>
              <a:pPr>
                <a:defRPr/>
              </a:pPr>
              <a:t>6/2/2021</a:t>
            </a:fld>
            <a:endParaRPr lang="en-US" altLang="es-MX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4263" y="6116638"/>
            <a:ext cx="360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638" y="6116638"/>
            <a:ext cx="4111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BF096-4193-4754-9964-6A871053663E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1898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753C1-7E4F-4645-BAB1-60B12AE244D2}" type="datetimeFigureOut">
              <a:rPr lang="en-US" altLang="es-MX"/>
              <a:pPr>
                <a:defRPr/>
              </a:pPr>
              <a:t>6/2/2021</a:t>
            </a:fld>
            <a:endParaRPr lang="en-US" alt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BB600-2BD2-4AB6-992D-51D4FFD687D7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59530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DB449-FDCE-4D03-8F23-7882AF832F95}" type="datetimeFigureOut">
              <a:rPr lang="en-US" altLang="es-MX"/>
              <a:pPr>
                <a:defRPr/>
              </a:pPr>
              <a:t>6/2/2021</a:t>
            </a:fld>
            <a:endParaRPr lang="en-US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17F3D-94FE-4C1A-BF36-9AAC85C77571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404557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s-ES" sz="8000" smtClean="0"/>
              <a:t>“</a:t>
            </a:r>
            <a:endParaRPr lang="en-US" altLang="es-MX" sz="8000" smtClean="0"/>
          </a:p>
        </p:txBody>
      </p:sp>
      <p:sp>
        <p:nvSpPr>
          <p:cNvPr id="6" name="TextBox 14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s-ES" sz="8000" smtClean="0"/>
              <a:t>”</a:t>
            </a:r>
            <a:endParaRPr lang="en-US" altLang="es-MX" sz="80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9918A-DE93-4C49-BF02-BA4B324A4B33}" type="datetimeFigureOut">
              <a:rPr lang="en-US" altLang="es-MX"/>
              <a:pPr>
                <a:defRPr/>
              </a:pPr>
              <a:t>6/2/2021</a:t>
            </a:fld>
            <a:endParaRPr lang="en-US" altLang="es-MX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CB5CB-40FE-4F9D-BE3A-0FFA2968E119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404641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0199A-AB13-4678-8E4B-27A62325C457}" type="datetimeFigureOut">
              <a:rPr lang="en-US" altLang="es-MX"/>
              <a:pPr>
                <a:defRPr/>
              </a:pPr>
              <a:t>6/2/2021</a:t>
            </a:fld>
            <a:endParaRPr lang="en-US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7A8FF-043B-4340-8BE1-384A7F1D34CD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4208100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s-ES" sz="8000" smtClean="0"/>
              <a:t>“</a:t>
            </a:r>
            <a:endParaRPr lang="en-US" altLang="es-MX" sz="8000" smtClean="0"/>
          </a:p>
        </p:txBody>
      </p:sp>
      <p:sp>
        <p:nvSpPr>
          <p:cNvPr id="6" name="TextBox 14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s-ES" sz="8000" smtClean="0"/>
              <a:t>”</a:t>
            </a:r>
            <a:endParaRPr lang="en-US" altLang="es-MX" sz="80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B40E2-3AA4-44F8-AB45-3A03A0114A62}" type="datetimeFigureOut">
              <a:rPr lang="en-US" altLang="es-MX"/>
              <a:pPr>
                <a:defRPr/>
              </a:pPr>
              <a:t>6/2/2021</a:t>
            </a:fld>
            <a:endParaRPr lang="en-US" altLang="es-MX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2B459-F5F4-47B1-B1F4-FA80D422A749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156092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3367F-2C1D-4F44-9912-CFB581DA6416}" type="datetimeFigureOut">
              <a:rPr lang="en-US" altLang="es-MX"/>
              <a:pPr>
                <a:defRPr/>
              </a:pPr>
              <a:t>6/2/2021</a:t>
            </a:fld>
            <a:endParaRPr lang="en-US" alt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BC881-0982-493F-909F-4DAC3C7BC602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910406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218A8-10F2-483E-ADBD-BF691079E590}" type="datetimeFigureOut">
              <a:rPr lang="en-US" altLang="es-MX"/>
              <a:pPr>
                <a:defRPr/>
              </a:pPr>
              <a:t>6/2/2021</a:t>
            </a:fld>
            <a:endParaRPr lang="en-US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EDA16-969C-4289-8C6C-575F580AF7DE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124811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ACAC-6352-410E-8E94-9D1FFBB5853F}" type="datetimeFigureOut">
              <a:rPr lang="en-US" altLang="es-MX"/>
              <a:pPr>
                <a:defRPr/>
              </a:pPr>
              <a:t>6/2/2021</a:t>
            </a:fld>
            <a:endParaRPr lang="en-US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20106-791D-44D6-959B-C568F74F862D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84838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3775" y="6108700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AF2B3-B545-47A5-80D2-5EABA7916942}" type="datetimeFigureOut">
              <a:rPr lang="en-US" altLang="es-MX"/>
              <a:pPr>
                <a:defRPr/>
              </a:pPr>
              <a:t>6/2/2021</a:t>
            </a:fld>
            <a:endParaRPr lang="en-US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3263" y="6108700"/>
            <a:ext cx="53133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175" y="6108700"/>
            <a:ext cx="4286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6B57A-8C63-452D-8A6E-C7410BF03E0E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20274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7756A-42A0-4D4A-A3EF-9F509891EE62}" type="datetimeFigureOut">
              <a:rPr lang="en-US" altLang="es-MX"/>
              <a:pPr>
                <a:defRPr/>
              </a:pPr>
              <a:t>6/2/2021</a:t>
            </a:fld>
            <a:endParaRPr lang="en-US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8AFE-696C-45B4-87D5-7D4421BDE984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29621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D477C-A0CC-4069-94D6-027281FEDE11}" type="datetimeFigureOut">
              <a:rPr lang="en-US" altLang="es-MX"/>
              <a:pPr>
                <a:defRPr/>
              </a:pPr>
              <a:t>6/2/2021</a:t>
            </a:fld>
            <a:endParaRPr lang="en-US" alt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7AF17-8B21-4C09-852C-305DF27E474F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98302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D8DC6-A8F8-45D7-A27A-57E7052C0E7F}" type="datetimeFigureOut">
              <a:rPr lang="en-US" altLang="es-MX"/>
              <a:pPr>
                <a:defRPr/>
              </a:pPr>
              <a:t>6/2/2021</a:t>
            </a:fld>
            <a:endParaRPr lang="en-US" altLang="es-MX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BC8B7-53AB-4806-813F-3BA2FD3F0F62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948746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578E8-6ABD-41CD-9936-4840A5783028}" type="datetimeFigureOut">
              <a:rPr lang="en-US" altLang="es-MX"/>
              <a:pPr>
                <a:defRPr/>
              </a:pPr>
              <a:t>6/2/2021</a:t>
            </a:fld>
            <a:endParaRPr lang="en-US" alt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9E2B9-4553-4597-8340-79F160B9CECB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93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E1969-5C69-4174-8BD0-FB4595DD3277}" type="datetimeFigureOut">
              <a:rPr lang="en-US" altLang="es-MX"/>
              <a:pPr>
                <a:defRPr/>
              </a:pPr>
              <a:t>6/2/2021</a:t>
            </a:fld>
            <a:endParaRPr lang="en-US" altLang="es-MX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EE54C-3C23-490B-A01B-3DDCA405F77A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2486575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ACA1F-CC3B-4F52-B81A-8C9F4142FCAE}" type="datetimeFigureOut">
              <a:rPr lang="en-US" altLang="es-MX"/>
              <a:pPr>
                <a:defRPr/>
              </a:pPr>
              <a:t>6/2/2021</a:t>
            </a:fld>
            <a:endParaRPr lang="en-US" alt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829DE-905B-4BE3-A9D0-844E7B7CE37E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0219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F0EB3-80E3-48F6-8845-6596B0247C9E}" type="datetimeFigureOut">
              <a:rPr lang="en-US" altLang="es-MX"/>
              <a:pPr>
                <a:defRPr/>
              </a:pPr>
              <a:t>6/2/2021</a:t>
            </a:fld>
            <a:endParaRPr lang="en-US" alt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A80DD-51B9-445F-A71D-2AFAB9C1270C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39074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"/>
          <p:cNvGrpSpPr>
            <a:grpSpLocks/>
          </p:cNvGrpSpPr>
          <p:nvPr/>
        </p:nvGrpSpPr>
        <p:grpSpPr bwMode="auto">
          <a:xfrm>
            <a:off x="0" y="0"/>
            <a:ext cx="2132013" cy="6858000"/>
            <a:chOff x="0" y="0"/>
            <a:chExt cx="2132013" cy="6858001"/>
          </a:xfrm>
        </p:grpSpPr>
        <p:sp>
          <p:nvSpPr>
            <p:cNvPr id="1032" name="Freeform 6"/>
            <p:cNvSpPr>
              <a:spLocks/>
            </p:cNvSpPr>
            <p:nvPr/>
          </p:nvSpPr>
          <p:spPr bwMode="auto">
            <a:xfrm>
              <a:off x="0" y="0"/>
              <a:ext cx="1073150" cy="5291138"/>
            </a:xfrm>
            <a:custGeom>
              <a:avLst/>
              <a:gdLst>
                <a:gd name="T0" fmla="*/ 0 w 676"/>
                <a:gd name="T1" fmla="*/ 2147483646 h 3333"/>
                <a:gd name="T2" fmla="*/ 0 w 676"/>
                <a:gd name="T3" fmla="*/ 2147483646 h 3333"/>
                <a:gd name="T4" fmla="*/ 2147483646 w 676"/>
                <a:gd name="T5" fmla="*/ 2147483646 h 3333"/>
                <a:gd name="T6" fmla="*/ 2147483646 w 676"/>
                <a:gd name="T7" fmla="*/ 0 h 3333"/>
                <a:gd name="T8" fmla="*/ 2147483646 w 676"/>
                <a:gd name="T9" fmla="*/ 0 h 3333"/>
                <a:gd name="T10" fmla="*/ 0 w 676"/>
                <a:gd name="T11" fmla="*/ 2147483646 h 33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9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982663" y="457200"/>
            <a:ext cx="770413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título del patrón</a:t>
            </a:r>
            <a:endParaRPr lang="en-US" altLang="es-MX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82663" y="2667000"/>
            <a:ext cx="7704137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texto del patrón</a:t>
            </a:r>
          </a:p>
          <a:p>
            <a:pPr lvl="1"/>
            <a:r>
              <a:rPr lang="es-ES" altLang="es-MX" smtClean="0"/>
              <a:t>Segundo nivel</a:t>
            </a:r>
          </a:p>
          <a:p>
            <a:pPr lvl="2"/>
            <a:r>
              <a:rPr lang="es-ES" altLang="es-MX" smtClean="0"/>
              <a:t>Tercer nivel</a:t>
            </a:r>
          </a:p>
          <a:p>
            <a:pPr lvl="3"/>
            <a:r>
              <a:rPr lang="es-ES" altLang="es-MX" smtClean="0"/>
              <a:t>Cuarto nivel</a:t>
            </a:r>
          </a:p>
          <a:p>
            <a:pPr lvl="4"/>
            <a:r>
              <a:rPr lang="es-ES" altLang="es-MX" smtClean="0"/>
              <a:t>Quinto nivel</a:t>
            </a:r>
            <a:endParaRPr lang="en-US" altLang="es-MX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orbel" panose="020B0503020204020204" pitchFamily="34" charset="0"/>
              </a:defRPr>
            </a:lvl1pPr>
          </a:lstStyle>
          <a:p>
            <a:pPr>
              <a:defRPr/>
            </a:pPr>
            <a:fld id="{5E5FEF9A-B4D0-419D-BFD8-4582FAB431F3}" type="datetimeFigureOut">
              <a:rPr lang="en-US" altLang="es-MX"/>
              <a:pPr>
                <a:defRPr/>
              </a:pPr>
              <a:t>6/2/2021</a:t>
            </a:fld>
            <a:endParaRPr lang="en-US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orbel" panose="020B0503020204020204" pitchFamily="34" charset="0"/>
              </a:defRPr>
            </a:lvl1pPr>
          </a:lstStyle>
          <a:p>
            <a:pPr>
              <a:defRPr/>
            </a:pPr>
            <a:fld id="{C7415700-BC56-435F-9AAE-8405F0BD88A3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02" r:id="rId1"/>
    <p:sldLayoutId id="2147486603" r:id="rId2"/>
    <p:sldLayoutId id="2147486589" r:id="rId3"/>
    <p:sldLayoutId id="2147486590" r:id="rId4"/>
    <p:sldLayoutId id="2147486591" r:id="rId5"/>
    <p:sldLayoutId id="2147486592" r:id="rId6"/>
    <p:sldLayoutId id="2147486593" r:id="rId7"/>
    <p:sldLayoutId id="2147486594" r:id="rId8"/>
    <p:sldLayoutId id="2147486595" r:id="rId9"/>
    <p:sldLayoutId id="2147486596" r:id="rId10"/>
    <p:sldLayoutId id="2147486597" r:id="rId11"/>
    <p:sldLayoutId id="2147486604" r:id="rId12"/>
    <p:sldLayoutId id="2147486598" r:id="rId13"/>
    <p:sldLayoutId id="2147486605" r:id="rId14"/>
    <p:sldLayoutId id="2147486599" r:id="rId15"/>
    <p:sldLayoutId id="2147486600" r:id="rId16"/>
    <p:sldLayoutId id="2147486601" r:id="rId17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  <a:ea typeface="MS PGothic" panose="020B0600070205080204" pitchFamily="34" charset="-128"/>
          <a:cs typeface="MS PGothic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  <a:ea typeface="MS PGothic" panose="020B0600070205080204" pitchFamily="34" charset="-128"/>
          <a:cs typeface="MS PGothic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  <a:ea typeface="MS PGothic" panose="020B0600070205080204" pitchFamily="34" charset="-128"/>
          <a:cs typeface="MS PGothic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  <a:ea typeface="MS PGothic" panose="020B0600070205080204" pitchFamily="34" charset="-128"/>
          <a:cs typeface="MS PGothic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fontAlgn="base" hangingPunct="1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200150" indent="-285750" algn="l" defTabSz="457200" rtl="0" eaLnBrk="1" fontAlgn="base" hangingPunct="1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543050" indent="-171450" algn="l" defTabSz="457200" rtl="0" eaLnBrk="1" fontAlgn="base" hangingPunct="1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00250" indent="-171450" algn="l" defTabSz="457200" rtl="0" eaLnBrk="1" fontAlgn="base" hangingPunct="1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-1588" y="5368925"/>
            <a:ext cx="9145588" cy="109260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MX" altLang="es-MX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Abril </a:t>
            </a:r>
            <a:r>
              <a:rPr lang="es-MX" altLang="es-MX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2021</a:t>
            </a:r>
            <a:endParaRPr lang="es-MX" altLang="es-MX" sz="2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MX" altLang="es-MX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Agenda del mes</a:t>
            </a:r>
          </a:p>
        </p:txBody>
      </p:sp>
      <p:grpSp>
        <p:nvGrpSpPr>
          <p:cNvPr id="7171" name="Group 33"/>
          <p:cNvGrpSpPr>
            <a:grpSpLocks/>
          </p:cNvGrpSpPr>
          <p:nvPr/>
        </p:nvGrpSpPr>
        <p:grpSpPr bwMode="auto">
          <a:xfrm>
            <a:off x="7175500" y="5300663"/>
            <a:ext cx="911225" cy="1008062"/>
            <a:chOff x="2472" y="3203"/>
            <a:chExt cx="574" cy="635"/>
          </a:xfrm>
        </p:grpSpPr>
        <p:sp>
          <p:nvSpPr>
            <p:cNvPr id="2" name="Oval 32"/>
            <p:cNvSpPr>
              <a:spLocks noChangeArrowheads="1"/>
            </p:cNvSpPr>
            <p:nvPr/>
          </p:nvSpPr>
          <p:spPr bwMode="auto">
            <a:xfrm>
              <a:off x="2635" y="3267"/>
              <a:ext cx="227" cy="3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blurRad="63500" dist="63500" dir="3187806" algn="ctr" rotWithShape="0">
                <a:schemeClr val="bg1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 dirty="0">
                <a:latin typeface="Century Gothic" charset="0"/>
                <a:ea typeface="ＭＳ Ｐゴシック" charset="0"/>
                <a:cs typeface="Arial" charset="0"/>
              </a:endParaRPr>
            </a:p>
          </p:txBody>
        </p:sp>
        <p:pic>
          <p:nvPicPr>
            <p:cNvPr id="3" name="Picture 29" descr="portadadp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083" r="81094" b="83206"/>
            <a:stretch>
              <a:fillRect/>
            </a:stretch>
          </p:blipFill>
          <p:spPr bwMode="auto">
            <a:xfrm>
              <a:off x="2472" y="3203"/>
              <a:ext cx="574" cy="635"/>
            </a:xfrm>
            <a:prstGeom prst="rect">
              <a:avLst/>
            </a:prstGeom>
            <a:noFill/>
            <a:ln>
              <a:noFill/>
            </a:ln>
            <a:effectLst>
              <a:outerShdw blurRad="63500" dist="63500" dir="3187806" algn="ctr" rotWithShape="0">
                <a:schemeClr val="bg1">
                  <a:alpha val="74998"/>
                </a:schemeClr>
              </a:outerShdw>
            </a:effectLst>
            <a:extLst/>
          </p:spPr>
        </p:pic>
      </p:grpSp>
      <p:sp>
        <p:nvSpPr>
          <p:cNvPr id="7172" name="AutoShape 19" descr="https://scontent-dfw1-1.xx.fbcdn.net/hphotos-xfp1/v/t1.0-9/p180x540/10984605_10153264678219570_1307738791735439166_n.jpg?oh=9f2d0ca2bc36746470fd49be66c14c6f&amp;oe=55F890B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endParaRPr lang="es-MX" altLang="es-MX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935" y="940584"/>
            <a:ext cx="2747328" cy="1831553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" t="9751"/>
          <a:stretch/>
        </p:blipFill>
        <p:spPr>
          <a:xfrm rot="10800000" flipV="1">
            <a:off x="1774292" y="2924238"/>
            <a:ext cx="2805974" cy="171105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2" t="5575" r="10964" b="17105"/>
          <a:stretch/>
        </p:blipFill>
        <p:spPr>
          <a:xfrm>
            <a:off x="1763687" y="952061"/>
            <a:ext cx="2816579" cy="182249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" t="2103" r="7746" b="12282"/>
          <a:stretch/>
        </p:blipFill>
        <p:spPr>
          <a:xfrm>
            <a:off x="4710479" y="2924944"/>
            <a:ext cx="2736304" cy="172819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"/>
          <p:cNvSpPr txBox="1">
            <a:spLocks noChangeArrowheads="1"/>
          </p:cNvSpPr>
          <p:nvPr/>
        </p:nvSpPr>
        <p:spPr bwMode="auto">
          <a:xfrm>
            <a:off x="5148263" y="188913"/>
            <a:ext cx="3779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s-MX" sz="2000" dirty="0" smtClean="0"/>
              <a:t>Actividades </a:t>
            </a:r>
            <a:r>
              <a:rPr lang="es-MX" altLang="es-MX" sz="2000" dirty="0" smtClean="0"/>
              <a:t>abril 2021</a:t>
            </a:r>
            <a:endParaRPr lang="es-MX" altLang="es-MX" sz="2000" dirty="0"/>
          </a:p>
        </p:txBody>
      </p:sp>
      <p:sp>
        <p:nvSpPr>
          <p:cNvPr id="9219" name="AutoShape 9"/>
          <p:cNvSpPr>
            <a:spLocks noChangeArrowheads="1"/>
          </p:cNvSpPr>
          <p:nvPr/>
        </p:nvSpPr>
        <p:spPr bwMode="auto">
          <a:xfrm>
            <a:off x="1006525" y="1988840"/>
            <a:ext cx="7921575" cy="1657549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600" b="1" dirty="0"/>
              <a:t> </a:t>
            </a:r>
            <a:r>
              <a:rPr lang="es-MX" altLang="es-MX" sz="1600" b="1" dirty="0"/>
              <a:t>J</a:t>
            </a:r>
            <a:r>
              <a:rPr lang="es-MX" altLang="es-MX" sz="1600" b="1" dirty="0" smtClean="0"/>
              <a:t>ueves </a:t>
            </a:r>
            <a:r>
              <a:rPr lang="es-MX" altLang="es-MX" sz="1600" b="1" dirty="0" smtClean="0"/>
              <a:t>29</a:t>
            </a:r>
            <a:r>
              <a:rPr lang="es-MX" altLang="es-MX" sz="1600" b="1" dirty="0" smtClean="0"/>
              <a:t> de abril</a:t>
            </a:r>
            <a:endParaRPr lang="es-MX" altLang="es-MX" sz="1600" dirty="0"/>
          </a:p>
          <a:p>
            <a:r>
              <a:rPr lang="es-MX" sz="1600" dirty="0">
                <a:cs typeface="Times New Roman" panose="02020603050405020304" pitchFamily="18" charset="0"/>
              </a:rPr>
              <a:t>S</a:t>
            </a:r>
            <a:r>
              <a:rPr lang="es-MX" sz="1600" dirty="0" smtClean="0"/>
              <a:t>e </a:t>
            </a:r>
            <a:r>
              <a:rPr lang="es-MX" sz="1600" dirty="0"/>
              <a:t>llevó a cabo la 89 Sesión Extraordinaria del Consejo General del </a:t>
            </a:r>
            <a:r>
              <a:rPr lang="es-MX" sz="1600" dirty="0" smtClean="0"/>
              <a:t>ICAI en </a:t>
            </a:r>
            <a:r>
              <a:rPr lang="es-MX" sz="1600" dirty="0"/>
              <a:t>la que se trataron importantes temas relacionados con Cuenta Pública, Gestión Financiera, entre otros</a:t>
            </a:r>
            <a:r>
              <a:rPr lang="es-MX" sz="1600" dirty="0" smtClean="0"/>
              <a:t>.</a:t>
            </a:r>
            <a:endParaRPr lang="es-MX" altLang="es-MX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1006525" y="3966086"/>
            <a:ext cx="7921575" cy="2160239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600" b="1" dirty="0" smtClean="0"/>
              <a:t>J</a:t>
            </a:r>
            <a:r>
              <a:rPr lang="es-MX" altLang="es-MX" sz="1600" b="1" dirty="0" smtClean="0"/>
              <a:t>ueves 29 de abril</a:t>
            </a:r>
            <a:endParaRPr lang="es-MX" altLang="es-MX" sz="1600" dirty="0"/>
          </a:p>
          <a:p>
            <a:r>
              <a:rPr lang="es-MX" sz="1600" dirty="0" smtClean="0"/>
              <a:t>El </a:t>
            </a:r>
            <a:r>
              <a:rPr lang="es-MX" sz="1600" dirty="0"/>
              <a:t>Comisionado Presidente del </a:t>
            </a:r>
            <a:r>
              <a:rPr lang="es-MX" sz="1600" dirty="0" smtClean="0"/>
              <a:t>ICAI, </a:t>
            </a:r>
            <a:r>
              <a:rPr lang="es-MX" sz="1600" dirty="0"/>
              <a:t>Luis González Briseño participó como moderador en el Taller de Transparencia Judicial: “Juzgar con Perspectiva de Derechos Humanos”. </a:t>
            </a:r>
            <a:r>
              <a:rPr lang="es-MX" sz="1600" dirty="0" err="1"/>
              <a:t>Laurance</a:t>
            </a:r>
            <a:r>
              <a:rPr lang="es-MX" sz="1600" dirty="0"/>
              <a:t> </a:t>
            </a:r>
            <a:r>
              <a:rPr lang="es-MX" sz="1600" dirty="0" err="1"/>
              <a:t>Pantin</a:t>
            </a:r>
            <a:r>
              <a:rPr lang="es-MX" sz="1600" dirty="0"/>
              <a:t> fue la ponente y Luis Felipe Nava </a:t>
            </a:r>
            <a:r>
              <a:rPr lang="es-MX" sz="1600" dirty="0" err="1"/>
              <a:t>Gomar</a:t>
            </a:r>
            <a:r>
              <a:rPr lang="es-MX" sz="1600" dirty="0"/>
              <a:t> el comentarista. </a:t>
            </a:r>
            <a:r>
              <a:rPr lang="es-MX" sz="1600" dirty="0" smtClean="0"/>
              <a:t>La actividad se realizó en conjunto con la Academia Interamericana de Derechos Humanos y el Poder Judicial de Coahuila. </a:t>
            </a:r>
            <a:endParaRPr lang="es-MX" altLang="es-MX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889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898897" y="3933056"/>
            <a:ext cx="7921575" cy="1657549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endParaRPr lang="es-MX" altLang="es-MX" sz="1600" b="1" dirty="0" smtClean="0"/>
          </a:p>
          <a:p>
            <a:r>
              <a:rPr lang="es-MX" altLang="es-MX" sz="1600" b="1" dirty="0" smtClean="0"/>
              <a:t>Viernes 30 de abril</a:t>
            </a:r>
            <a:endParaRPr lang="es-MX" altLang="es-MX" sz="1600" dirty="0">
              <a:cs typeface="Times New Roman" panose="02020603050405020304" pitchFamily="18" charset="0"/>
            </a:endParaRPr>
          </a:p>
          <a:p>
            <a:r>
              <a:rPr lang="es-MX" sz="1600" dirty="0"/>
              <a:t>Como parte de las actividades de la Dirección de Capacitación y Cultura de la Transparencia </a:t>
            </a:r>
            <a:r>
              <a:rPr lang="es-MX" sz="1600" dirty="0" smtClean="0"/>
              <a:t>del ICAI, </a:t>
            </a:r>
            <a:r>
              <a:rPr lang="es-MX" sz="1600" dirty="0"/>
              <a:t>funcionarios impartieron </a:t>
            </a:r>
            <a:r>
              <a:rPr lang="es-MX" sz="1600" dirty="0" smtClean="0"/>
              <a:t>el </a:t>
            </a:r>
            <a:r>
              <a:rPr lang="es-MX" sz="1600" dirty="0"/>
              <a:t>curso taller "Modificaciones a los lineamientos del SIPOT de la </a:t>
            </a:r>
            <a:r>
              <a:rPr lang="es-MX" sz="1600" dirty="0" smtClean="0"/>
              <a:t>PNT“, </a:t>
            </a:r>
            <a:r>
              <a:rPr lang="es-MX" sz="1600" dirty="0"/>
              <a:t>a 62 participantes, personal de 5 municipios y 3 sindicatos</a:t>
            </a:r>
            <a:r>
              <a:rPr lang="es-MX" sz="1600" dirty="0" smtClean="0"/>
              <a:t>.</a:t>
            </a:r>
            <a:endParaRPr lang="es-MX" altLang="es-MX" sz="1600" dirty="0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899592" y="1556792"/>
            <a:ext cx="7914010" cy="1944216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600" b="1" dirty="0" smtClean="0"/>
              <a:t>Jueves 29 de </a:t>
            </a:r>
            <a:r>
              <a:rPr lang="es-MX" altLang="es-MX" sz="1600" b="1" dirty="0" smtClean="0"/>
              <a:t>abril</a:t>
            </a:r>
          </a:p>
          <a:p>
            <a:r>
              <a:rPr lang="es-MX" sz="1600" dirty="0"/>
              <a:t>Alfredo Sánchez Marín, Jefe del Departamento de Impulso a la Cultura de la Transparencia </a:t>
            </a:r>
            <a:r>
              <a:rPr lang="es-MX" sz="1600" dirty="0" smtClean="0"/>
              <a:t>del ICAI, </a:t>
            </a:r>
            <a:r>
              <a:rPr lang="es-MX" sz="1600" dirty="0"/>
              <a:t>impartió un taller estudiantes del Instituto Tecnológico Superior de San Pedro de las Colonias</a:t>
            </a:r>
            <a:r>
              <a:rPr lang="es-MX" sz="1600" dirty="0" smtClean="0"/>
              <a:t>.</a:t>
            </a:r>
            <a:endParaRPr lang="es-MX" altLang="es-MX" sz="1600" dirty="0"/>
          </a:p>
        </p:txBody>
      </p:sp>
      <p:sp>
        <p:nvSpPr>
          <p:cNvPr id="2" name="Rectángulo 1"/>
          <p:cNvSpPr/>
          <p:nvPr/>
        </p:nvSpPr>
        <p:spPr>
          <a:xfrm>
            <a:off x="6012160" y="476672"/>
            <a:ext cx="2637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s-MX" altLang="es-MX" dirty="0"/>
              <a:t>Actividades abril 2021</a:t>
            </a:r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591750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5148263" y="188913"/>
            <a:ext cx="3779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s-MX" sz="2000" dirty="0"/>
              <a:t>Actividades </a:t>
            </a:r>
            <a:r>
              <a:rPr lang="es-MX" altLang="es-MX" sz="2000" dirty="0" smtClean="0"/>
              <a:t>abril 2021</a:t>
            </a:r>
            <a:endParaRPr lang="es-MX" altLang="es-MX" sz="2000" dirty="0"/>
          </a:p>
        </p:txBody>
      </p:sp>
      <p:sp>
        <p:nvSpPr>
          <p:cNvPr id="11267" name="AutoShape 9"/>
          <p:cNvSpPr>
            <a:spLocks noChangeArrowheads="1"/>
          </p:cNvSpPr>
          <p:nvPr/>
        </p:nvSpPr>
        <p:spPr bwMode="auto">
          <a:xfrm>
            <a:off x="978371" y="1700808"/>
            <a:ext cx="7921625" cy="1944216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endParaRPr lang="es-MX" altLang="es-MX" sz="1600" b="1" dirty="0" smtClean="0"/>
          </a:p>
          <a:p>
            <a:endParaRPr lang="es-MX" altLang="es-MX" sz="1600" b="1" dirty="0" smtClean="0"/>
          </a:p>
          <a:p>
            <a:r>
              <a:rPr lang="es-MX" altLang="es-MX" sz="1600" b="1" dirty="0" smtClean="0"/>
              <a:t>Viernes 30 de abril</a:t>
            </a:r>
            <a:endParaRPr lang="es-MX" altLang="es-MX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1600" dirty="0" smtClean="0"/>
              <a:t>Alfredo </a:t>
            </a:r>
            <a:r>
              <a:rPr lang="es-MX" sz="1600" dirty="0"/>
              <a:t>Sánchez Marín, Jefe del Departamento de Impulso a la Cultura de la Transparencia del </a:t>
            </a:r>
            <a:r>
              <a:rPr lang="es-MX" sz="1600" dirty="0" smtClean="0"/>
              <a:t>ICAI, </a:t>
            </a:r>
            <a:r>
              <a:rPr lang="es-MX" sz="1600" dirty="0"/>
              <a:t>habló de este tema con 44 estudiantes de segundo semestre de Ingeniería Industrial del Instituto Tecnológico de Estudios Superiores de San Pedro de las Colonias</a:t>
            </a:r>
            <a:r>
              <a:rPr lang="es-MX" sz="1600" dirty="0" smtClean="0"/>
              <a:t>.</a:t>
            </a:r>
            <a:endParaRPr lang="es-MX" sz="1600" dirty="0"/>
          </a:p>
          <a:p>
            <a:r>
              <a:rPr lang="es-MX" sz="1600" dirty="0"/>
              <a:t/>
            </a:r>
            <a:br>
              <a:rPr lang="es-MX" sz="1600" dirty="0"/>
            </a:br>
            <a:endParaRPr lang="es-MX" altLang="es-MX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268" name="AutoShape 9"/>
          <p:cNvSpPr>
            <a:spLocks noChangeArrowheads="1"/>
          </p:cNvSpPr>
          <p:nvPr/>
        </p:nvSpPr>
        <p:spPr bwMode="auto">
          <a:xfrm>
            <a:off x="978371" y="4077072"/>
            <a:ext cx="8030021" cy="1368152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s-MX" altLang="es-MX" sz="1600" b="1" dirty="0" smtClean="0"/>
              <a:t> </a:t>
            </a:r>
          </a:p>
          <a:p>
            <a:pPr algn="just"/>
            <a:r>
              <a:rPr lang="es-MX" altLang="es-MX" sz="1600" b="1" dirty="0" smtClean="0"/>
              <a:t>Viernes 30 de abril</a:t>
            </a:r>
            <a:endParaRPr lang="es-MX" altLang="es-MX" sz="1600" dirty="0" smtClean="0">
              <a:cs typeface="Times New Roman" panose="02020603050405020304" pitchFamily="18" charset="0"/>
            </a:endParaRPr>
          </a:p>
          <a:p>
            <a:r>
              <a:rPr lang="es-MX" sz="1600" dirty="0"/>
              <a:t>De manera virtual se impartió </a:t>
            </a:r>
            <a:r>
              <a:rPr lang="es-MX" sz="1600" dirty="0" smtClean="0"/>
              <a:t>desde el ICAI el </a:t>
            </a:r>
            <a:r>
              <a:rPr lang="es-MX" sz="1600" dirty="0"/>
              <a:t>Curso-Taller de Capacitación sobre Modificaciones a los LTG y su impacto en el SIPOT de la PNT, a 50 participantes de la </a:t>
            </a:r>
            <a:r>
              <a:rPr lang="es-MX" sz="1600" dirty="0" smtClean="0"/>
              <a:t>Región </a:t>
            </a:r>
            <a:r>
              <a:rPr lang="es-MX" sz="1600" dirty="0"/>
              <a:t>Laguna. Lo impartieron funcionarios de Capacitación y Cultura de Transparencia </a:t>
            </a:r>
            <a:r>
              <a:rPr lang="es-MX" sz="1600" dirty="0" smtClean="0"/>
              <a:t>del Instituto.</a:t>
            </a:r>
            <a:endParaRPr lang="es-MX" sz="1600" dirty="0"/>
          </a:p>
          <a:p>
            <a:endParaRPr lang="es-MX" altLang="es-MX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22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"/>
          <p:cNvSpPr txBox="1">
            <a:spLocks noChangeArrowheads="1"/>
          </p:cNvSpPr>
          <p:nvPr/>
        </p:nvSpPr>
        <p:spPr bwMode="auto">
          <a:xfrm>
            <a:off x="5148263" y="188913"/>
            <a:ext cx="3779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s-MX" sz="2000" dirty="0" smtClean="0"/>
              <a:t>Actividades </a:t>
            </a:r>
            <a:r>
              <a:rPr lang="es-MX" altLang="es-MX" sz="2000" dirty="0" smtClean="0"/>
              <a:t>abril 2021</a:t>
            </a:r>
            <a:endParaRPr lang="es-MX" altLang="es-MX" sz="2000" dirty="0"/>
          </a:p>
        </p:txBody>
      </p:sp>
      <p:sp>
        <p:nvSpPr>
          <p:cNvPr id="9219" name="AutoShape 9"/>
          <p:cNvSpPr>
            <a:spLocks noChangeArrowheads="1"/>
          </p:cNvSpPr>
          <p:nvPr/>
        </p:nvSpPr>
        <p:spPr bwMode="auto">
          <a:xfrm>
            <a:off x="1006525" y="1988840"/>
            <a:ext cx="7921575" cy="1657549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600" b="1" dirty="0"/>
              <a:t> </a:t>
            </a:r>
            <a:r>
              <a:rPr lang="es-MX" altLang="es-MX" sz="1600" b="1" dirty="0" smtClean="0"/>
              <a:t>Lunes </a:t>
            </a:r>
            <a:r>
              <a:rPr lang="es-MX" altLang="es-MX" sz="1600" b="1" dirty="0" smtClean="0"/>
              <a:t>5 de abril</a:t>
            </a:r>
            <a:endParaRPr lang="es-MX" altLang="es-MX" sz="1600" dirty="0"/>
          </a:p>
          <a:p>
            <a:r>
              <a:rPr lang="es-MX" altLang="es-MX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es-MX" altLang="es-MX" sz="1600" dirty="0">
                <a:ea typeface="Calibri" panose="020F0502020204030204" pitchFamily="34" charset="0"/>
                <a:cs typeface="Times New Roman" panose="02020603050405020304" pitchFamily="18" charset="0"/>
              </a:rPr>
              <a:t>programa de radio “El Poder de la Transparencia” </a:t>
            </a:r>
            <a:r>
              <a:rPr lang="es-MX" altLang="es-MX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tuvo como invitada a Valeria Mendoza Flores, titular de la Unidad de Transparencia del ICAI quien </a:t>
            </a:r>
            <a:r>
              <a:rPr lang="es-MX" altLang="es-MX" sz="1600" dirty="0">
                <a:ea typeface="Calibri" panose="020F0502020204030204" pitchFamily="34" charset="0"/>
                <a:cs typeface="Times New Roman" panose="02020603050405020304" pitchFamily="18" charset="0"/>
              </a:rPr>
              <a:t>charló con Víctor Antero Flores sobre la </a:t>
            </a:r>
            <a:r>
              <a:rPr lang="es-MX" altLang="es-MX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importancia de este tema en la sociedad en general.</a:t>
            </a:r>
            <a:endParaRPr lang="es-MX" altLang="es-MX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1006525" y="4217431"/>
            <a:ext cx="7921575" cy="1657549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600" b="1" dirty="0"/>
              <a:t> </a:t>
            </a:r>
            <a:r>
              <a:rPr lang="es-MX" altLang="es-MX" sz="1600" b="1" dirty="0" smtClean="0"/>
              <a:t>Martes 6 de abril</a:t>
            </a:r>
            <a:endParaRPr lang="es-MX" altLang="es-MX" sz="1600" dirty="0"/>
          </a:p>
          <a:p>
            <a:r>
              <a:rPr lang="es-MX" sz="1600" dirty="0" smtClean="0">
                <a:cs typeface="Times New Roman" panose="02020603050405020304" pitchFamily="18" charset="0"/>
              </a:rPr>
              <a:t>Se llevó a cabo la </a:t>
            </a:r>
            <a:r>
              <a:rPr lang="es-MX" sz="1600" dirty="0" smtClean="0"/>
              <a:t>firma </a:t>
            </a:r>
            <a:r>
              <a:rPr lang="es-MX" sz="1600" dirty="0"/>
              <a:t>del </a:t>
            </a:r>
            <a:r>
              <a:rPr lang="es-MX" sz="1600" dirty="0" smtClean="0"/>
              <a:t>convenio entre el </a:t>
            </a:r>
            <a:r>
              <a:rPr lang="es-MX" sz="1600" dirty="0"/>
              <a:t>Instituto Coahuilense de Acceso a la Información Pública (ICAI</a:t>
            </a:r>
            <a:r>
              <a:rPr lang="es-MX" sz="1600" dirty="0" smtClean="0"/>
              <a:t>) y el </a:t>
            </a:r>
            <a:r>
              <a:rPr lang="es-MX" sz="1600" dirty="0"/>
              <a:t>Instituto Electoral de Coahuila (</a:t>
            </a:r>
            <a:r>
              <a:rPr lang="es-MX" sz="1600" dirty="0" smtClean="0"/>
              <a:t>IEC) para </a:t>
            </a:r>
            <a:r>
              <a:rPr lang="es-MX" sz="1600" dirty="0"/>
              <a:t>impulsar en el Estado el Programa Candidaturas Transparentes. </a:t>
            </a:r>
            <a:endParaRPr lang="es-MX" altLang="es-MX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6"/>
          <p:cNvSpPr txBox="1">
            <a:spLocks noChangeArrowheads="1"/>
          </p:cNvSpPr>
          <p:nvPr/>
        </p:nvSpPr>
        <p:spPr bwMode="auto">
          <a:xfrm>
            <a:off x="5148263" y="188913"/>
            <a:ext cx="3779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s-MX" sz="2000" dirty="0"/>
              <a:t>Actividades </a:t>
            </a:r>
            <a:r>
              <a:rPr lang="es-MX" altLang="es-MX" sz="2000" dirty="0" smtClean="0"/>
              <a:t>abril2021</a:t>
            </a:r>
            <a:endParaRPr lang="es-MX" altLang="es-MX" sz="2000" dirty="0"/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899592" y="2276872"/>
            <a:ext cx="7921625" cy="1512888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600" b="1" dirty="0" smtClean="0"/>
              <a:t>Jueves 8 </a:t>
            </a:r>
            <a:r>
              <a:rPr lang="es-MX" altLang="es-MX" sz="1600" b="1" dirty="0" smtClean="0"/>
              <a:t>de </a:t>
            </a:r>
            <a:r>
              <a:rPr lang="es-MX" altLang="es-MX" sz="1600" b="1" dirty="0" smtClean="0"/>
              <a:t>abril</a:t>
            </a:r>
            <a:endParaRPr lang="es-MX" altLang="es-MX" sz="1600" dirty="0"/>
          </a:p>
          <a:p>
            <a:r>
              <a:rPr lang="es-MX" altLang="es-MX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MX" sz="1600" dirty="0" smtClean="0"/>
              <a:t>l </a:t>
            </a:r>
            <a:r>
              <a:rPr lang="es-MX" sz="1600" dirty="0"/>
              <a:t>Comisionado Presidente del </a:t>
            </a:r>
            <a:r>
              <a:rPr lang="es-MX" sz="1600" dirty="0" smtClean="0"/>
              <a:t>ICAI, </a:t>
            </a:r>
            <a:r>
              <a:rPr lang="es-MX" sz="1600" dirty="0"/>
              <a:t>Luis González Briseño fungió como testigo de honor en la firma de convenio de colaboración con la Unión de Organismos Empresariales de </a:t>
            </a:r>
            <a:r>
              <a:rPr lang="es-MX" sz="1600" dirty="0" smtClean="0"/>
              <a:t>Coahuila Sureste para </a:t>
            </a:r>
            <a:r>
              <a:rPr lang="es-MX" sz="1600" dirty="0"/>
              <a:t>difundir </a:t>
            </a:r>
            <a:r>
              <a:rPr lang="es-MX" sz="1600" dirty="0" smtClean="0"/>
              <a:t>la Candidatura Transparente dentro </a:t>
            </a:r>
            <a:r>
              <a:rPr lang="es-MX" sz="1600" dirty="0"/>
              <a:t>del </a:t>
            </a:r>
            <a:r>
              <a:rPr lang="es-MX" sz="1600" dirty="0" smtClean="0"/>
              <a:t>proceso </a:t>
            </a:r>
            <a:r>
              <a:rPr lang="es-MX" sz="1600" dirty="0"/>
              <a:t>electoral </a:t>
            </a:r>
            <a:r>
              <a:rPr lang="es-MX" sz="1600" dirty="0" smtClean="0"/>
              <a:t>2021</a:t>
            </a:r>
            <a:r>
              <a:rPr lang="es-MX" sz="1600" dirty="0"/>
              <a:t> </a:t>
            </a:r>
            <a:r>
              <a:rPr lang="es-MX" sz="1600" dirty="0" smtClean="0"/>
              <a:t>de Coahuila Sureste.</a:t>
            </a:r>
            <a:endParaRPr lang="es-MX" altLang="es-MX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899592" y="4077072"/>
            <a:ext cx="7993583" cy="1585541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endParaRPr lang="es-MX" altLang="es-MX" sz="1600" b="1" dirty="0" smtClean="0"/>
          </a:p>
          <a:p>
            <a:endParaRPr lang="es-MX" altLang="es-MX" sz="1600" b="1" dirty="0" smtClean="0"/>
          </a:p>
          <a:p>
            <a:r>
              <a:rPr lang="es-MX" altLang="es-MX" sz="1600" b="1" dirty="0" smtClean="0"/>
              <a:t>Viernes 9 de abril</a:t>
            </a:r>
            <a:endParaRPr lang="es-MX" altLang="es-MX" sz="1600" dirty="0"/>
          </a:p>
          <a:p>
            <a:r>
              <a:rPr lang="es-MX" sz="1600" dirty="0" smtClean="0"/>
              <a:t>Con </a:t>
            </a:r>
            <a:r>
              <a:rPr lang="es-MX" sz="1600" dirty="0"/>
              <a:t>97 servidores públicos de distintos Sujetos Obligados del </a:t>
            </a:r>
            <a:r>
              <a:rPr lang="es-MX" sz="1600" dirty="0" smtClean="0"/>
              <a:t>estado, el ICAI realizó </a:t>
            </a:r>
            <a:r>
              <a:rPr lang="es-MX" sz="1600" dirty="0"/>
              <a:t>la conferencia virtual “Deberes para la Protección de Datos Personales y Seguridad de los Datos Personales”, con Leticia Zamudio Cortés, del </a:t>
            </a:r>
            <a:r>
              <a:rPr lang="es-MX" sz="1600" dirty="0" smtClean="0"/>
              <a:t>INAI México. El </a:t>
            </a:r>
            <a:r>
              <a:rPr lang="es-MX" sz="1600" dirty="0"/>
              <a:t>evento estuvo a cargo de la Dirección de Datos Personales del ICAI</a:t>
            </a:r>
            <a:r>
              <a:rPr lang="es-MX" sz="1600" dirty="0" smtClean="0"/>
              <a:t>.</a:t>
            </a:r>
            <a:endParaRPr lang="es-MX" sz="1600" dirty="0"/>
          </a:p>
          <a:p>
            <a:r>
              <a:rPr lang="es-MX" sz="1600" dirty="0"/>
              <a:t/>
            </a:r>
            <a:br>
              <a:rPr lang="es-MX" sz="1600" dirty="0"/>
            </a:br>
            <a:r>
              <a:rPr lang="es-MX" altLang="es-MX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altLang="es-MX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5148263" y="188913"/>
            <a:ext cx="3779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s-MX" sz="2000" dirty="0"/>
              <a:t>Actividades </a:t>
            </a:r>
            <a:r>
              <a:rPr lang="es-MX" altLang="es-MX" sz="2000" dirty="0" smtClean="0"/>
              <a:t>abril 2021</a:t>
            </a:r>
            <a:endParaRPr lang="es-MX" altLang="es-MX" sz="2000" dirty="0"/>
          </a:p>
        </p:txBody>
      </p:sp>
      <p:sp>
        <p:nvSpPr>
          <p:cNvPr id="11267" name="AutoShape 9"/>
          <p:cNvSpPr>
            <a:spLocks noChangeArrowheads="1"/>
          </p:cNvSpPr>
          <p:nvPr/>
        </p:nvSpPr>
        <p:spPr bwMode="auto">
          <a:xfrm>
            <a:off x="978371" y="1700808"/>
            <a:ext cx="7921625" cy="1944216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600" b="1" dirty="0" smtClean="0"/>
              <a:t>Lunes 12 de abril</a:t>
            </a:r>
            <a:endParaRPr lang="es-MX" altLang="es-MX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1600" dirty="0" smtClean="0"/>
              <a:t>Alfredo </a:t>
            </a:r>
            <a:r>
              <a:rPr lang="es-MX" sz="1600" dirty="0"/>
              <a:t>Sánchez Marín, Jefe del Departamento Impulso a la Cultura de la Transparencia, </a:t>
            </a:r>
            <a:r>
              <a:rPr lang="es-MX" sz="1600" dirty="0" smtClean="0"/>
              <a:t>del ICAI, </a:t>
            </a:r>
            <a:r>
              <a:rPr lang="es-MX" sz="1600" dirty="0"/>
              <a:t>estuvo hoy en el programa "El Poder de la Transparencia" y dio consejos para que los jóvenes cuiden sus datos </a:t>
            </a:r>
            <a:r>
              <a:rPr lang="es-MX" sz="1600" dirty="0" smtClean="0"/>
              <a:t>personales</a:t>
            </a:r>
            <a:r>
              <a:rPr lang="es-MX" sz="1600" dirty="0"/>
              <a:t> </a:t>
            </a:r>
            <a:r>
              <a:rPr lang="es-MX" sz="1600" dirty="0" smtClean="0"/>
              <a:t>y </a:t>
            </a:r>
            <a:r>
              <a:rPr lang="es-MX" sz="1600" dirty="0"/>
              <a:t>habló de la capacitación </a:t>
            </a:r>
            <a:r>
              <a:rPr lang="es-MX" sz="1600" dirty="0" smtClean="0"/>
              <a:t>que </a:t>
            </a:r>
            <a:r>
              <a:rPr lang="es-MX" sz="1600" dirty="0"/>
              <a:t>ha dado a universitarios de Coahuila sobre datos </a:t>
            </a:r>
            <a:r>
              <a:rPr lang="es-MX" sz="1600" dirty="0" smtClean="0"/>
              <a:t>personales.</a:t>
            </a:r>
            <a:endParaRPr lang="es-MX" altLang="es-MX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268" name="AutoShape 9"/>
          <p:cNvSpPr>
            <a:spLocks noChangeArrowheads="1"/>
          </p:cNvSpPr>
          <p:nvPr/>
        </p:nvSpPr>
        <p:spPr bwMode="auto">
          <a:xfrm>
            <a:off x="978371" y="4077072"/>
            <a:ext cx="8030021" cy="1368152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s-MX" altLang="es-MX" sz="1600" b="1" dirty="0" smtClean="0"/>
              <a:t> </a:t>
            </a:r>
          </a:p>
          <a:p>
            <a:pPr algn="just"/>
            <a:r>
              <a:rPr lang="es-MX" altLang="es-MX" sz="1600" b="1" dirty="0" smtClean="0"/>
              <a:t>Miércoles 14 de abril</a:t>
            </a:r>
            <a:endParaRPr lang="es-MX" altLang="es-MX" sz="1600" dirty="0" smtClean="0">
              <a:cs typeface="Times New Roman" panose="02020603050405020304" pitchFamily="18" charset="0"/>
            </a:endParaRPr>
          </a:p>
          <a:p>
            <a:r>
              <a:rPr lang="es-MX" altLang="es-MX" sz="1600" dirty="0">
                <a:cs typeface="Times New Roman" panose="02020603050405020304" pitchFamily="18" charset="0"/>
              </a:rPr>
              <a:t>S</a:t>
            </a:r>
            <a:r>
              <a:rPr lang="es-MX" altLang="es-MX" sz="1600" dirty="0" smtClean="0">
                <a:cs typeface="Times New Roman" panose="02020603050405020304" pitchFamily="18" charset="0"/>
              </a:rPr>
              <a:t>e llevó a cabo</a:t>
            </a:r>
            <a:r>
              <a:rPr lang="es-MX" sz="1600" dirty="0" smtClean="0"/>
              <a:t> la 198 </a:t>
            </a:r>
            <a:r>
              <a:rPr lang="es-MX" sz="1600" dirty="0"/>
              <a:t>Sesión Ordinaria del Consejo General </a:t>
            </a:r>
            <a:r>
              <a:rPr lang="es-MX" sz="1600" dirty="0" smtClean="0"/>
              <a:t>del ICAI en las instalaciones del Instituto. </a:t>
            </a:r>
            <a:br>
              <a:rPr lang="es-MX" sz="1600" dirty="0" smtClean="0"/>
            </a:br>
            <a:r>
              <a:rPr lang="es-MX" sz="1600" dirty="0" smtClean="0"/>
              <a:t>Siguiendo los protocolos establecidos por las autoridades de salud.</a:t>
            </a:r>
          </a:p>
          <a:p>
            <a:endParaRPr lang="es-MX" altLang="es-MX" sz="1600" dirty="0"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6"/>
          <p:cNvSpPr txBox="1">
            <a:spLocks noChangeArrowheads="1"/>
          </p:cNvSpPr>
          <p:nvPr/>
        </p:nvSpPr>
        <p:spPr bwMode="auto">
          <a:xfrm>
            <a:off x="5148263" y="188913"/>
            <a:ext cx="3779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s-MX" sz="2000" dirty="0"/>
              <a:t>Actividades </a:t>
            </a:r>
            <a:r>
              <a:rPr lang="es-MX" altLang="es-MX" sz="2000" dirty="0" smtClean="0"/>
              <a:t>abril 2021</a:t>
            </a:r>
            <a:endParaRPr lang="es-MX" altLang="es-MX" sz="2000" dirty="0"/>
          </a:p>
        </p:txBody>
      </p:sp>
      <p:sp>
        <p:nvSpPr>
          <p:cNvPr id="12293" name="AutoShape 9"/>
          <p:cNvSpPr>
            <a:spLocks noChangeArrowheads="1"/>
          </p:cNvSpPr>
          <p:nvPr/>
        </p:nvSpPr>
        <p:spPr bwMode="auto">
          <a:xfrm>
            <a:off x="899592" y="3861048"/>
            <a:ext cx="7921625" cy="1656184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endParaRPr lang="es-MX" altLang="es-MX" sz="1600" b="1" dirty="0" smtClean="0"/>
          </a:p>
          <a:p>
            <a:r>
              <a:rPr lang="es-MX" altLang="es-MX" sz="1600" b="1" dirty="0" smtClean="0"/>
              <a:t>Lunes 19 de abril</a:t>
            </a:r>
            <a:endParaRPr lang="es-MX" altLang="es-MX" sz="1600" dirty="0"/>
          </a:p>
          <a:p>
            <a:r>
              <a:rPr lang="es-MX" sz="1600" dirty="0" smtClean="0"/>
              <a:t>Andrea </a:t>
            </a:r>
            <a:r>
              <a:rPr lang="es-MX" sz="1600" dirty="0"/>
              <a:t>Fuentes Osorio, Jefa del departamento de Fortalecimiento a la Transparencia </a:t>
            </a:r>
            <a:r>
              <a:rPr lang="es-MX" sz="1600" dirty="0" smtClean="0"/>
              <a:t>del</a:t>
            </a:r>
            <a:r>
              <a:rPr lang="es-MX" sz="1600" dirty="0"/>
              <a:t> </a:t>
            </a:r>
            <a:r>
              <a:rPr lang="es-MX" sz="1600" dirty="0" smtClean="0"/>
              <a:t>ICAI, </a:t>
            </a:r>
            <a:r>
              <a:rPr lang="es-MX" sz="1600" dirty="0"/>
              <a:t>capacitó a personal de la Secretaría de Vivienda y Ordenamiento Territorial sobre "Modificaciones de Lineamientos Técnicos Generales y su Impacto en el SIPOT de la PNT</a:t>
            </a:r>
            <a:r>
              <a:rPr lang="es-MX" sz="1600" dirty="0" smtClean="0"/>
              <a:t>".</a:t>
            </a:r>
            <a:endParaRPr lang="es-MX" altLang="es-MX" sz="1600" dirty="0"/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908836" y="1916832"/>
            <a:ext cx="7921625" cy="1512887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s-MX" altLang="es-MX" sz="1600" b="1" dirty="0" smtClean="0"/>
              <a:t>Lunes </a:t>
            </a:r>
            <a:r>
              <a:rPr lang="es-MX" altLang="es-MX" sz="1600" b="1" dirty="0" smtClean="0"/>
              <a:t>19 de abril</a:t>
            </a:r>
            <a:endParaRPr lang="es-MX" altLang="es-MX" sz="1600" dirty="0">
              <a:cs typeface="Times New Roman" panose="02020603050405020304" pitchFamily="18" charset="0"/>
            </a:endParaRPr>
          </a:p>
          <a:p>
            <a:r>
              <a:rPr lang="es-MX" sz="1600" dirty="0" smtClean="0"/>
              <a:t>Mónica </a:t>
            </a:r>
            <a:r>
              <a:rPr lang="es-MX" sz="1600" dirty="0"/>
              <a:t>Canseco Hernández, de la dirección de Datos Personales </a:t>
            </a:r>
            <a:r>
              <a:rPr lang="es-MX" sz="1600" dirty="0" smtClean="0"/>
              <a:t>del ICAI, </a:t>
            </a:r>
            <a:r>
              <a:rPr lang="es-MX" sz="1600" dirty="0"/>
              <a:t>ofreció una capacitación a servidores públicos de la Secretaría de Medio Ambiente sobre Protección de Datos Personales</a:t>
            </a:r>
            <a:r>
              <a:rPr lang="es-MX" sz="1600" dirty="0" smtClean="0"/>
              <a:t>.</a:t>
            </a:r>
            <a:endParaRPr lang="es-MX" altLang="es-MX" sz="1600" dirty="0"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898897" y="3933056"/>
            <a:ext cx="7921575" cy="1657549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endParaRPr lang="es-MX" altLang="es-MX" sz="1600" b="1" dirty="0" smtClean="0"/>
          </a:p>
          <a:p>
            <a:r>
              <a:rPr lang="es-MX" altLang="es-MX" sz="1600" b="1" dirty="0" smtClean="0"/>
              <a:t>Martes 20 de abril</a:t>
            </a:r>
            <a:endParaRPr lang="es-MX" altLang="es-MX" sz="1600" dirty="0">
              <a:cs typeface="Times New Roman" panose="02020603050405020304" pitchFamily="18" charset="0"/>
            </a:endParaRPr>
          </a:p>
          <a:p>
            <a:r>
              <a:rPr lang="es-MX" sz="1600" dirty="0" smtClean="0"/>
              <a:t>Desde </a:t>
            </a:r>
            <a:r>
              <a:rPr lang="es-MX" sz="1600" dirty="0"/>
              <a:t>el ICAI se realizó, de manera virtual, el Curso-Taller de Capacitación sobre “Modificaciones a los LTG y su impacto en el SIPOT de la PNT” a Sujetos Obligados de la región carbonífera. </a:t>
            </a:r>
            <a:br>
              <a:rPr lang="es-MX" sz="1600" dirty="0"/>
            </a:br>
            <a:r>
              <a:rPr lang="es-MX" sz="1600" dirty="0"/>
              <a:t>Capacitación y Cultura de Transparencia del ICAI estuvieron presentes.</a:t>
            </a:r>
          </a:p>
          <a:p>
            <a:endParaRPr lang="es-MX" altLang="es-MX" sz="1600" dirty="0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899592" y="1556792"/>
            <a:ext cx="7914010" cy="1944216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endParaRPr lang="es-MX" altLang="es-MX" sz="1600" b="1" dirty="0" smtClean="0"/>
          </a:p>
          <a:p>
            <a:r>
              <a:rPr lang="es-MX" altLang="es-MX" sz="1600" b="1" dirty="0" smtClean="0"/>
              <a:t>Lunes 19 </a:t>
            </a:r>
            <a:r>
              <a:rPr lang="es-MX" altLang="es-MX" sz="1600" b="1" dirty="0"/>
              <a:t>de </a:t>
            </a:r>
            <a:r>
              <a:rPr lang="es-MX" altLang="es-MX" sz="1600" b="1" dirty="0" smtClean="0"/>
              <a:t>abril</a:t>
            </a:r>
          </a:p>
          <a:p>
            <a:endParaRPr lang="es-MX" sz="1600" b="1" dirty="0" smtClean="0"/>
          </a:p>
          <a:p>
            <a:r>
              <a:rPr lang="es-MX" sz="1600" dirty="0" smtClean="0"/>
              <a:t>Ignacio </a:t>
            </a:r>
            <a:r>
              <a:rPr lang="es-MX" sz="1600" dirty="0"/>
              <a:t>Galindo Ramírez, subdirector de Gobierno Abierto del ICAI, habló en el programa "El Poder de la Transparencia" sobre los planes de acción del Gobierno Abierto.</a:t>
            </a:r>
          </a:p>
          <a:p>
            <a:endParaRPr lang="es-MX" altLang="es-MX" sz="1600" dirty="0"/>
          </a:p>
        </p:txBody>
      </p:sp>
      <p:sp>
        <p:nvSpPr>
          <p:cNvPr id="2" name="Rectángulo 1"/>
          <p:cNvSpPr/>
          <p:nvPr/>
        </p:nvSpPr>
        <p:spPr>
          <a:xfrm>
            <a:off x="6012160" y="476672"/>
            <a:ext cx="2637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s-MX" altLang="es-MX" dirty="0"/>
              <a:t>Actividades abril 2021</a:t>
            </a:r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531931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6"/>
          <p:cNvSpPr txBox="1">
            <a:spLocks noChangeArrowheads="1"/>
          </p:cNvSpPr>
          <p:nvPr/>
        </p:nvSpPr>
        <p:spPr bwMode="auto">
          <a:xfrm>
            <a:off x="5148263" y="188913"/>
            <a:ext cx="3779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s-MX" sz="2000" dirty="0"/>
              <a:t>Actividades </a:t>
            </a:r>
            <a:r>
              <a:rPr lang="es-MX" altLang="es-MX" sz="2000" dirty="0" smtClean="0"/>
              <a:t>abril 2021</a:t>
            </a:r>
            <a:endParaRPr lang="es-MX" altLang="es-MX" sz="2000" dirty="0"/>
          </a:p>
        </p:txBody>
      </p:sp>
      <p:sp>
        <p:nvSpPr>
          <p:cNvPr id="12293" name="AutoShape 9"/>
          <p:cNvSpPr>
            <a:spLocks noChangeArrowheads="1"/>
          </p:cNvSpPr>
          <p:nvPr/>
        </p:nvSpPr>
        <p:spPr bwMode="auto">
          <a:xfrm>
            <a:off x="899592" y="3861048"/>
            <a:ext cx="7921625" cy="1656184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endParaRPr lang="es-MX" altLang="es-MX" sz="1600" b="1" dirty="0" smtClean="0"/>
          </a:p>
          <a:p>
            <a:r>
              <a:rPr lang="es-MX" altLang="es-MX" sz="1600" b="1" dirty="0" smtClean="0"/>
              <a:t>Lunes 26 de abril</a:t>
            </a:r>
            <a:endParaRPr lang="es-MX" altLang="es-MX" sz="1600" dirty="0"/>
          </a:p>
          <a:p>
            <a:r>
              <a:rPr lang="es-MX" sz="1600" dirty="0"/>
              <a:t>Como parte de las actividades para obtener el Premio de Excelencia Operacional 2021, organizado por la Secretaría de Economía, Alma Rosa Montes Hinojosa, integrante del comité de evaluación, </a:t>
            </a:r>
            <a:r>
              <a:rPr lang="es-MX" sz="1600" dirty="0" smtClean="0"/>
              <a:t>visitó las </a:t>
            </a:r>
            <a:r>
              <a:rPr lang="es-MX" sz="1600" dirty="0"/>
              <a:t>instalaciones del </a:t>
            </a:r>
            <a:r>
              <a:rPr lang="es-MX" sz="1600" dirty="0" smtClean="0"/>
              <a:t>ICAI.</a:t>
            </a:r>
            <a:endParaRPr lang="es-MX" sz="1600" dirty="0"/>
          </a:p>
          <a:p>
            <a:r>
              <a:rPr lang="es-MX" sz="1600" dirty="0"/>
              <a:t>.</a:t>
            </a:r>
            <a:r>
              <a:rPr lang="es-MX" sz="1600" dirty="0" smtClean="0"/>
              <a:t>.</a:t>
            </a:r>
            <a:endParaRPr lang="es-MX" altLang="es-MX" sz="1600" dirty="0"/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922852" y="1844824"/>
            <a:ext cx="8005248" cy="1584176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endParaRPr lang="es-MX" altLang="es-MX" sz="1600" b="1" dirty="0"/>
          </a:p>
          <a:p>
            <a:pPr algn="just"/>
            <a:r>
              <a:rPr lang="es-MX" altLang="es-MX" sz="1600" b="1" dirty="0" smtClean="0"/>
              <a:t>Viernes 23 de </a:t>
            </a:r>
            <a:r>
              <a:rPr lang="es-MX" altLang="es-MX" sz="1600" b="1" dirty="0" err="1" smtClean="0"/>
              <a:t>abrIl</a:t>
            </a:r>
            <a:endParaRPr lang="es-MX" altLang="es-MX" sz="1600" dirty="0">
              <a:cs typeface="Times New Roman" panose="02020603050405020304" pitchFamily="18" charset="0"/>
            </a:endParaRPr>
          </a:p>
          <a:p>
            <a:pPr lvl="0"/>
            <a:r>
              <a:rPr lang="es-MX" altLang="es-MX" sz="1600" dirty="0"/>
              <a:t>Leer un libro es asomarse a otros mundos.  </a:t>
            </a:r>
            <a:endParaRPr lang="es-MX" altLang="es-MX" sz="1600" dirty="0" smtClean="0"/>
          </a:p>
          <a:p>
            <a:pPr lvl="0"/>
            <a:r>
              <a:rPr lang="es-MX" altLang="es-MX" sz="1600" dirty="0" smtClean="0"/>
              <a:t>Hoy</a:t>
            </a:r>
            <a:r>
              <a:rPr lang="es-MX" altLang="es-MX" sz="1600" dirty="0"/>
              <a:t>, en el Día Internacional del Libro, en el </a:t>
            </a:r>
            <a:r>
              <a:rPr lang="es-MX" altLang="es-MX" sz="1600" dirty="0" smtClean="0"/>
              <a:t>ICAI</a:t>
            </a:r>
            <a:r>
              <a:rPr lang="es-MX" altLang="es-MX" sz="1600" dirty="0"/>
              <a:t> </a:t>
            </a:r>
            <a:r>
              <a:rPr lang="es-MX" altLang="es-MX" sz="1600" dirty="0" smtClean="0"/>
              <a:t>felicitamos </a:t>
            </a:r>
            <a:r>
              <a:rPr lang="es-MX" altLang="es-MX" sz="1600" dirty="0"/>
              <a:t>a lectores, autores y editores de textos</a:t>
            </a:r>
            <a:r>
              <a:rPr lang="es-MX" altLang="es-MX" sz="1600" dirty="0">
                <a:solidFill>
                  <a:srgbClr val="0F1419"/>
                </a:solidFill>
                <a:latin typeface="-apple-system"/>
              </a:rPr>
              <a:t>.</a:t>
            </a:r>
            <a:r>
              <a:rPr lang="es-MX" altLang="es-MX" sz="700" dirty="0"/>
              <a:t> </a:t>
            </a:r>
            <a:endParaRPr lang="es-MX" altLang="es-MX" sz="1600" dirty="0">
              <a:latin typeface="Arial" panose="020B0604020202020204" pitchFamily="34" charset="0"/>
            </a:endParaRPr>
          </a:p>
          <a:p>
            <a:endParaRPr lang="es-MX" altLang="es-MX" sz="1600" dirty="0"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-138499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AutoShape 6" descr="Libros"/>
          <p:cNvSpPr>
            <a:spLocks noChangeAspect="1" noChangeArrowheads="1"/>
          </p:cNvSpPr>
          <p:nvPr/>
        </p:nvSpPr>
        <p:spPr bwMode="auto">
          <a:xfrm>
            <a:off x="4143375" y="-4032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4922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898897" y="3933056"/>
            <a:ext cx="7921575" cy="1657549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endParaRPr lang="es-MX" altLang="es-MX" sz="1600" b="1" dirty="0" smtClean="0"/>
          </a:p>
          <a:p>
            <a:r>
              <a:rPr lang="es-MX" altLang="es-MX" sz="1600" b="1" dirty="0" smtClean="0"/>
              <a:t>Lunes 26 de abril</a:t>
            </a:r>
            <a:endParaRPr lang="es-MX" altLang="es-MX" sz="1600" dirty="0">
              <a:cs typeface="Times New Roman" panose="02020603050405020304" pitchFamily="18" charset="0"/>
            </a:endParaRPr>
          </a:p>
          <a:p>
            <a:r>
              <a:rPr lang="es-MX" sz="1600" dirty="0"/>
              <a:t>En </a:t>
            </a:r>
            <a:r>
              <a:rPr lang="es-MX" sz="1600" dirty="0" smtClean="0"/>
              <a:t>el programa “El </a:t>
            </a:r>
            <a:r>
              <a:rPr lang="es-MX" sz="1600" dirty="0"/>
              <a:t>Poder de la Transparencia”, Pablo Enrique </a:t>
            </a:r>
            <a:r>
              <a:rPr lang="es-MX" sz="1600" dirty="0" err="1"/>
              <a:t>Aldaco</a:t>
            </a:r>
            <a:r>
              <a:rPr lang="es-MX" sz="1600" dirty="0"/>
              <a:t> Nuncio y Gabriela Guillermo Arriaga, </a:t>
            </a:r>
            <a:r>
              <a:rPr lang="es-MX" sz="1600" dirty="0" smtClean="0"/>
              <a:t>del ICAI, </a:t>
            </a:r>
            <a:r>
              <a:rPr lang="es-MX" sz="1600" dirty="0"/>
              <a:t>hablaron sobre la Plataforma Nacional de Transparencia. ¿Qué es y para que nos sirve?</a:t>
            </a:r>
            <a:endParaRPr lang="es-MX" altLang="es-MX" sz="1600" dirty="0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899592" y="1556792"/>
            <a:ext cx="7914010" cy="1944216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endParaRPr lang="es-MX" altLang="es-MX" sz="1600" b="1" dirty="0" smtClean="0"/>
          </a:p>
          <a:p>
            <a:r>
              <a:rPr lang="es-MX" altLang="es-MX" sz="1600" b="1" dirty="0" smtClean="0"/>
              <a:t>Lunes 26 de </a:t>
            </a:r>
            <a:r>
              <a:rPr lang="es-MX" altLang="es-MX" sz="1600" b="1" dirty="0" smtClean="0"/>
              <a:t>abril</a:t>
            </a:r>
          </a:p>
          <a:p>
            <a:r>
              <a:rPr lang="es-MX" sz="1600" dirty="0" smtClean="0"/>
              <a:t>Representando </a:t>
            </a:r>
            <a:r>
              <a:rPr lang="es-MX" sz="1600" dirty="0"/>
              <a:t>a órganos garantes de Querétaro, Guanajuato, Chihuahua, Estado de México y Coahuila, el Comisionado Presidente </a:t>
            </a:r>
            <a:r>
              <a:rPr lang="es-MX" sz="1600" dirty="0" smtClean="0"/>
              <a:t>del ICAI, </a:t>
            </a:r>
            <a:r>
              <a:rPr lang="es-MX" sz="1600" dirty="0"/>
              <a:t>Luis González Briseño dio su voto en la Conferencia Internacional de Comisionados de Información para elegir comité ejecutivo.</a:t>
            </a:r>
            <a:endParaRPr lang="es-MX" altLang="es-MX" sz="1600" dirty="0"/>
          </a:p>
        </p:txBody>
      </p:sp>
      <p:sp>
        <p:nvSpPr>
          <p:cNvPr id="2" name="Rectángulo 1"/>
          <p:cNvSpPr/>
          <p:nvPr/>
        </p:nvSpPr>
        <p:spPr>
          <a:xfrm>
            <a:off x="6012160" y="476672"/>
            <a:ext cx="2637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s-MX" altLang="es-MX" dirty="0"/>
              <a:t>Actividades abril 2021</a:t>
            </a:r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2096932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5148263" y="188913"/>
            <a:ext cx="3779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s-MX" sz="2000" dirty="0"/>
              <a:t>Actividades </a:t>
            </a:r>
            <a:r>
              <a:rPr lang="es-MX" altLang="es-MX" sz="2000" dirty="0" smtClean="0"/>
              <a:t>abril 2021</a:t>
            </a:r>
            <a:endParaRPr lang="es-MX" altLang="es-MX" sz="2000" dirty="0"/>
          </a:p>
        </p:txBody>
      </p:sp>
      <p:sp>
        <p:nvSpPr>
          <p:cNvPr id="11267" name="AutoShape 9"/>
          <p:cNvSpPr>
            <a:spLocks noChangeArrowheads="1"/>
          </p:cNvSpPr>
          <p:nvPr/>
        </p:nvSpPr>
        <p:spPr bwMode="auto">
          <a:xfrm>
            <a:off x="978371" y="1700808"/>
            <a:ext cx="7921625" cy="1944216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endParaRPr lang="es-MX" altLang="es-MX" sz="1600" b="1" dirty="0" smtClean="0"/>
          </a:p>
          <a:p>
            <a:r>
              <a:rPr lang="es-MX" altLang="es-MX" sz="1600" b="1" dirty="0" smtClean="0"/>
              <a:t>Martes 27 de abril</a:t>
            </a:r>
            <a:endParaRPr lang="es-MX" altLang="es-MX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1600" dirty="0"/>
              <a:t>S</a:t>
            </a:r>
            <a:r>
              <a:rPr lang="es-MX" sz="1600" dirty="0" smtClean="0"/>
              <a:t>ervidores </a:t>
            </a:r>
            <a:r>
              <a:rPr lang="es-MX" sz="1600" dirty="0"/>
              <a:t>públicos del área de capacitación </a:t>
            </a:r>
            <a:r>
              <a:rPr lang="es-MX" sz="1600" dirty="0" smtClean="0"/>
              <a:t>del ICAI impartieron </a:t>
            </a:r>
            <a:r>
              <a:rPr lang="es-MX" sz="1600" dirty="0"/>
              <a:t>el Curso-Taller virtual de capacitación sobre Modificaciones a los LTG y su Impacto en el SIPOT de la Plataforma Nacional de Transparencia, esto a </a:t>
            </a:r>
            <a:r>
              <a:rPr lang="es-MX" sz="1600" dirty="0" smtClean="0"/>
              <a:t>varios Sujetos </a:t>
            </a:r>
            <a:r>
              <a:rPr lang="es-MX" sz="1600" dirty="0"/>
              <a:t>Obligados de la Región Sureste.</a:t>
            </a:r>
          </a:p>
          <a:p>
            <a:r>
              <a:rPr lang="es-MX" sz="1600" dirty="0"/>
              <a:t/>
            </a:r>
            <a:br>
              <a:rPr lang="es-MX" sz="1600" dirty="0"/>
            </a:br>
            <a:r>
              <a:rPr lang="es-MX" sz="1600" dirty="0" smtClean="0"/>
              <a:t>.</a:t>
            </a:r>
            <a:endParaRPr lang="es-MX" altLang="es-MX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268" name="AutoShape 9"/>
          <p:cNvSpPr>
            <a:spLocks noChangeArrowheads="1"/>
          </p:cNvSpPr>
          <p:nvPr/>
        </p:nvSpPr>
        <p:spPr bwMode="auto">
          <a:xfrm>
            <a:off x="978371" y="4077072"/>
            <a:ext cx="8030021" cy="1368152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s-MX" altLang="es-MX" sz="1600" b="1" dirty="0" smtClean="0"/>
              <a:t> </a:t>
            </a:r>
          </a:p>
          <a:p>
            <a:pPr algn="just"/>
            <a:r>
              <a:rPr lang="es-MX" altLang="es-MX" sz="1600" b="1" dirty="0" smtClean="0"/>
              <a:t>Martes 27de abril</a:t>
            </a:r>
            <a:endParaRPr lang="es-MX" altLang="es-MX" sz="1600" dirty="0" smtClean="0">
              <a:cs typeface="Times New Roman" panose="02020603050405020304" pitchFamily="18" charset="0"/>
            </a:endParaRPr>
          </a:p>
          <a:p>
            <a:r>
              <a:rPr lang="es-MX" sz="1600" dirty="0"/>
              <a:t>Directivos </a:t>
            </a:r>
            <a:r>
              <a:rPr lang="es-MX" sz="1600" dirty="0" smtClean="0"/>
              <a:t>del ICAI recibieron </a:t>
            </a:r>
            <a:r>
              <a:rPr lang="es-MX" sz="1600" dirty="0"/>
              <a:t>la visita de Emilio Barrera Martínez, Coordinador Estatal del </a:t>
            </a:r>
            <a:r>
              <a:rPr lang="es-MX" sz="1600" dirty="0" smtClean="0"/>
              <a:t>INEGI.</a:t>
            </a:r>
            <a:r>
              <a:rPr lang="es-MX" sz="1600" dirty="0"/>
              <a:t> </a:t>
            </a:r>
            <a:r>
              <a:rPr lang="es-MX" sz="1600" dirty="0" smtClean="0"/>
              <a:t>De </a:t>
            </a:r>
            <a:r>
              <a:rPr lang="es-MX" sz="1600" dirty="0"/>
              <a:t>esta manera arrancan las actividades del Censo Nacional de Transparencia, Acceso a la Información y Protección de Datos Personales 2021.</a:t>
            </a:r>
            <a:endParaRPr lang="es-MX" altLang="es-MX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0786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 BITACORA ENERO 2021</Template>
  <TotalTime>536</TotalTime>
  <Words>1027</Words>
  <Application>Microsoft Office PowerPoint</Application>
  <PresentationFormat>Presentación en pantalla (4:3)</PresentationFormat>
  <Paragraphs>80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1" baseType="lpstr">
      <vt:lpstr>MS PGothic</vt:lpstr>
      <vt:lpstr>MS PGothic</vt:lpstr>
      <vt:lpstr>-apple-system</vt:lpstr>
      <vt:lpstr>Arial</vt:lpstr>
      <vt:lpstr>Calibri</vt:lpstr>
      <vt:lpstr>Century Gothic</vt:lpstr>
      <vt:lpstr>Corbel</vt:lpstr>
      <vt:lpstr>Times New Roman</vt:lpstr>
      <vt:lpstr>Parallax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61</cp:revision>
  <cp:lastPrinted>2018-04-04T14:42:01Z</cp:lastPrinted>
  <dcterms:created xsi:type="dcterms:W3CDTF">2021-03-23T20:23:42Z</dcterms:created>
  <dcterms:modified xsi:type="dcterms:W3CDTF">2021-06-02T20:23:17Z</dcterms:modified>
</cp:coreProperties>
</file>