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13"/>
  </p:notesMasterIdLst>
  <p:sldIdLst>
    <p:sldId id="311" r:id="rId2"/>
    <p:sldId id="322" r:id="rId3"/>
    <p:sldId id="346" r:id="rId4"/>
    <p:sldId id="341" r:id="rId5"/>
    <p:sldId id="343" r:id="rId6"/>
    <p:sldId id="347" r:id="rId7"/>
    <p:sldId id="349" r:id="rId8"/>
    <p:sldId id="351" r:id="rId9"/>
    <p:sldId id="353" r:id="rId10"/>
    <p:sldId id="355" r:id="rId11"/>
    <p:sldId id="357" r:id="rId12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FF"/>
    <a:srgbClr val="006600"/>
    <a:srgbClr val="6600CC"/>
    <a:srgbClr val="FF9933"/>
    <a:srgbClr val="00486C"/>
    <a:srgbClr val="003366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noProof="0" smtClean="0"/>
              <a:t>Haga clic para modificar el estilo de texto del patrón</a:t>
            </a:r>
          </a:p>
          <a:p>
            <a:pPr lvl="1"/>
            <a:r>
              <a:rPr lang="es-ES" altLang="es-MX" noProof="0" smtClean="0"/>
              <a:t>Segundo nivel</a:t>
            </a:r>
          </a:p>
          <a:p>
            <a:pPr lvl="2"/>
            <a:r>
              <a:rPr lang="es-ES" altLang="es-MX" noProof="0" smtClean="0"/>
              <a:t>Tercer nivel</a:t>
            </a:r>
          </a:p>
          <a:p>
            <a:pPr lvl="3"/>
            <a:r>
              <a:rPr lang="es-ES" altLang="es-MX" noProof="0" smtClean="0"/>
              <a:t>Cuarto nivel</a:t>
            </a:r>
          </a:p>
          <a:p>
            <a:pPr lvl="4"/>
            <a:r>
              <a:rPr lang="es-ES" altLang="es-MX" noProof="0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6" tIns="46588" rIns="93176" bIns="465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81B0488-F596-4541-9D8A-0E4A8E6776F3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82300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6" tIns="46588" rIns="93176" bIns="46588" anchor="b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/>
            <a:fld id="{6C0C709A-E0DD-4BE2-9F0C-9A9C50C377AB}" type="slidenum">
              <a:rPr lang="es-ES" altLang="es-MX" sz="1200">
                <a:latin typeface="Arial" panose="020B0604020202020204" pitchFamily="34" charset="0"/>
              </a:rPr>
              <a:pPr algn="r" eaLnBrk="1" hangingPunct="1"/>
              <a:t>1</a:t>
            </a:fld>
            <a:endParaRPr lang="es-ES" altLang="es-MX" sz="1200">
              <a:latin typeface="Arial" panose="020B0604020202020204" pitchFamily="34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s-MX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04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03200" y="0"/>
            <a:ext cx="3778250" cy="6858000"/>
            <a:chOff x="203200" y="0"/>
            <a:chExt cx="3778250" cy="685800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>
                <a:gd name="T0" fmla="*/ 0 w 860"/>
                <a:gd name="T1" fmla="*/ 2147483646 h 2502"/>
                <a:gd name="T2" fmla="*/ 2147483646 w 860"/>
                <a:gd name="T3" fmla="*/ 2147483646 h 2502"/>
                <a:gd name="T4" fmla="*/ 2147483646 w 860"/>
                <a:gd name="T5" fmla="*/ 0 h 2502"/>
                <a:gd name="T6" fmla="*/ 2147483646 w 860"/>
                <a:gd name="T7" fmla="*/ 0 h 2502"/>
                <a:gd name="T8" fmla="*/ 0 w 860"/>
                <a:gd name="T9" fmla="*/ 2147483646 h 250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6" name="Freeform 7"/>
            <p:cNvSpPr/>
            <p:nvPr/>
          </p:nvSpPr>
          <p:spPr bwMode="auto">
            <a:xfrm>
              <a:off x="203200" y="0"/>
              <a:ext cx="1336675" cy="3862389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7" name="Freeform 8"/>
            <p:cNvSpPr/>
            <p:nvPr/>
          </p:nvSpPr>
          <p:spPr bwMode="auto">
            <a:xfrm>
              <a:off x="207963" y="3776664"/>
              <a:ext cx="1936750" cy="3081337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" name="Freeform 9"/>
            <p:cNvSpPr/>
            <p:nvPr/>
          </p:nvSpPr>
          <p:spPr bwMode="auto">
            <a:xfrm>
              <a:off x="646113" y="3886201"/>
              <a:ext cx="2373312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" name="Freeform 10"/>
            <p:cNvSpPr/>
            <p:nvPr/>
          </p:nvSpPr>
          <p:spPr bwMode="auto">
            <a:xfrm>
              <a:off x="641350" y="3881439"/>
              <a:ext cx="3340100" cy="2976562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0" name="Freeform 11"/>
            <p:cNvSpPr/>
            <p:nvPr/>
          </p:nvSpPr>
          <p:spPr bwMode="auto">
            <a:xfrm>
              <a:off x="203200" y="3771901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1" name="Freeform 12"/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AE1D0-3473-4F52-BB73-F11E70BA6BC5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BF096-4193-4754-9964-6A871053663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1898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753C1-7E4F-4645-BAB1-60B12AE244D2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B600-2BD2-4AB6-992D-51D4FFD687D7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59530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DB449-FDCE-4D03-8F23-7882AF832F95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7F3D-94FE-4C1A-BF36-9AAC85C77571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0455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s-ES" sz="8000" smtClean="0"/>
              <a:t>“</a:t>
            </a:r>
            <a:endParaRPr lang="en-US" altLang="es-MX" sz="8000" smtClean="0"/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s-ES" sz="8000" smtClean="0"/>
              <a:t>”</a:t>
            </a:r>
            <a:endParaRPr lang="en-US" altLang="es-MX" sz="8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9918A-DE93-4C49-BF02-BA4B324A4B33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CB5CB-40FE-4F9D-BE3A-0FFA2968E119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0464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0199A-AB13-4678-8E4B-27A62325C457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A8FF-043B-4340-8BE1-384A7F1D34CD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4208100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s-ES" sz="8000" smtClean="0"/>
              <a:t>“</a:t>
            </a:r>
            <a:endParaRPr lang="en-US" altLang="es-MX" sz="8000" smtClean="0"/>
          </a:p>
        </p:txBody>
      </p:sp>
      <p:sp>
        <p:nvSpPr>
          <p:cNvPr id="6" name="TextBox 14"/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s-ES" sz="8000" smtClean="0"/>
              <a:t>”</a:t>
            </a:r>
            <a:endParaRPr lang="en-US" altLang="es-MX" sz="800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40E2-3AA4-44F8-AB45-3A03A0114A62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B459-F5F4-47B1-B1F4-FA80D422A749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56092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367F-2C1D-4F44-9912-CFB581DA6416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BC881-0982-493F-909F-4DAC3C7BC602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10406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218A8-10F2-483E-ADBD-BF691079E590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EDA16-969C-4289-8C6C-575F580AF7D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124811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ACAC-6352-410E-8E94-9D1FFBB5853F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20106-791D-44D6-959B-C568F74F862D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84838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AF2B3-B545-47A5-80D2-5EABA7916942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6B57A-8C63-452D-8A6E-C7410BF03E0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2027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7756A-42A0-4D4A-A3EF-9F509891EE62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8AFE-696C-45B4-87D5-7D4421BDE984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29621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D477C-A0CC-4069-94D6-027281FEDE11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AF17-8B21-4C09-852C-305DF27E474F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830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D8DC6-A8F8-45D7-A27A-57E7052C0E7F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BC8B7-53AB-4806-813F-3BA2FD3F0F62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948746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578E8-6ABD-41CD-9936-4840A5783028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9E2B9-4553-4597-8340-79F160B9CECB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1793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1969-5C69-4174-8BD0-FB4595DD3277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E54C-3C23-490B-A01B-3DDCA405F77A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248657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CA1F-CC3B-4F52-B81A-8C9F4142FCAE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829DE-905B-4BE3-A9D0-844E7B7CE37E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0219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F0EB3-80E3-48F6-8845-6596B0247C9E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A80DD-51B9-445F-A71D-2AFAB9C1270C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339074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2132013" cy="6858000"/>
            <a:chOff x="0" y="0"/>
            <a:chExt cx="2132013" cy="6858001"/>
          </a:xfrm>
        </p:grpSpPr>
        <p:sp>
          <p:nvSpPr>
            <p:cNvPr id="1032" name="Freeform 6"/>
            <p:cNvSpPr>
              <a:spLocks/>
            </p:cNvSpPr>
            <p:nvPr/>
          </p:nvSpPr>
          <p:spPr bwMode="auto">
            <a:xfrm>
              <a:off x="0" y="0"/>
              <a:ext cx="1073150" cy="5291138"/>
            </a:xfrm>
            <a:custGeom>
              <a:avLst/>
              <a:gdLst>
                <a:gd name="T0" fmla="*/ 0 w 676"/>
                <a:gd name="T1" fmla="*/ 2147483646 h 3333"/>
                <a:gd name="T2" fmla="*/ 0 w 676"/>
                <a:gd name="T3" fmla="*/ 2147483646 h 3333"/>
                <a:gd name="T4" fmla="*/ 2147483646 w 676"/>
                <a:gd name="T5" fmla="*/ 2147483646 h 3333"/>
                <a:gd name="T6" fmla="*/ 2147483646 w 676"/>
                <a:gd name="T7" fmla="*/ 0 h 3333"/>
                <a:gd name="T8" fmla="*/ 2147483646 w 676"/>
                <a:gd name="T9" fmla="*/ 0 h 3333"/>
                <a:gd name="T10" fmla="*/ 0 w 676"/>
                <a:gd name="T11" fmla="*/ 2147483646 h 33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s-MX"/>
            </a:p>
          </p:txBody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9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4"/>
              <a:ext cx="906463" cy="1195387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1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1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4"/>
              <a:ext cx="1377950" cy="1500187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título del patrón</a:t>
            </a:r>
            <a:endParaRPr lang="en-US" altLang="es-MX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  <a:endParaRPr lang="en-US" altLang="es-MX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5E5FEF9A-B4D0-419D-BFD8-4582FAB431F3}" type="datetimeFigureOut">
              <a:rPr lang="en-US" altLang="es-MX"/>
              <a:pPr>
                <a:defRPr/>
              </a:pPr>
              <a:t>8/3/2021</a:t>
            </a:fld>
            <a:endParaRPr lang="en-US" alt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Corbel" panose="020B0503020204020204" pitchFamily="34" charset="0"/>
              </a:defRPr>
            </a:lvl1pPr>
          </a:lstStyle>
          <a:p>
            <a:pPr>
              <a:defRPr/>
            </a:pPr>
            <a:fld id="{C7415700-BC56-435F-9AAE-8405F0BD88A3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02" r:id="rId1"/>
    <p:sldLayoutId id="2147486603" r:id="rId2"/>
    <p:sldLayoutId id="2147486589" r:id="rId3"/>
    <p:sldLayoutId id="2147486590" r:id="rId4"/>
    <p:sldLayoutId id="2147486591" r:id="rId5"/>
    <p:sldLayoutId id="2147486592" r:id="rId6"/>
    <p:sldLayoutId id="2147486593" r:id="rId7"/>
    <p:sldLayoutId id="2147486594" r:id="rId8"/>
    <p:sldLayoutId id="2147486595" r:id="rId9"/>
    <p:sldLayoutId id="2147486596" r:id="rId10"/>
    <p:sldLayoutId id="2147486597" r:id="rId11"/>
    <p:sldLayoutId id="2147486604" r:id="rId12"/>
    <p:sldLayoutId id="2147486598" r:id="rId13"/>
    <p:sldLayoutId id="2147486605" r:id="rId14"/>
    <p:sldLayoutId id="2147486599" r:id="rId15"/>
    <p:sldLayoutId id="2147486600" r:id="rId16"/>
    <p:sldLayoutId id="2147486601" r:id="rId17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orbel" panose="020B0503020204020204" pitchFamily="34" charset="0"/>
          <a:ea typeface="MS PGothic" panose="020B0600070205080204" pitchFamily="34" charset="-128"/>
          <a:cs typeface="MS PGothic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200150" indent="-2857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5430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00250" indent="-171450" algn="l" defTabSz="457200" rtl="0" eaLnBrk="1" fontAlgn="base" hangingPunct="1">
        <a:spcBef>
          <a:spcPct val="20000"/>
        </a:spcBef>
        <a:spcAft>
          <a:spcPts val="600"/>
        </a:spcAft>
        <a:buClr>
          <a:srgbClr val="8D1515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hashtag/Regi%C3%B3nLaguna?src=hashtag_clic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hashtag/Carbon%C3%ADfera?src=hashtag_click" TargetMode="External"/><Relationship Id="rId2" Type="http://schemas.openxmlformats.org/officeDocument/2006/relationships/hyperlink" Target="https://twitter.com/hashtag/Regi%C3%B3nCentro?src=hashtag_clic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witter.com/hashtag/Regi%C3%B3nCarbon%C3%ADfera?src=hashtag_click" TargetMode="External"/><Relationship Id="rId4" Type="http://schemas.openxmlformats.org/officeDocument/2006/relationships/hyperlink" Target="https://twitter.com/hashtag/ZonaNorte?src=hashtag_clic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hashtag/Norte?src=hashtag_clic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hashtag/Regi%C3%B3nSureste?src=hashtag_clic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-1588" y="5368925"/>
            <a:ext cx="9145588" cy="109260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s-MX" altLang="es-MX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Junio 2021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MX" altLang="es-MX" sz="2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Agenda del mes</a:t>
            </a:r>
          </a:p>
        </p:txBody>
      </p:sp>
      <p:grpSp>
        <p:nvGrpSpPr>
          <p:cNvPr id="7171" name="Group 33"/>
          <p:cNvGrpSpPr>
            <a:grpSpLocks/>
          </p:cNvGrpSpPr>
          <p:nvPr/>
        </p:nvGrpSpPr>
        <p:grpSpPr bwMode="auto">
          <a:xfrm>
            <a:off x="7175500" y="5300663"/>
            <a:ext cx="911225" cy="1008062"/>
            <a:chOff x="2472" y="3203"/>
            <a:chExt cx="574" cy="635"/>
          </a:xfrm>
        </p:grpSpPr>
        <p:sp>
          <p:nvSpPr>
            <p:cNvPr id="2" name="Oval 32"/>
            <p:cNvSpPr>
              <a:spLocks noChangeArrowheads="1"/>
            </p:cNvSpPr>
            <p:nvPr/>
          </p:nvSpPr>
          <p:spPr bwMode="auto">
            <a:xfrm>
              <a:off x="2635" y="3267"/>
              <a:ext cx="227" cy="3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>
              <a:outerShdw blurRad="63500" dist="63500" dir="3187806" algn="ctr" rotWithShape="0">
                <a:schemeClr val="bg1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eaLnBrk="1" hangingPunct="1">
                <a:defRPr/>
              </a:pPr>
              <a:endParaRPr lang="en-US" dirty="0">
                <a:latin typeface="Century Gothic" charset="0"/>
                <a:ea typeface="ＭＳ Ｐゴシック" charset="0"/>
                <a:cs typeface="Arial" charset="0"/>
              </a:endParaRPr>
            </a:p>
          </p:txBody>
        </p:sp>
        <p:pic>
          <p:nvPicPr>
            <p:cNvPr id="3" name="Picture 29" descr="portadadp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083" r="81094" b="83206"/>
            <a:stretch>
              <a:fillRect/>
            </a:stretch>
          </p:blipFill>
          <p:spPr bwMode="auto">
            <a:xfrm>
              <a:off x="2472" y="3203"/>
              <a:ext cx="574" cy="635"/>
            </a:xfrm>
            <a:prstGeom prst="rect">
              <a:avLst/>
            </a:prstGeom>
            <a:noFill/>
            <a:ln>
              <a:noFill/>
            </a:ln>
            <a:effectLst>
              <a:outerShdw blurRad="63500" dist="63500" dir="3187806" algn="ctr" rotWithShape="0">
                <a:schemeClr val="bg1">
                  <a:alpha val="74998"/>
                </a:schemeClr>
              </a:outerShdw>
            </a:effectLst>
            <a:extLst/>
          </p:spPr>
        </p:pic>
      </p:grpSp>
      <p:sp>
        <p:nvSpPr>
          <p:cNvPr id="7172" name="AutoShape 19" descr="https://scontent-dfw1-1.xx.fbcdn.net/hphotos-xfp1/v/t1.0-9/p180x540/10984605_10153264678219570_1307738791735439166_n.jpg?oh=9f2d0ca2bc36746470fd49be66c14c6f&amp;oe=55F890B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662936"/>
            <a:ext cx="2592288" cy="173650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" t="3084"/>
          <a:stretch/>
        </p:blipFill>
        <p:spPr>
          <a:xfrm>
            <a:off x="4487187" y="2662936"/>
            <a:ext cx="2903817" cy="17539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0" t="34323" r="1"/>
          <a:stretch/>
        </p:blipFill>
        <p:spPr>
          <a:xfrm>
            <a:off x="1763688" y="567098"/>
            <a:ext cx="5627316" cy="194303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 smtClean="0"/>
              <a:t>Actividades </a:t>
            </a:r>
            <a:r>
              <a:rPr lang="es-MX" altLang="es-MX" sz="2000" dirty="0" smtClean="0"/>
              <a:t>junio 2021</a:t>
            </a:r>
            <a:endParaRPr lang="es-MX" altLang="es-MX" sz="2000" dirty="0"/>
          </a:p>
        </p:txBody>
      </p: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1006525" y="1988840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 </a:t>
            </a:r>
            <a:r>
              <a:rPr lang="es-MX" altLang="es-MX" sz="1600" b="1" dirty="0" smtClean="0"/>
              <a:t>Viernes 25 de junio</a:t>
            </a:r>
            <a:endParaRPr lang="es-MX" altLang="es-MX" sz="1600" dirty="0"/>
          </a:p>
          <a:p>
            <a:r>
              <a:rPr lang="es-MX" sz="1600" dirty="0" smtClean="0"/>
              <a:t>Personal </a:t>
            </a:r>
            <a:r>
              <a:rPr lang="es-MX" sz="1600" dirty="0"/>
              <a:t>del </a:t>
            </a:r>
            <a:r>
              <a:rPr lang="es-MX" sz="1600" dirty="0" smtClean="0"/>
              <a:t>ICAI</a:t>
            </a:r>
            <a:r>
              <a:rPr lang="es-MX" sz="1600" dirty="0"/>
              <a:t> </a:t>
            </a:r>
            <a:r>
              <a:rPr lang="es-MX" sz="1600" dirty="0" smtClean="0"/>
              <a:t>impartió </a:t>
            </a:r>
            <a:r>
              <a:rPr lang="es-MX" sz="1600" dirty="0"/>
              <a:t>en Torreón el curso- taller de capacitación sobre la Implementación del SISAI 2.0. a representantes de Sujetos Obligados de la </a:t>
            </a:r>
            <a:r>
              <a:rPr lang="es-MX" sz="1600" dirty="0">
                <a:hlinkClick r:id="rId2"/>
              </a:rPr>
              <a:t>#</a:t>
            </a:r>
            <a:r>
              <a:rPr lang="es-MX" sz="1600" dirty="0" err="1">
                <a:hlinkClick r:id="rId2"/>
              </a:rPr>
              <a:t>RegiónLaguna</a:t>
            </a:r>
            <a:r>
              <a:rPr lang="es-MX" sz="1600" dirty="0"/>
              <a:t>. Luis García </a:t>
            </a:r>
            <a:r>
              <a:rPr lang="es-MX" sz="1600" dirty="0" err="1"/>
              <a:t>Abusaíd</a:t>
            </a:r>
            <a:r>
              <a:rPr lang="es-MX" sz="1600" dirty="0"/>
              <a:t>, Director General del </a:t>
            </a:r>
            <a:r>
              <a:rPr lang="es-MX" sz="1600" dirty="0" smtClean="0"/>
              <a:t>ICAI</a:t>
            </a:r>
            <a:r>
              <a:rPr lang="es-MX" sz="1600" dirty="0"/>
              <a:t> </a:t>
            </a:r>
            <a:r>
              <a:rPr lang="es-MX" sz="1600" dirty="0" smtClean="0"/>
              <a:t>dio </a:t>
            </a:r>
            <a:r>
              <a:rPr lang="es-MX" sz="1600" dirty="0"/>
              <a:t>un mensaje a los asistentes</a:t>
            </a:r>
            <a:r>
              <a:rPr lang="es-MX" sz="1600" dirty="0" smtClean="0"/>
              <a:t>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006525" y="3966086"/>
            <a:ext cx="7921575" cy="216023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Lunes 28 de junio</a:t>
            </a:r>
            <a:endParaRPr lang="es-MX" altLang="es-MX" sz="1600" dirty="0"/>
          </a:p>
          <a:p>
            <a:r>
              <a:rPr lang="es-MX" sz="1600" dirty="0" smtClean="0"/>
              <a:t>En la emisión de "El </a:t>
            </a:r>
            <a:r>
              <a:rPr lang="es-MX" sz="1600" dirty="0"/>
              <a:t>Poder de la </a:t>
            </a:r>
            <a:r>
              <a:rPr lang="es-MX" sz="1600" dirty="0" smtClean="0"/>
              <a:t>Transparencia“ de este día tuvo como invitado a</a:t>
            </a:r>
            <a:r>
              <a:rPr lang="es-MX" sz="1600" dirty="0"/>
              <a:t> Juan Antonio Álvarez Gaona, Subdirector de Capacitación a Sujetos Obligados del </a:t>
            </a:r>
            <a:r>
              <a:rPr lang="es-MX" sz="1600" dirty="0" smtClean="0"/>
              <a:t>ICAI, quien habló sobre </a:t>
            </a:r>
            <a:r>
              <a:rPr lang="es-MX" sz="1600" dirty="0"/>
              <a:t>su labor a favor de la Transparencia.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89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898897" y="3933056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Miércoles 30 </a:t>
            </a:r>
            <a:r>
              <a:rPr lang="es-MX" altLang="es-MX" sz="1600" b="1" dirty="0" smtClean="0"/>
              <a:t>de </a:t>
            </a:r>
            <a:r>
              <a:rPr lang="es-MX" altLang="es-MX" sz="1600" b="1" dirty="0" smtClean="0"/>
              <a:t>junio</a:t>
            </a:r>
            <a:endParaRPr lang="es-MX" altLang="es-MX" sz="1600" dirty="0">
              <a:cs typeface="Times New Roman" panose="02020603050405020304" pitchFamily="18" charset="0"/>
            </a:endParaRPr>
          </a:p>
          <a:p>
            <a:r>
              <a:rPr lang="es-MX" sz="1600" dirty="0"/>
              <a:t>Representantes de Sujetos Obligados de la </a:t>
            </a:r>
            <a:r>
              <a:rPr lang="es-MX" sz="1600" dirty="0">
                <a:hlinkClick r:id="rId2"/>
              </a:rPr>
              <a:t>#</a:t>
            </a:r>
            <a:r>
              <a:rPr lang="es-MX" sz="1600" dirty="0" err="1">
                <a:hlinkClick r:id="rId2"/>
              </a:rPr>
              <a:t>RegiónCentro</a:t>
            </a:r>
            <a:r>
              <a:rPr lang="es-MX" sz="1600" dirty="0"/>
              <a:t> y </a:t>
            </a:r>
            <a:r>
              <a:rPr lang="es-MX" sz="1600" dirty="0">
                <a:hlinkClick r:id="rId3"/>
              </a:rPr>
              <a:t>#Carbonífera</a:t>
            </a:r>
            <a:r>
              <a:rPr lang="es-MX" sz="1600" dirty="0"/>
              <a:t> acudieron </a:t>
            </a:r>
            <a:r>
              <a:rPr lang="es-MX" sz="1600" dirty="0" smtClean="0"/>
              <a:t>al </a:t>
            </a:r>
            <a:r>
              <a:rPr lang="es-MX" sz="1600" dirty="0"/>
              <a:t>curso-taller de capacitación sobre la implementación del SISAI 2.0. que impartieron funcionarios del </a:t>
            </a:r>
            <a:r>
              <a:rPr lang="es-MX" sz="1600" dirty="0" smtClean="0"/>
              <a:t>ICAI. </a:t>
            </a:r>
            <a:r>
              <a:rPr lang="es-MX" sz="1600" dirty="0"/>
              <a:t>Los convocados recibieron apoyo para hacer sus procesos de transparencia</a:t>
            </a:r>
            <a:r>
              <a:rPr lang="es-MX" sz="1600" dirty="0" smtClean="0"/>
              <a:t>.</a:t>
            </a:r>
            <a:endParaRPr lang="es-MX" altLang="es-MX" sz="1600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899592" y="1556792"/>
            <a:ext cx="7914010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Martes 29 de junio</a:t>
            </a:r>
            <a:endParaRPr lang="es-MX" altLang="es-MX" sz="1600" b="1" dirty="0" smtClean="0"/>
          </a:p>
          <a:p>
            <a:r>
              <a:rPr lang="es-MX" sz="1600" dirty="0"/>
              <a:t>Funcionarios </a:t>
            </a:r>
            <a:r>
              <a:rPr lang="es-MX" sz="1600" dirty="0" smtClean="0"/>
              <a:t>del ICAI</a:t>
            </a:r>
            <a:r>
              <a:rPr lang="es-MX" sz="1600" dirty="0"/>
              <a:t> </a:t>
            </a:r>
            <a:r>
              <a:rPr lang="es-MX" sz="1600" dirty="0" smtClean="0"/>
              <a:t>continúan </a:t>
            </a:r>
            <a:r>
              <a:rPr lang="es-MX" sz="1600" dirty="0"/>
              <a:t>el proceso de capacitación a Sujetos Obligados sobre actividades para la implementación del SISAI 2.0</a:t>
            </a:r>
            <a:r>
              <a:rPr lang="es-MX" sz="1600" dirty="0" smtClean="0"/>
              <a:t>.</a:t>
            </a:r>
          </a:p>
          <a:p>
            <a:r>
              <a:rPr lang="es-MX" sz="1600" dirty="0" smtClean="0"/>
              <a:t>En esta ocasión, </a:t>
            </a:r>
            <a:r>
              <a:rPr lang="es-MX" sz="1600" dirty="0"/>
              <a:t>enlaces de los Sujetos Obligados de la </a:t>
            </a:r>
            <a:r>
              <a:rPr lang="es-MX" sz="1600" dirty="0">
                <a:hlinkClick r:id="rId4"/>
              </a:rPr>
              <a:t>#</a:t>
            </a:r>
            <a:r>
              <a:rPr lang="es-MX" sz="1600" dirty="0" err="1">
                <a:hlinkClick r:id="rId4"/>
              </a:rPr>
              <a:t>ZonaNorte</a:t>
            </a:r>
            <a:r>
              <a:rPr lang="es-MX" sz="1600" dirty="0"/>
              <a:t> y la </a:t>
            </a:r>
            <a:r>
              <a:rPr lang="es-MX" sz="1600" dirty="0">
                <a:hlinkClick r:id="rId5"/>
              </a:rPr>
              <a:t>#</a:t>
            </a:r>
            <a:r>
              <a:rPr lang="es-MX" sz="1600" dirty="0" err="1">
                <a:hlinkClick r:id="rId5"/>
              </a:rPr>
              <a:t>RegiónCarbonífera</a:t>
            </a:r>
            <a:r>
              <a:rPr lang="es-MX" sz="1600" dirty="0"/>
              <a:t> recibieron esta información</a:t>
            </a:r>
            <a:r>
              <a:rPr lang="es-MX" sz="1600" dirty="0" smtClean="0"/>
              <a:t>.</a:t>
            </a:r>
            <a:endParaRPr lang="es-MX" altLang="es-MX" sz="1600" dirty="0"/>
          </a:p>
        </p:txBody>
      </p:sp>
      <p:sp>
        <p:nvSpPr>
          <p:cNvPr id="2" name="Rectángulo 1"/>
          <p:cNvSpPr/>
          <p:nvPr/>
        </p:nvSpPr>
        <p:spPr>
          <a:xfrm>
            <a:off x="5987314" y="476672"/>
            <a:ext cx="2686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MX" altLang="es-MX" dirty="0"/>
              <a:t>Actividades </a:t>
            </a:r>
            <a:r>
              <a:rPr lang="es-MX" altLang="es-MX" dirty="0" smtClean="0"/>
              <a:t>junio 2021</a:t>
            </a: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59175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 smtClean="0"/>
              <a:t>Actividades junio 2021</a:t>
            </a:r>
            <a:endParaRPr lang="es-MX" altLang="es-MX" sz="2000" dirty="0"/>
          </a:p>
        </p:txBody>
      </p:sp>
      <p:sp>
        <p:nvSpPr>
          <p:cNvPr id="9219" name="AutoShape 9"/>
          <p:cNvSpPr>
            <a:spLocks noChangeArrowheads="1"/>
          </p:cNvSpPr>
          <p:nvPr/>
        </p:nvSpPr>
        <p:spPr bwMode="auto">
          <a:xfrm>
            <a:off x="1006525" y="1988840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/>
              <a:t> </a:t>
            </a:r>
            <a:endParaRPr lang="es-MX" altLang="es-MX" sz="1600" b="1" dirty="0" smtClean="0"/>
          </a:p>
          <a:p>
            <a:r>
              <a:rPr lang="es-MX" altLang="es-MX" sz="1600" b="1" dirty="0" smtClean="0"/>
              <a:t>Martes 1 de junio</a:t>
            </a:r>
            <a:endParaRPr lang="es-MX" altLang="es-MX" sz="1600" dirty="0"/>
          </a:p>
          <a:p>
            <a:r>
              <a:rPr lang="es-MX" sz="1600" dirty="0" smtClean="0"/>
              <a:t>Hoy </a:t>
            </a:r>
            <a:r>
              <a:rPr lang="es-MX" sz="1600" dirty="0"/>
              <a:t>concluyó el ciclo de 8 talleres que Alfredo Sánchez Marín, Jefe del departamento de Impulso a la Cultura de la Transparencia, del </a:t>
            </a:r>
            <a:r>
              <a:rPr lang="es-MX" sz="1600" dirty="0" smtClean="0"/>
              <a:t>ICAI </a:t>
            </a:r>
            <a:endParaRPr lang="es-MX" sz="1600" dirty="0"/>
          </a:p>
          <a:p>
            <a:r>
              <a:rPr lang="es-MX" sz="1600" dirty="0"/>
              <a:t>impartió a estudiantes de la </a:t>
            </a:r>
            <a:r>
              <a:rPr lang="es-MX" sz="1600" dirty="0" smtClean="0"/>
              <a:t>Universidad Tecnológica de Saltillo.</a:t>
            </a:r>
          </a:p>
          <a:p>
            <a:r>
              <a:rPr lang="es-MX" sz="1600" dirty="0" smtClean="0"/>
              <a:t>Esta </a:t>
            </a:r>
            <a:r>
              <a:rPr lang="es-MX" sz="1600" dirty="0"/>
              <a:t>universidad fue certificada como promotora de transparencia por el </a:t>
            </a:r>
            <a:r>
              <a:rPr lang="es-MX" sz="1600" dirty="0" smtClean="0"/>
              <a:t>ICAI.</a:t>
            </a:r>
            <a:endParaRPr lang="es-MX" sz="1600" dirty="0"/>
          </a:p>
          <a:p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1006525" y="4217431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Jueves 3 de junio</a:t>
            </a:r>
            <a:endParaRPr lang="es-MX" altLang="es-MX" sz="1600" dirty="0"/>
          </a:p>
          <a:p>
            <a:r>
              <a:rPr lang="es-MX" sz="1600" dirty="0" smtClean="0"/>
              <a:t>Continuamos con la promoción del Concurso </a:t>
            </a:r>
            <a:r>
              <a:rPr lang="es-MX" sz="1600" dirty="0"/>
              <a:t>Nacional de Trabajo Universitario </a:t>
            </a:r>
            <a:r>
              <a:rPr lang="es-MX" sz="1600" dirty="0" smtClean="0"/>
              <a:t>2021. El INAI invita a estudiantes de licenciatura </a:t>
            </a:r>
            <a:r>
              <a:rPr lang="es-MX" sz="1600" dirty="0"/>
              <a:t>o </a:t>
            </a:r>
            <a:r>
              <a:rPr lang="es-MX" sz="1600" dirty="0" smtClean="0"/>
              <a:t>posgrado.</a:t>
            </a:r>
          </a:p>
          <a:p>
            <a:r>
              <a:rPr lang="es-MX" sz="1600" dirty="0" smtClean="0"/>
              <a:t>La fecha de registro queda abierta hasta </a:t>
            </a:r>
            <a:r>
              <a:rPr lang="es-MX" sz="1600" dirty="0"/>
              <a:t>el 31 de </a:t>
            </a:r>
            <a:r>
              <a:rPr lang="es-MX" sz="1600" dirty="0" smtClean="0"/>
              <a:t>agosto.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junio 2021</a:t>
            </a:r>
            <a:endParaRPr lang="es-MX" altLang="es-MX" sz="2000" dirty="0"/>
          </a:p>
        </p:txBody>
      </p:sp>
      <p:sp>
        <p:nvSpPr>
          <p:cNvPr id="4" name="AutoShape 9"/>
          <p:cNvSpPr>
            <a:spLocks noChangeArrowheads="1"/>
          </p:cNvSpPr>
          <p:nvPr/>
        </p:nvSpPr>
        <p:spPr bwMode="auto">
          <a:xfrm>
            <a:off x="899592" y="2276872"/>
            <a:ext cx="7921625" cy="165618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Lunes 7 de junio</a:t>
            </a:r>
            <a:endParaRPr lang="es-MX" altLang="es-MX" sz="1600" dirty="0"/>
          </a:p>
          <a:p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altLang="es-MX" sz="1600" dirty="0"/>
              <a:t>n</a:t>
            </a:r>
            <a:r>
              <a:rPr lang="es-MX" sz="1600" dirty="0" smtClean="0"/>
              <a:t> la emisión del </a:t>
            </a:r>
            <a:r>
              <a:rPr lang="es-MX" sz="1600" dirty="0"/>
              <a:t>programa El Poder de la </a:t>
            </a:r>
            <a:r>
              <a:rPr lang="es-MX" sz="1600" dirty="0" smtClean="0"/>
              <a:t>Transparencia estuvo como invitada la </a:t>
            </a:r>
            <a:r>
              <a:rPr lang="es-MX" sz="1600" dirty="0"/>
              <a:t>Consejera Presidenta del </a:t>
            </a:r>
            <a:r>
              <a:rPr lang="es-MX" sz="1600" dirty="0" smtClean="0"/>
              <a:t>Instituto Electoral de Coahuila, </a:t>
            </a:r>
            <a:r>
              <a:rPr lang="es-MX" sz="1600" dirty="0"/>
              <a:t>Gabriela de León </a:t>
            </a:r>
            <a:r>
              <a:rPr lang="es-MX" sz="1600" dirty="0" smtClean="0"/>
              <a:t>Farías, que en entrevista con el Comisionado Presidente del ICAI, Luis González Briseño, habló de </a:t>
            </a:r>
            <a:r>
              <a:rPr lang="es-MX" sz="1600" dirty="0"/>
              <a:t>todo lo </a:t>
            </a:r>
            <a:r>
              <a:rPr lang="es-MX" sz="1600" dirty="0" smtClean="0"/>
              <a:t>que se vivió </a:t>
            </a:r>
            <a:r>
              <a:rPr lang="es-MX" sz="1600" dirty="0"/>
              <a:t>la jornada </a:t>
            </a:r>
            <a:r>
              <a:rPr lang="es-MX" sz="1600" dirty="0" smtClean="0"/>
              <a:t>electoral del 6 de junio.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899592" y="4291731"/>
            <a:ext cx="7993583" cy="1585541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endParaRPr lang="es-MX" altLang="es-MX" sz="1600" b="1" dirty="0" smtClean="0"/>
          </a:p>
          <a:p>
            <a:r>
              <a:rPr lang="es-MX" altLang="es-MX" sz="1600" b="1" dirty="0" smtClean="0"/>
              <a:t>Martes 8 de junio</a:t>
            </a:r>
            <a:endParaRPr lang="es-MX" altLang="es-MX" sz="1600" dirty="0"/>
          </a:p>
          <a:p>
            <a:r>
              <a:rPr lang="es-MX" sz="1600" dirty="0" smtClean="0"/>
              <a:t>El Comisionado </a:t>
            </a:r>
            <a:r>
              <a:rPr lang="es-MX" sz="1600" dirty="0"/>
              <a:t>Presidente del </a:t>
            </a:r>
            <a:r>
              <a:rPr lang="es-MX" sz="1600" dirty="0" smtClean="0"/>
              <a:t>ICAI, </a:t>
            </a:r>
            <a:r>
              <a:rPr lang="es-MX" sz="1600" dirty="0"/>
              <a:t>Luis González Briseño </a:t>
            </a:r>
            <a:r>
              <a:rPr lang="es-MX" sz="1600" dirty="0" smtClean="0"/>
              <a:t>participó de manera virtual en </a:t>
            </a:r>
            <a:r>
              <a:rPr lang="es-MX" sz="1600" dirty="0"/>
              <a:t>el Foro de la Región Norte de los Órganos Garantes del Sistema Nacional de Transparencia, Acceso a la Información Pública y Protección de Datos </a:t>
            </a:r>
            <a:r>
              <a:rPr lang="es-MX" sz="1600" dirty="0" smtClean="0"/>
              <a:t>Personales, titulado </a:t>
            </a:r>
            <a:r>
              <a:rPr lang="es-MX" sz="1600" dirty="0"/>
              <a:t>“Retos y Desafíos del Combate a la Corrupción y la Impunidad desde lo Local</a:t>
            </a:r>
            <a:r>
              <a:rPr lang="es-MX" sz="1600" dirty="0" smtClean="0"/>
              <a:t>”.</a:t>
            </a:r>
            <a:endParaRPr lang="es-MX" sz="1600" dirty="0"/>
          </a:p>
          <a:p>
            <a:r>
              <a:rPr lang="es-MX" sz="1600" dirty="0"/>
              <a:t/>
            </a:r>
            <a:br>
              <a:rPr lang="es-MX" sz="1600" dirty="0"/>
            </a:br>
            <a:r>
              <a:rPr lang="es-MX" altLang="es-MX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junio 2021</a:t>
            </a:r>
            <a:endParaRPr lang="es-MX" altLang="es-MX" sz="2000" dirty="0"/>
          </a:p>
        </p:txBody>
      </p:sp>
      <p:sp>
        <p:nvSpPr>
          <p:cNvPr id="11267" name="AutoShape 9"/>
          <p:cNvSpPr>
            <a:spLocks noChangeArrowheads="1"/>
          </p:cNvSpPr>
          <p:nvPr/>
        </p:nvSpPr>
        <p:spPr bwMode="auto">
          <a:xfrm>
            <a:off x="978371" y="1700808"/>
            <a:ext cx="7921625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altLang="es-MX" sz="1600" b="1" dirty="0" smtClean="0"/>
              <a:t>Martes 9</a:t>
            </a:r>
            <a:r>
              <a:rPr lang="es-MX" altLang="es-MX" sz="1600" b="1" dirty="0" smtClean="0"/>
              <a:t> </a:t>
            </a:r>
            <a:r>
              <a:rPr lang="es-MX" altLang="es-MX" sz="1600" b="1" dirty="0" smtClean="0"/>
              <a:t>de </a:t>
            </a:r>
            <a:r>
              <a:rPr lang="es-MX" altLang="es-MX" sz="1600" b="1" dirty="0" smtClean="0"/>
              <a:t>junio</a:t>
            </a:r>
            <a:endParaRPr lang="es-MX" altLang="es-MX" sz="1600" dirty="0"/>
          </a:p>
          <a:p>
            <a:r>
              <a:rPr lang="es-MX" sz="1600" dirty="0"/>
              <a:t>Lu</a:t>
            </a:r>
            <a:r>
              <a:rPr lang="es-MX" sz="1600" dirty="0"/>
              <a:t>is</a:t>
            </a:r>
            <a:r>
              <a:rPr lang="es-MX" sz="1600" dirty="0"/>
              <a:t> </a:t>
            </a:r>
            <a:r>
              <a:rPr lang="es-MX" sz="1600" dirty="0"/>
              <a:t>González Briseño, </a:t>
            </a:r>
            <a:r>
              <a:rPr lang="es-MX" sz="1600" dirty="0"/>
              <a:t>Comisionado Presidente </a:t>
            </a:r>
            <a:r>
              <a:rPr lang="es-MX" sz="1600" dirty="0"/>
              <a:t>de ICAI dio </a:t>
            </a:r>
            <a:r>
              <a:rPr lang="es-MX" sz="1600" dirty="0"/>
              <a:t>una entrevista a Guillermo Flores en el programa </a:t>
            </a:r>
            <a:r>
              <a:rPr lang="es-MX" sz="1600" dirty="0"/>
              <a:t>A Tiempo TV</a:t>
            </a:r>
            <a:r>
              <a:rPr lang="es-MX" sz="1600" dirty="0"/>
              <a:t> </a:t>
            </a:r>
            <a:r>
              <a:rPr lang="es-MX" sz="1600" dirty="0"/>
              <a:t>en </a:t>
            </a:r>
            <a:r>
              <a:rPr lang="es-MX" sz="1600" dirty="0"/>
              <a:t>la </a:t>
            </a:r>
            <a:r>
              <a:rPr lang="es-MX" sz="1600" dirty="0"/>
              <a:t>que habló de la importancia de cuidar los Datos Personales hoy en día</a:t>
            </a:r>
            <a:r>
              <a:rPr lang="es-MX" sz="1600" dirty="0" smtClean="0"/>
              <a:t>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8" name="AutoShape 9"/>
          <p:cNvSpPr>
            <a:spLocks noChangeArrowheads="1"/>
          </p:cNvSpPr>
          <p:nvPr/>
        </p:nvSpPr>
        <p:spPr bwMode="auto">
          <a:xfrm>
            <a:off x="978371" y="4077072"/>
            <a:ext cx="8030021" cy="1368152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MX" altLang="es-MX" sz="1600" b="1" dirty="0" smtClean="0"/>
              <a:t> </a:t>
            </a:r>
          </a:p>
          <a:p>
            <a:pPr algn="just"/>
            <a:r>
              <a:rPr lang="es-MX" altLang="es-MX" sz="1600" b="1" dirty="0" smtClean="0"/>
              <a:t>Jueves 10 de junio</a:t>
            </a:r>
            <a:endParaRPr lang="es-MX" altLang="es-MX" sz="1600" dirty="0" smtClean="0">
              <a:cs typeface="Times New Roman" panose="02020603050405020304" pitchFamily="18" charset="0"/>
            </a:endParaRPr>
          </a:p>
          <a:p>
            <a:r>
              <a:rPr lang="es-MX" sz="1600" dirty="0" smtClean="0"/>
              <a:t>Andrea </a:t>
            </a:r>
            <a:r>
              <a:rPr lang="es-MX" sz="1600" dirty="0"/>
              <a:t>Fuentes Osorio, Jefa del departamento de Fortalecimiento a la Transparencia </a:t>
            </a:r>
            <a:r>
              <a:rPr lang="es-MX" sz="1600" dirty="0" smtClean="0"/>
              <a:t>del ICAI, </a:t>
            </a:r>
            <a:r>
              <a:rPr lang="es-MX" sz="1600" dirty="0"/>
              <a:t>impartió </a:t>
            </a:r>
            <a:r>
              <a:rPr lang="es-MX" sz="1600" dirty="0" smtClean="0"/>
              <a:t>el miércoles 9 el </a:t>
            </a:r>
            <a:r>
              <a:rPr lang="es-MX" sz="1600" dirty="0"/>
              <a:t>taller de </a:t>
            </a:r>
            <a:r>
              <a:rPr lang="es-MX" sz="1600" dirty="0" smtClean="0"/>
              <a:t>capacitación </a:t>
            </a:r>
            <a:r>
              <a:rPr lang="es-MX" sz="1600" dirty="0"/>
              <a:t>y asesoría sobre los nuevos lineamientos de la Plataforma Nacional de Transparencia a empleados del Tribunal Electoral</a:t>
            </a:r>
            <a:r>
              <a:rPr lang="es-MX" sz="1600" dirty="0" smtClean="0"/>
              <a:t>.</a:t>
            </a:r>
            <a:endParaRPr lang="es-MX" sz="1600" dirty="0" smtClean="0"/>
          </a:p>
          <a:p>
            <a:endParaRPr lang="es-MX" altLang="es-MX" sz="16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junio 2021</a:t>
            </a:r>
            <a:endParaRPr lang="es-MX" altLang="es-MX" sz="2000" dirty="0"/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>
            <a:off x="899592" y="3861048"/>
            <a:ext cx="7921625" cy="165618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Lunes </a:t>
            </a:r>
            <a:r>
              <a:rPr lang="es-MX" altLang="es-MX" sz="1600" b="1" dirty="0" smtClean="0"/>
              <a:t>14 de</a:t>
            </a:r>
            <a:r>
              <a:rPr lang="es-MX" altLang="es-MX" sz="1600" b="1" dirty="0" smtClean="0"/>
              <a:t> </a:t>
            </a:r>
            <a:r>
              <a:rPr lang="es-MX" altLang="es-MX" sz="1600" b="1" dirty="0" smtClean="0"/>
              <a:t>junio</a:t>
            </a:r>
            <a:endParaRPr lang="es-MX" altLang="es-MX" sz="1600" dirty="0"/>
          </a:p>
          <a:p>
            <a:r>
              <a:rPr lang="es-MX" sz="1600" dirty="0" smtClean="0"/>
              <a:t>En el </a:t>
            </a:r>
            <a:r>
              <a:rPr lang="es-MX" sz="1600" dirty="0"/>
              <a:t>programa "El Poder de la Transparencia", </a:t>
            </a:r>
            <a:r>
              <a:rPr lang="es-MX" sz="1600" dirty="0" smtClean="0"/>
              <a:t>que se transmite todos los lunes a las 16: 00 </a:t>
            </a:r>
            <a:r>
              <a:rPr lang="es-MX" sz="1600" dirty="0"/>
              <a:t>horas </a:t>
            </a:r>
            <a:r>
              <a:rPr lang="es-MX" sz="1600" dirty="0" smtClean="0"/>
              <a:t>a través de la página </a:t>
            </a:r>
            <a:r>
              <a:rPr lang="es-MX" sz="1600" dirty="0"/>
              <a:t>de </a:t>
            </a:r>
            <a:r>
              <a:rPr lang="es-MX" sz="1600" dirty="0" smtClean="0"/>
              <a:t>Facebook del ICAI, </a:t>
            </a:r>
            <a:r>
              <a:rPr lang="es-MX" sz="1600" dirty="0" err="1"/>
              <a:t>Quetzalli</a:t>
            </a:r>
            <a:r>
              <a:rPr lang="es-MX" sz="1600" dirty="0"/>
              <a:t> Ruiz Flores, </a:t>
            </a:r>
            <a:r>
              <a:rPr lang="es-MX" sz="1600" dirty="0" smtClean="0"/>
              <a:t>Directora </a:t>
            </a:r>
            <a:r>
              <a:rPr lang="es-MX" sz="1600" dirty="0"/>
              <a:t>Jurídica del </a:t>
            </a:r>
            <a:r>
              <a:rPr lang="es-MX" sz="1600" dirty="0" smtClean="0"/>
              <a:t>instituto, habló de las actividades que realiza su departamento.</a:t>
            </a: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908836" y="1916832"/>
            <a:ext cx="7921625" cy="151288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MX" altLang="es-MX" sz="1600" b="1" dirty="0" smtClean="0"/>
              <a:t>Jueves </a:t>
            </a:r>
            <a:r>
              <a:rPr lang="es-MX" altLang="es-MX" sz="1600" b="1" dirty="0" smtClean="0"/>
              <a:t>10 de junio</a:t>
            </a:r>
            <a:endParaRPr lang="es-MX" altLang="es-MX" sz="1600" dirty="0">
              <a:cs typeface="Times New Roman" panose="02020603050405020304" pitchFamily="18" charset="0"/>
            </a:endParaRPr>
          </a:p>
          <a:p>
            <a:r>
              <a:rPr lang="es-MX" sz="1600" dirty="0" smtClean="0"/>
              <a:t>Andrea </a:t>
            </a:r>
            <a:r>
              <a:rPr lang="es-MX" sz="1600" dirty="0"/>
              <a:t>Fuentes Osorio, jefa del departamento de Fortalecimiento a la Transparencia del </a:t>
            </a:r>
            <a:r>
              <a:rPr lang="es-MX" sz="1600" dirty="0"/>
              <a:t> </a:t>
            </a:r>
            <a:r>
              <a:rPr lang="es-MX" sz="1600" dirty="0" smtClean="0"/>
              <a:t>ICAI, </a:t>
            </a:r>
            <a:r>
              <a:rPr lang="es-MX" sz="1600" dirty="0"/>
              <a:t>dio un taller a una funcionaria de la Comisión Coahuilense de Conciliación y Arbitraje Médico (COCCAM</a:t>
            </a:r>
            <a:r>
              <a:rPr lang="es-MX" sz="1600" dirty="0" smtClean="0"/>
              <a:t>) para darle </a:t>
            </a:r>
            <a:r>
              <a:rPr lang="es-MX" sz="1600" dirty="0"/>
              <a:t>a conocer los nuevos planteamientos de la PNT</a:t>
            </a:r>
            <a:endParaRPr lang="es-MX" altLang="es-MX" sz="1600" dirty="0"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898897" y="3933056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Miércoles 16 de junio</a:t>
            </a:r>
          </a:p>
          <a:p>
            <a:r>
              <a:rPr lang="es-MX" sz="1600" dirty="0" smtClean="0"/>
              <a:t>A las </a:t>
            </a:r>
            <a:r>
              <a:rPr lang="es-MX" sz="1600" dirty="0"/>
              <a:t>10:00 horas </a:t>
            </a:r>
            <a:r>
              <a:rPr lang="es-MX" sz="1600" dirty="0" smtClean="0"/>
              <a:t>se realizó </a:t>
            </a:r>
            <a:r>
              <a:rPr lang="es-MX" sz="1600" dirty="0"/>
              <a:t>la ducentésima </a:t>
            </a:r>
            <a:r>
              <a:rPr lang="es-MX" sz="1600" dirty="0" smtClean="0"/>
              <a:t>(200) Sesión </a:t>
            </a:r>
            <a:r>
              <a:rPr lang="es-MX" sz="1600" dirty="0"/>
              <a:t>Ordinaria del Consejo General </a:t>
            </a:r>
            <a:r>
              <a:rPr lang="es-MX" sz="1600" dirty="0" smtClean="0"/>
              <a:t>del Instituto coahuilense de Acceso a la Información Pública.</a:t>
            </a:r>
            <a:endParaRPr lang="es-MX" sz="1600" dirty="0"/>
          </a:p>
          <a:p>
            <a:endParaRPr lang="es-MX" sz="1600" dirty="0"/>
          </a:p>
          <a:p>
            <a:endParaRPr lang="es-MX" altLang="es-MX" sz="1600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899592" y="1556792"/>
            <a:ext cx="7914010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MX" sz="1600" b="1" dirty="0" smtClean="0"/>
              <a:t>Martes 15 de junio</a:t>
            </a:r>
            <a:endParaRPr lang="es-MX" sz="1600" b="1" dirty="0" smtClean="0"/>
          </a:p>
          <a:p>
            <a:r>
              <a:rPr lang="es-MX" sz="1600" dirty="0"/>
              <a:t>El Comisionado Presidente </a:t>
            </a:r>
            <a:r>
              <a:rPr lang="es-MX" sz="1600" dirty="0" smtClean="0"/>
              <a:t>del ICAI, </a:t>
            </a:r>
            <a:r>
              <a:rPr lang="es-MX" sz="1600" dirty="0"/>
              <a:t>Luis González Briseño, </a:t>
            </a:r>
            <a:r>
              <a:rPr lang="es-MX" sz="1600" dirty="0" smtClean="0"/>
              <a:t>tuvo una participación durante el evento en el que se presentó el concurso del Sistema Nacional de Transparencia Región Norte “Arte </a:t>
            </a:r>
            <a:r>
              <a:rPr lang="es-MX" sz="1600" dirty="0"/>
              <a:t>Transparente: Orgullo de ser del </a:t>
            </a:r>
            <a:r>
              <a:rPr lang="es-MX" sz="1600" dirty="0">
                <a:hlinkClick r:id="rId2"/>
              </a:rPr>
              <a:t>#Norte</a:t>
            </a:r>
            <a:r>
              <a:rPr lang="es-MX" sz="1600" dirty="0" smtClean="0"/>
              <a:t>”</a:t>
            </a:r>
            <a:r>
              <a:rPr lang="es-MX" sz="1600" dirty="0" smtClean="0"/>
              <a:t>.</a:t>
            </a:r>
            <a:endParaRPr lang="es-MX" sz="1600" dirty="0"/>
          </a:p>
          <a:p>
            <a:endParaRPr lang="es-MX" altLang="es-MX" sz="1600" dirty="0"/>
          </a:p>
        </p:txBody>
      </p:sp>
      <p:sp>
        <p:nvSpPr>
          <p:cNvPr id="2" name="Rectángulo 1"/>
          <p:cNvSpPr/>
          <p:nvPr/>
        </p:nvSpPr>
        <p:spPr>
          <a:xfrm>
            <a:off x="5987314" y="476672"/>
            <a:ext cx="2686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MX" altLang="es-MX" dirty="0"/>
              <a:t>Actividades </a:t>
            </a:r>
            <a:r>
              <a:rPr lang="es-MX" altLang="es-MX" dirty="0" smtClean="0"/>
              <a:t>junio 2021</a:t>
            </a: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531931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junio 2021</a:t>
            </a:r>
            <a:endParaRPr lang="es-MX" altLang="es-MX" sz="2000" dirty="0"/>
          </a:p>
        </p:txBody>
      </p:sp>
      <p:sp>
        <p:nvSpPr>
          <p:cNvPr id="12293" name="AutoShape 9"/>
          <p:cNvSpPr>
            <a:spLocks noChangeArrowheads="1"/>
          </p:cNvSpPr>
          <p:nvPr/>
        </p:nvSpPr>
        <p:spPr bwMode="auto">
          <a:xfrm>
            <a:off x="899592" y="3861048"/>
            <a:ext cx="7921625" cy="1656184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Viernes 18 de junio</a:t>
            </a:r>
            <a:endParaRPr lang="es-MX" altLang="es-MX" sz="1600" dirty="0"/>
          </a:p>
          <a:p>
            <a:r>
              <a:rPr lang="es-MX" sz="1600" dirty="0" smtClean="0"/>
              <a:t>El </a:t>
            </a:r>
            <a:r>
              <a:rPr lang="es-MX" sz="1600" dirty="0"/>
              <a:t>director </a:t>
            </a:r>
            <a:r>
              <a:rPr lang="es-MX" sz="1600" dirty="0" smtClean="0"/>
              <a:t>General del ICAI, </a:t>
            </a:r>
            <a:r>
              <a:rPr lang="es-MX" sz="1600" dirty="0"/>
              <a:t>Luis García </a:t>
            </a:r>
            <a:r>
              <a:rPr lang="es-MX" sz="1600" dirty="0" err="1"/>
              <a:t>Abusaíd</a:t>
            </a:r>
            <a:r>
              <a:rPr lang="es-MX" sz="1600" dirty="0"/>
              <a:t> y el </a:t>
            </a:r>
            <a:r>
              <a:rPr lang="es-MX" sz="1600" dirty="0" smtClean="0"/>
              <a:t>Comisionado Francisco Javier </a:t>
            </a:r>
            <a:r>
              <a:rPr lang="es-MX" sz="1600" dirty="0"/>
              <a:t>D</a:t>
            </a:r>
            <a:r>
              <a:rPr lang="es-MX" sz="1600" dirty="0" smtClean="0"/>
              <a:t>iez de </a:t>
            </a:r>
            <a:r>
              <a:rPr lang="es-MX" sz="1600" dirty="0" err="1" smtClean="0"/>
              <a:t>Urdanivia</a:t>
            </a:r>
            <a:r>
              <a:rPr lang="es-MX" sz="1600" dirty="0" smtClean="0"/>
              <a:t> del Valle entregaron a los empleados </a:t>
            </a:r>
            <a:r>
              <a:rPr lang="es-MX" sz="1600" dirty="0"/>
              <a:t>que tienen la dicha de ser </a:t>
            </a:r>
            <a:r>
              <a:rPr lang="es-MX" sz="1600" dirty="0" smtClean="0"/>
              <a:t>papás una </a:t>
            </a:r>
            <a:r>
              <a:rPr lang="es-MX" sz="1600" dirty="0"/>
              <a:t>tarjeta de regalo canjeable en un centro </a:t>
            </a:r>
            <a:r>
              <a:rPr lang="es-MX" sz="1600" dirty="0" smtClean="0"/>
              <a:t>comercial esto como como regalo de Día del Padre.</a:t>
            </a:r>
            <a:endParaRPr lang="es-MX" sz="1600" dirty="0"/>
          </a:p>
          <a:p>
            <a:r>
              <a:rPr lang="es-MX" sz="1600" dirty="0"/>
              <a:t>.</a:t>
            </a:r>
            <a:r>
              <a:rPr lang="es-MX" sz="1600" dirty="0" smtClean="0"/>
              <a:t>.</a:t>
            </a:r>
            <a:endParaRPr lang="es-MX" altLang="es-MX" sz="1600" dirty="0"/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922852" y="1844824"/>
            <a:ext cx="8005248" cy="158417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endParaRPr lang="es-MX" altLang="es-MX" sz="1600" b="1" dirty="0"/>
          </a:p>
          <a:p>
            <a:pPr algn="just"/>
            <a:endParaRPr lang="es-MX" altLang="es-MX" sz="1600" b="1" dirty="0" smtClean="0"/>
          </a:p>
          <a:p>
            <a:pPr algn="just"/>
            <a:endParaRPr lang="es-MX" altLang="es-MX" sz="1600" b="1" dirty="0"/>
          </a:p>
          <a:p>
            <a:pPr algn="just"/>
            <a:r>
              <a:rPr lang="es-MX" altLang="es-MX" sz="1600" b="1" dirty="0" smtClean="0"/>
              <a:t>Viernes 18 de junio</a:t>
            </a:r>
            <a:endParaRPr lang="es-MX" altLang="es-MX" sz="1600" dirty="0">
              <a:cs typeface="Times New Roman" panose="02020603050405020304" pitchFamily="18" charset="0"/>
            </a:endParaRPr>
          </a:p>
          <a:p>
            <a:r>
              <a:rPr lang="es-MX" sz="1600" dirty="0" smtClean="0"/>
              <a:t>A las 10:00 horas se realiz</a:t>
            </a:r>
            <a:r>
              <a:rPr lang="es-MX" sz="1600" dirty="0"/>
              <a:t>ó</a:t>
            </a:r>
            <a:r>
              <a:rPr lang="es-MX" sz="1600" dirty="0" smtClean="0"/>
              <a:t> una edición más de Conversaciones </a:t>
            </a:r>
            <a:r>
              <a:rPr lang="es-MX" sz="1600" dirty="0"/>
              <a:t>ICAI </a:t>
            </a:r>
            <a:r>
              <a:rPr lang="es-MX" sz="1600" dirty="0"/>
              <a:t>sobre perspectiva de </a:t>
            </a:r>
            <a:r>
              <a:rPr lang="es-MX" sz="1600" dirty="0" smtClean="0"/>
              <a:t>género. En esta ocasión tuvo como tema “</a:t>
            </a:r>
            <a:r>
              <a:rPr lang="es-MX" sz="1600" dirty="0"/>
              <a:t>Mujeres y Ámbito Público”, a cargo de Karla Victoria González Briones de la </a:t>
            </a:r>
            <a:r>
              <a:rPr lang="es-MX" sz="1600" dirty="0" smtClean="0"/>
              <a:t>Academia Interamericana de Derechos Humanos. Se transmitió por redes sociales</a:t>
            </a:r>
            <a:endParaRPr lang="es-MX" sz="1600" dirty="0"/>
          </a:p>
          <a:p>
            <a:r>
              <a:rPr lang="es-MX" sz="1600" dirty="0"/>
              <a:t/>
            </a:r>
            <a:br>
              <a:rPr lang="es-MX" sz="1600" dirty="0"/>
            </a:br>
            <a:r>
              <a:rPr lang="es-MX" altLang="es-MX" sz="1600" dirty="0" smtClean="0">
                <a:solidFill>
                  <a:srgbClr val="0F1419"/>
                </a:solidFill>
                <a:latin typeface="-apple-system"/>
              </a:rPr>
              <a:t>.</a:t>
            </a:r>
            <a:r>
              <a:rPr lang="es-MX" altLang="es-MX" sz="700" dirty="0" smtClean="0"/>
              <a:t> </a:t>
            </a:r>
            <a:endParaRPr lang="es-MX" altLang="es-MX" sz="1600" dirty="0">
              <a:latin typeface="Arial" panose="020B0604020202020204" pitchFamily="34" charset="0"/>
            </a:endParaRPr>
          </a:p>
          <a:p>
            <a:endParaRPr lang="es-MX" altLang="es-MX" sz="1600" dirty="0"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-138499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6" descr="Libros"/>
          <p:cNvSpPr>
            <a:spLocks noChangeAspect="1" noChangeArrowheads="1"/>
          </p:cNvSpPr>
          <p:nvPr/>
        </p:nvSpPr>
        <p:spPr bwMode="auto">
          <a:xfrm>
            <a:off x="4143375" y="-4032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492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898897" y="3933056"/>
            <a:ext cx="7921575" cy="1657549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Jueves 17 </a:t>
            </a:r>
            <a:r>
              <a:rPr lang="es-MX" altLang="es-MX" sz="1600" b="1" dirty="0" smtClean="0"/>
              <a:t>de </a:t>
            </a:r>
            <a:r>
              <a:rPr lang="es-MX" altLang="es-MX" sz="1600" b="1" dirty="0" smtClean="0"/>
              <a:t>junio</a:t>
            </a:r>
            <a:endParaRPr lang="es-MX" altLang="es-MX" sz="1600" dirty="0">
              <a:cs typeface="Times New Roman" panose="02020603050405020304" pitchFamily="18" charset="0"/>
            </a:endParaRPr>
          </a:p>
          <a:p>
            <a:r>
              <a:rPr lang="es-MX" sz="1600" dirty="0" smtClean="0"/>
              <a:t>El </a:t>
            </a:r>
            <a:r>
              <a:rPr lang="es-MX" sz="1600" dirty="0"/>
              <a:t>Comisionado Presidente del </a:t>
            </a:r>
            <a:r>
              <a:rPr lang="es-MX" sz="1600" dirty="0" smtClean="0"/>
              <a:t>ICAI, </a:t>
            </a:r>
            <a:r>
              <a:rPr lang="es-MX" sz="1600" dirty="0"/>
              <a:t>Luis González Briseño </a:t>
            </a:r>
            <a:r>
              <a:rPr lang="es-MX" sz="1600" dirty="0" smtClean="0"/>
              <a:t>asistió a </a:t>
            </a:r>
            <a:r>
              <a:rPr lang="es-MX" sz="1600" dirty="0"/>
              <a:t>la presentación del libro “Equidad de Género en el Acceso a la Información y la protección de datos personales: Empoderamiento y salvaguarda para los derechos humanos de las mujeres</a:t>
            </a:r>
            <a:r>
              <a:rPr lang="es-MX" sz="1600" dirty="0" smtClean="0"/>
              <a:t>”, que tuvo lugar en Guanajuato.</a:t>
            </a:r>
            <a:endParaRPr lang="es-MX" altLang="es-MX" sz="1600" dirty="0"/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899592" y="1556792"/>
            <a:ext cx="7914010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Lunes </a:t>
            </a:r>
            <a:r>
              <a:rPr lang="es-MX" altLang="es-MX" sz="1600" b="1" dirty="0" smtClean="0"/>
              <a:t>21</a:t>
            </a:r>
            <a:r>
              <a:rPr lang="es-MX" altLang="es-MX" sz="1600" b="1" dirty="0" smtClean="0"/>
              <a:t> de junio</a:t>
            </a:r>
            <a:endParaRPr lang="es-MX" altLang="es-MX" sz="1600" b="1" dirty="0" smtClean="0"/>
          </a:p>
          <a:p>
            <a:r>
              <a:rPr lang="es-MX" sz="1600" dirty="0" smtClean="0"/>
              <a:t>En el programa de radio "El </a:t>
            </a:r>
            <a:r>
              <a:rPr lang="es-MX" sz="1600" dirty="0"/>
              <a:t>Poder de la Transparencia" </a:t>
            </a:r>
            <a:r>
              <a:rPr lang="es-MX" sz="1600" dirty="0" smtClean="0"/>
              <a:t>estuvo Ana Lucía </a:t>
            </a:r>
            <a:r>
              <a:rPr lang="es-MX" sz="1600" dirty="0" err="1" smtClean="0"/>
              <a:t>Retta</a:t>
            </a:r>
            <a:r>
              <a:rPr lang="es-MX" sz="1600" dirty="0" smtClean="0"/>
              <a:t> Riojas, Jefa del departamento de normatividad y atención, de Protección de Datos Personales y dio información sobre el Concurso para ser Comisionada y Comisionado Infantil y formar parte del Pleno Niñas y Niños 2021.</a:t>
            </a:r>
            <a:endParaRPr lang="es-MX" altLang="es-MX" sz="1600" dirty="0"/>
          </a:p>
        </p:txBody>
      </p:sp>
      <p:sp>
        <p:nvSpPr>
          <p:cNvPr id="2" name="Rectángulo 1"/>
          <p:cNvSpPr/>
          <p:nvPr/>
        </p:nvSpPr>
        <p:spPr>
          <a:xfrm>
            <a:off x="5987314" y="476672"/>
            <a:ext cx="2686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s-MX" altLang="es-MX" dirty="0"/>
              <a:t>Actividades </a:t>
            </a:r>
            <a:r>
              <a:rPr lang="es-MX" altLang="es-MX" dirty="0" smtClean="0"/>
              <a:t>junio 2021</a:t>
            </a:r>
            <a:endParaRPr lang="es-MX" altLang="es-MX" dirty="0"/>
          </a:p>
        </p:txBody>
      </p:sp>
    </p:spTree>
    <p:extLst>
      <p:ext uri="{BB962C8B-B14F-4D97-AF65-F5344CB8AC3E}">
        <p14:creationId xmlns:p14="http://schemas.microsoft.com/office/powerpoint/2010/main" val="2096932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5148263" y="188913"/>
            <a:ext cx="3779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MX" altLang="es-MX" sz="2000" dirty="0"/>
              <a:t>Actividades </a:t>
            </a:r>
            <a:r>
              <a:rPr lang="es-MX" altLang="es-MX" sz="2000" dirty="0" smtClean="0"/>
              <a:t>junio 2021</a:t>
            </a:r>
            <a:endParaRPr lang="es-MX" altLang="es-MX" sz="2000" dirty="0"/>
          </a:p>
        </p:txBody>
      </p:sp>
      <p:sp>
        <p:nvSpPr>
          <p:cNvPr id="11267" name="AutoShape 9"/>
          <p:cNvSpPr>
            <a:spLocks noChangeArrowheads="1"/>
          </p:cNvSpPr>
          <p:nvPr/>
        </p:nvSpPr>
        <p:spPr bwMode="auto">
          <a:xfrm>
            <a:off x="978371" y="1700808"/>
            <a:ext cx="7921625" cy="1944216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endParaRPr lang="es-MX" altLang="es-MX" sz="1600" b="1" dirty="0" smtClean="0"/>
          </a:p>
          <a:p>
            <a:r>
              <a:rPr lang="es-MX" altLang="es-MX" sz="1600" b="1" dirty="0" smtClean="0"/>
              <a:t>Lunes 21 de junio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600" dirty="0"/>
              <a:t>Funcionarios </a:t>
            </a:r>
            <a:r>
              <a:rPr lang="es-MX" sz="1600" dirty="0" smtClean="0"/>
              <a:t>del ICAI capacitaron a </a:t>
            </a:r>
            <a:r>
              <a:rPr lang="es-MX" sz="1600" dirty="0"/>
              <a:t>dos grupos de representantes de Sujetos Obligados con un curso- taller </a:t>
            </a:r>
            <a:r>
              <a:rPr lang="es-MX" sz="1600" dirty="0" smtClean="0"/>
              <a:t>para </a:t>
            </a:r>
            <a:r>
              <a:rPr lang="es-MX" sz="1600" dirty="0"/>
              <a:t>la </a:t>
            </a:r>
            <a:r>
              <a:rPr lang="es-MX" sz="1600" dirty="0">
                <a:hlinkClick r:id="rId2"/>
              </a:rPr>
              <a:t>#</a:t>
            </a:r>
            <a:r>
              <a:rPr lang="es-MX" sz="1600" dirty="0" err="1">
                <a:hlinkClick r:id="rId2"/>
              </a:rPr>
              <a:t>RegiónSureste</a:t>
            </a:r>
            <a:r>
              <a:rPr lang="es-MX" sz="1600" dirty="0"/>
              <a:t> </a:t>
            </a:r>
            <a:r>
              <a:rPr lang="es-MX" sz="1600" dirty="0" smtClean="0"/>
              <a:t>en el que los orientaron sobre </a:t>
            </a:r>
            <a:r>
              <a:rPr lang="es-MX" sz="1600" dirty="0"/>
              <a:t>la implementación del SISAI 2.0. </a:t>
            </a:r>
            <a:r>
              <a:rPr lang="es-MX" sz="1600" dirty="0" smtClean="0"/>
              <a:t/>
            </a:r>
            <a:br>
              <a:rPr lang="es-MX" sz="1600" dirty="0" smtClean="0"/>
            </a:br>
            <a:r>
              <a:rPr lang="es-MX" sz="1600" dirty="0" smtClean="0"/>
              <a:t>70 </a:t>
            </a:r>
            <a:r>
              <a:rPr lang="es-MX" sz="1600" dirty="0"/>
              <a:t>enlaces </a:t>
            </a:r>
            <a:r>
              <a:rPr lang="es-MX" sz="1600" dirty="0" smtClean="0"/>
              <a:t>recibieron </a:t>
            </a:r>
            <a:r>
              <a:rPr lang="es-MX" sz="1600" dirty="0"/>
              <a:t>información para </a:t>
            </a:r>
            <a:r>
              <a:rPr lang="es-MX" sz="1600" dirty="0" smtClean="0"/>
              <a:t>realizar sus procesos </a:t>
            </a:r>
            <a:r>
              <a:rPr lang="es-MX" sz="1600" dirty="0"/>
              <a:t>de </a:t>
            </a:r>
            <a:r>
              <a:rPr lang="es-MX" sz="1600" dirty="0" smtClean="0"/>
              <a:t>transparencia</a:t>
            </a:r>
            <a:r>
              <a:rPr lang="es-MX" sz="1600" dirty="0" smtClean="0"/>
              <a:t>.</a:t>
            </a:r>
            <a:endParaRPr lang="es-MX" sz="1600" dirty="0"/>
          </a:p>
          <a:p>
            <a:r>
              <a:rPr lang="es-MX" sz="1600" dirty="0"/>
              <a:t/>
            </a:r>
            <a:br>
              <a:rPr lang="es-MX" sz="1600" dirty="0"/>
            </a:br>
            <a:r>
              <a:rPr lang="es-MX" sz="1600" dirty="0" smtClean="0"/>
              <a:t>.</a:t>
            </a:r>
            <a:endParaRPr lang="es-MX" altLang="es-MX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268" name="AutoShape 9"/>
          <p:cNvSpPr>
            <a:spLocks noChangeArrowheads="1"/>
          </p:cNvSpPr>
          <p:nvPr/>
        </p:nvSpPr>
        <p:spPr bwMode="auto">
          <a:xfrm>
            <a:off x="978371" y="4149080"/>
            <a:ext cx="8030021" cy="151216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s-MX" altLang="es-MX" sz="1600" b="1" dirty="0" smtClean="0"/>
              <a:t> </a:t>
            </a:r>
          </a:p>
          <a:p>
            <a:pPr algn="just"/>
            <a:r>
              <a:rPr lang="es-MX" altLang="es-MX" sz="1600" b="1" dirty="0" smtClean="0"/>
              <a:t>Miércoles 23 de junio</a:t>
            </a:r>
            <a:endParaRPr lang="es-MX" altLang="es-MX" sz="1600" dirty="0" smtClean="0">
              <a:cs typeface="Times New Roman" panose="02020603050405020304" pitchFamily="18" charset="0"/>
            </a:endParaRPr>
          </a:p>
          <a:p>
            <a:r>
              <a:rPr lang="es-MX" sz="1600" dirty="0"/>
              <a:t>Representantes de </a:t>
            </a:r>
            <a:r>
              <a:rPr lang="es-MX" sz="1600" dirty="0" smtClean="0"/>
              <a:t>diversos Sujetos </a:t>
            </a:r>
            <a:r>
              <a:rPr lang="es-MX" sz="1600" dirty="0"/>
              <a:t>Obligados acudieron </a:t>
            </a:r>
            <a:r>
              <a:rPr lang="es-MX" sz="1600" dirty="0" smtClean="0"/>
              <a:t>al </a:t>
            </a:r>
            <a:r>
              <a:rPr lang="es-MX" sz="1600" dirty="0"/>
              <a:t>curso-taller de capacitación sobre la implementación del SISAI 2.0. Funcionarios del </a:t>
            </a:r>
            <a:r>
              <a:rPr lang="es-MX" sz="1600" dirty="0" smtClean="0"/>
              <a:t>ICAI</a:t>
            </a:r>
            <a:endParaRPr lang="es-MX" sz="1600" dirty="0"/>
          </a:p>
          <a:p>
            <a:r>
              <a:rPr lang="es-MX" sz="1600" dirty="0" smtClean="0"/>
              <a:t>Les dieron </a:t>
            </a:r>
            <a:r>
              <a:rPr lang="es-MX" sz="1600" dirty="0"/>
              <a:t>a conocer esta </a:t>
            </a:r>
            <a:r>
              <a:rPr lang="es-MX" sz="1600" dirty="0" smtClean="0"/>
              <a:t>información, misma </a:t>
            </a:r>
            <a:r>
              <a:rPr lang="es-MX" sz="1600" dirty="0"/>
              <a:t>que permitirá realizar, a los interesados, sus procesos de transparencia</a:t>
            </a:r>
            <a:r>
              <a:rPr lang="es-MX" sz="1600" dirty="0" smtClean="0"/>
              <a:t>.</a:t>
            </a:r>
            <a:endParaRPr lang="es-MX" altLang="es-MX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786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BITACORA ENERO 2021</Template>
  <TotalTime>836</TotalTime>
  <Words>993</Words>
  <Application>Microsoft Office PowerPoint</Application>
  <PresentationFormat>Presentación en pantalla (4:3)</PresentationFormat>
  <Paragraphs>77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ＭＳ Ｐゴシック</vt:lpstr>
      <vt:lpstr>ＭＳ Ｐゴシック</vt:lpstr>
      <vt:lpstr>-apple-system</vt:lpstr>
      <vt:lpstr>Arial</vt:lpstr>
      <vt:lpstr>Calibri</vt:lpstr>
      <vt:lpstr>Century Gothic</vt:lpstr>
      <vt:lpstr>Corbel</vt:lpstr>
      <vt:lpstr>Times New Roman</vt:lpstr>
      <vt:lpstr>Parallax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96</cp:revision>
  <cp:lastPrinted>2018-04-04T14:42:01Z</cp:lastPrinted>
  <dcterms:created xsi:type="dcterms:W3CDTF">2021-03-23T20:23:42Z</dcterms:created>
  <dcterms:modified xsi:type="dcterms:W3CDTF">2021-08-03T20:45:01Z</dcterms:modified>
</cp:coreProperties>
</file>