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8"/>
  </p:notesMasterIdLst>
  <p:sldIdLst>
    <p:sldId id="311" r:id="rId2"/>
    <p:sldId id="322" r:id="rId3"/>
    <p:sldId id="346" r:id="rId4"/>
    <p:sldId id="341" r:id="rId5"/>
    <p:sldId id="343" r:id="rId6"/>
    <p:sldId id="347" r:id="rId7"/>
  </p:sldIdLst>
  <p:sldSz cx="9144000" cy="6858000" type="screen4x3"/>
  <p:notesSz cx="7010400" cy="92964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00FF"/>
    <a:srgbClr val="006600"/>
    <a:srgbClr val="6600CC"/>
    <a:srgbClr val="FF9933"/>
    <a:srgbClr val="00486C"/>
    <a:srgbClr val="0033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noProof="0" smtClean="0"/>
              <a:t>Haga clic para modificar el estilo de texto del patrón</a:t>
            </a:r>
          </a:p>
          <a:p>
            <a:pPr lvl="1"/>
            <a:r>
              <a:rPr lang="es-ES" altLang="es-MX" noProof="0" smtClean="0"/>
              <a:t>Segundo nivel</a:t>
            </a:r>
          </a:p>
          <a:p>
            <a:pPr lvl="2"/>
            <a:r>
              <a:rPr lang="es-ES" altLang="es-MX" noProof="0" smtClean="0"/>
              <a:t>Tercer nivel</a:t>
            </a:r>
          </a:p>
          <a:p>
            <a:pPr lvl="3"/>
            <a:r>
              <a:rPr lang="es-ES" altLang="es-MX" noProof="0" smtClean="0"/>
              <a:t>Cuarto nivel</a:t>
            </a:r>
          </a:p>
          <a:p>
            <a:pPr lvl="4"/>
            <a:r>
              <a:rPr lang="es-ES" altLang="es-MX" noProof="0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81B0488-F596-4541-9D8A-0E4A8E6776F3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823000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6" tIns="46588" rIns="93176" bIns="46588" anchor="b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6C0C709A-E0DD-4BE2-9F0C-9A9C50C377AB}" type="slidenum">
              <a:rPr lang="es-ES" altLang="es-MX" sz="1200">
                <a:latin typeface="Arial" panose="020B0604020202020204" pitchFamily="34" charset="0"/>
              </a:rPr>
              <a:pPr algn="r" eaLnBrk="1" hangingPunct="1"/>
              <a:t>1</a:t>
            </a:fld>
            <a:endParaRPr lang="es-ES" altLang="es-MX" sz="1200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s-MX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040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03200" y="0"/>
            <a:ext cx="3778250" cy="6858000"/>
            <a:chOff x="203200" y="0"/>
            <a:chExt cx="3778250" cy="685800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>
                <a:gd name="T0" fmla="*/ 0 w 860"/>
                <a:gd name="T1" fmla="*/ 2147483646 h 2502"/>
                <a:gd name="T2" fmla="*/ 2147483646 w 860"/>
                <a:gd name="T3" fmla="*/ 2147483646 h 2502"/>
                <a:gd name="T4" fmla="*/ 2147483646 w 860"/>
                <a:gd name="T5" fmla="*/ 0 h 2502"/>
                <a:gd name="T6" fmla="*/ 2147483646 w 860"/>
                <a:gd name="T7" fmla="*/ 0 h 2502"/>
                <a:gd name="T8" fmla="*/ 0 w 860"/>
                <a:gd name="T9" fmla="*/ 2147483646 h 2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03200" y="0"/>
              <a:ext cx="1336675" cy="3862389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8"/>
            <p:cNvSpPr/>
            <p:nvPr/>
          </p:nvSpPr>
          <p:spPr bwMode="auto">
            <a:xfrm>
              <a:off x="207963" y="3776664"/>
              <a:ext cx="1936750" cy="3081337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9"/>
            <p:cNvSpPr/>
            <p:nvPr/>
          </p:nvSpPr>
          <p:spPr bwMode="auto">
            <a:xfrm>
              <a:off x="646113" y="3886201"/>
              <a:ext cx="2373312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0"/>
            <p:cNvSpPr/>
            <p:nvPr/>
          </p:nvSpPr>
          <p:spPr bwMode="auto">
            <a:xfrm>
              <a:off x="641350" y="3881439"/>
              <a:ext cx="3340100" cy="2976562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1"/>
            <p:cNvSpPr/>
            <p:nvPr/>
          </p:nvSpPr>
          <p:spPr bwMode="auto">
            <a:xfrm>
              <a:off x="203200" y="3771901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1" name="Freeform 12"/>
          <p:cNvSpPr>
            <a:spLocks/>
          </p:cNvSpPr>
          <p:nvPr/>
        </p:nvSpPr>
        <p:spPr bwMode="auto">
          <a:xfrm>
            <a:off x="203200" y="3771900"/>
            <a:ext cx="361950" cy="90488"/>
          </a:xfrm>
          <a:custGeom>
            <a:avLst/>
            <a:gdLst>
              <a:gd name="T0" fmla="*/ 2147483646 w 228"/>
              <a:gd name="T1" fmla="*/ 2147483646 h 57"/>
              <a:gd name="T2" fmla="*/ 0 w 228"/>
              <a:gd name="T3" fmla="*/ 0 h 57"/>
              <a:gd name="T4" fmla="*/ 2147483646 w 228"/>
              <a:gd name="T5" fmla="*/ 2147483646 h 57"/>
              <a:gd name="T6" fmla="*/ 2147483646 w 228"/>
              <a:gd name="T7" fmla="*/ 2147483646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560388" y="3867150"/>
            <a:ext cx="61912" cy="80963"/>
          </a:xfrm>
          <a:custGeom>
            <a:avLst/>
            <a:gdLst>
              <a:gd name="T0" fmla="*/ 0 w 39"/>
              <a:gd name="T1" fmla="*/ 0 h 51"/>
              <a:gd name="T2" fmla="*/ 2147483646 w 39"/>
              <a:gd name="T3" fmla="*/ 2147483646 h 51"/>
              <a:gd name="T4" fmla="*/ 2147483646 w 39"/>
              <a:gd name="T5" fmla="*/ 0 h 51"/>
              <a:gd name="T6" fmla="*/ 0 w 39"/>
              <a:gd name="T7" fmla="*/ 0 h 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326313" y="6116638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AE1D0-3473-4F52-BB73-F11E70BA6BC5}" type="datetimeFigureOut">
              <a:rPr lang="en-US" altLang="es-MX"/>
              <a:pPr>
                <a:defRPr/>
              </a:pPr>
              <a:t>4/8/2021</a:t>
            </a:fld>
            <a:endParaRPr lang="en-US" altLang="es-MX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4263" y="6116638"/>
            <a:ext cx="360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638" y="6116638"/>
            <a:ext cx="4111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BF096-4193-4754-9964-6A871053663E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1898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753C1-7E4F-4645-BAB1-60B12AE244D2}" type="datetimeFigureOut">
              <a:rPr lang="en-US" altLang="es-MX"/>
              <a:pPr>
                <a:defRPr/>
              </a:pPr>
              <a:t>4/8/2021</a:t>
            </a:fld>
            <a:endParaRPr lang="en-US" alt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BB600-2BD2-4AB6-992D-51D4FFD687D7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59530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DB449-FDCE-4D03-8F23-7882AF832F95}" type="datetimeFigureOut">
              <a:rPr lang="en-US" altLang="es-MX"/>
              <a:pPr>
                <a:defRPr/>
              </a:pPr>
              <a:t>4/8/2021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17F3D-94FE-4C1A-BF36-9AAC85C77571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404557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s-ES" sz="8000" smtClean="0"/>
              <a:t>“</a:t>
            </a:r>
            <a:endParaRPr lang="en-US" altLang="es-MX" sz="8000" smtClean="0"/>
          </a:p>
        </p:txBody>
      </p:sp>
      <p:sp>
        <p:nvSpPr>
          <p:cNvPr id="6" name="TextBox 14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s-ES" sz="8000" smtClean="0"/>
              <a:t>”</a:t>
            </a:r>
            <a:endParaRPr lang="en-US" altLang="es-MX" sz="80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9918A-DE93-4C49-BF02-BA4B324A4B33}" type="datetimeFigureOut">
              <a:rPr lang="en-US" altLang="es-MX"/>
              <a:pPr>
                <a:defRPr/>
              </a:pPr>
              <a:t>4/8/2021</a:t>
            </a:fld>
            <a:endParaRPr lang="en-US" altLang="es-MX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CB5CB-40FE-4F9D-BE3A-0FFA2968E119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404641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0199A-AB13-4678-8E4B-27A62325C457}" type="datetimeFigureOut">
              <a:rPr lang="en-US" altLang="es-MX"/>
              <a:pPr>
                <a:defRPr/>
              </a:pPr>
              <a:t>4/8/2021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7A8FF-043B-4340-8BE1-384A7F1D34CD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4208100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s-ES" sz="8000" smtClean="0"/>
              <a:t>“</a:t>
            </a:r>
            <a:endParaRPr lang="en-US" altLang="es-MX" sz="8000" smtClean="0"/>
          </a:p>
        </p:txBody>
      </p:sp>
      <p:sp>
        <p:nvSpPr>
          <p:cNvPr id="6" name="TextBox 14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s-ES" sz="8000" smtClean="0"/>
              <a:t>”</a:t>
            </a:r>
            <a:endParaRPr lang="en-US" altLang="es-MX" sz="80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40E2-3AA4-44F8-AB45-3A03A0114A62}" type="datetimeFigureOut">
              <a:rPr lang="en-US" altLang="es-MX"/>
              <a:pPr>
                <a:defRPr/>
              </a:pPr>
              <a:t>4/8/2021</a:t>
            </a:fld>
            <a:endParaRPr lang="en-US" altLang="es-MX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2B459-F5F4-47B1-B1F4-FA80D422A749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156092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3367F-2C1D-4F44-9912-CFB581DA6416}" type="datetimeFigureOut">
              <a:rPr lang="en-US" altLang="es-MX"/>
              <a:pPr>
                <a:defRPr/>
              </a:pPr>
              <a:t>4/8/2021</a:t>
            </a:fld>
            <a:endParaRPr lang="en-US" alt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BC881-0982-493F-909F-4DAC3C7BC602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910406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218A8-10F2-483E-ADBD-BF691079E590}" type="datetimeFigureOut">
              <a:rPr lang="en-US" altLang="es-MX"/>
              <a:pPr>
                <a:defRPr/>
              </a:pPr>
              <a:t>4/8/2021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EDA16-969C-4289-8C6C-575F580AF7DE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124811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ACAC-6352-410E-8E94-9D1FFBB5853F}" type="datetimeFigureOut">
              <a:rPr lang="en-US" altLang="es-MX"/>
              <a:pPr>
                <a:defRPr/>
              </a:pPr>
              <a:t>4/8/2021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20106-791D-44D6-959B-C568F74F862D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84838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3775" y="6108700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AF2B3-B545-47A5-80D2-5EABA7916942}" type="datetimeFigureOut">
              <a:rPr lang="en-US" altLang="es-MX"/>
              <a:pPr>
                <a:defRPr/>
              </a:pPr>
              <a:t>4/8/2021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3263" y="6108700"/>
            <a:ext cx="5313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175" y="6108700"/>
            <a:ext cx="4286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6B57A-8C63-452D-8A6E-C7410BF03E0E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20274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7756A-42A0-4D4A-A3EF-9F509891EE62}" type="datetimeFigureOut">
              <a:rPr lang="en-US" altLang="es-MX"/>
              <a:pPr>
                <a:defRPr/>
              </a:pPr>
              <a:t>4/8/2021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8AFE-696C-45B4-87D5-7D4421BDE984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29621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D477C-A0CC-4069-94D6-027281FEDE11}" type="datetimeFigureOut">
              <a:rPr lang="en-US" altLang="es-MX"/>
              <a:pPr>
                <a:defRPr/>
              </a:pPr>
              <a:t>4/8/2021</a:t>
            </a:fld>
            <a:endParaRPr lang="en-US" alt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7AF17-8B21-4C09-852C-305DF27E474F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9830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D8DC6-A8F8-45D7-A27A-57E7052C0E7F}" type="datetimeFigureOut">
              <a:rPr lang="en-US" altLang="es-MX"/>
              <a:pPr>
                <a:defRPr/>
              </a:pPr>
              <a:t>4/8/2021</a:t>
            </a:fld>
            <a:endParaRPr lang="en-US" altLang="es-MX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BC8B7-53AB-4806-813F-3BA2FD3F0F62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948746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578E8-6ABD-41CD-9936-4840A5783028}" type="datetimeFigureOut">
              <a:rPr lang="en-US" altLang="es-MX"/>
              <a:pPr>
                <a:defRPr/>
              </a:pPr>
              <a:t>4/8/2021</a:t>
            </a:fld>
            <a:endParaRPr lang="en-US" alt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9E2B9-4553-4597-8340-79F160B9CECB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93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E1969-5C69-4174-8BD0-FB4595DD3277}" type="datetimeFigureOut">
              <a:rPr lang="en-US" altLang="es-MX"/>
              <a:pPr>
                <a:defRPr/>
              </a:pPr>
              <a:t>4/8/2021</a:t>
            </a:fld>
            <a:endParaRPr lang="en-US" altLang="es-MX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EE54C-3C23-490B-A01B-3DDCA405F77A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248657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CA1F-CC3B-4F52-B81A-8C9F4142FCAE}" type="datetimeFigureOut">
              <a:rPr lang="en-US" altLang="es-MX"/>
              <a:pPr>
                <a:defRPr/>
              </a:pPr>
              <a:t>4/8/2021</a:t>
            </a:fld>
            <a:endParaRPr lang="en-US" alt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829DE-905B-4BE3-A9D0-844E7B7CE37E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0219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F0EB3-80E3-48F6-8845-6596B0247C9E}" type="datetimeFigureOut">
              <a:rPr lang="en-US" altLang="es-MX"/>
              <a:pPr>
                <a:defRPr/>
              </a:pPr>
              <a:t>4/8/2021</a:t>
            </a:fld>
            <a:endParaRPr lang="en-US" alt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A80DD-51B9-445F-A71D-2AFAB9C1270C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39074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0" y="0"/>
              <a:ext cx="1073150" cy="5291138"/>
            </a:xfrm>
            <a:custGeom>
              <a:avLst/>
              <a:gdLst>
                <a:gd name="T0" fmla="*/ 0 w 676"/>
                <a:gd name="T1" fmla="*/ 2147483646 h 3333"/>
                <a:gd name="T2" fmla="*/ 0 w 676"/>
                <a:gd name="T3" fmla="*/ 2147483646 h 3333"/>
                <a:gd name="T4" fmla="*/ 2147483646 w 676"/>
                <a:gd name="T5" fmla="*/ 2147483646 h 3333"/>
                <a:gd name="T6" fmla="*/ 2147483646 w 676"/>
                <a:gd name="T7" fmla="*/ 0 h 3333"/>
                <a:gd name="T8" fmla="*/ 2147483646 w 676"/>
                <a:gd name="T9" fmla="*/ 0 h 3333"/>
                <a:gd name="T10" fmla="*/ 0 w 676"/>
                <a:gd name="T11" fmla="*/ 2147483646 h 3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título del patrón</a:t>
            </a:r>
            <a:endParaRPr lang="en-US" altLang="es-MX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82663" y="2667000"/>
            <a:ext cx="770413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  <a:endParaRPr lang="en-US" altLang="es-MX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orbel" panose="020B0503020204020204" pitchFamily="34" charset="0"/>
              </a:defRPr>
            </a:lvl1pPr>
          </a:lstStyle>
          <a:p>
            <a:pPr>
              <a:defRPr/>
            </a:pPr>
            <a:fld id="{5E5FEF9A-B4D0-419D-BFD8-4582FAB431F3}" type="datetimeFigureOut">
              <a:rPr lang="en-US" altLang="es-MX"/>
              <a:pPr>
                <a:defRPr/>
              </a:pPr>
              <a:t>4/8/2021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orbel" panose="020B0503020204020204" pitchFamily="34" charset="0"/>
              </a:defRPr>
            </a:lvl1pPr>
          </a:lstStyle>
          <a:p>
            <a:pPr>
              <a:defRPr/>
            </a:pPr>
            <a:fld id="{C7415700-BC56-435F-9AAE-8405F0BD88A3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02" r:id="rId1"/>
    <p:sldLayoutId id="2147486603" r:id="rId2"/>
    <p:sldLayoutId id="2147486589" r:id="rId3"/>
    <p:sldLayoutId id="2147486590" r:id="rId4"/>
    <p:sldLayoutId id="2147486591" r:id="rId5"/>
    <p:sldLayoutId id="2147486592" r:id="rId6"/>
    <p:sldLayoutId id="2147486593" r:id="rId7"/>
    <p:sldLayoutId id="2147486594" r:id="rId8"/>
    <p:sldLayoutId id="2147486595" r:id="rId9"/>
    <p:sldLayoutId id="2147486596" r:id="rId10"/>
    <p:sldLayoutId id="2147486597" r:id="rId11"/>
    <p:sldLayoutId id="2147486604" r:id="rId12"/>
    <p:sldLayoutId id="2147486598" r:id="rId13"/>
    <p:sldLayoutId id="2147486605" r:id="rId14"/>
    <p:sldLayoutId id="2147486599" r:id="rId15"/>
    <p:sldLayoutId id="2147486600" r:id="rId16"/>
    <p:sldLayoutId id="2147486601" r:id="rId17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  <a:ea typeface="MS PGothic" panose="020B0600070205080204" pitchFamily="34" charset="-128"/>
          <a:cs typeface="MS PGothic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  <a:ea typeface="MS PGothic" panose="020B0600070205080204" pitchFamily="34" charset="-128"/>
          <a:cs typeface="MS PGothic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  <a:ea typeface="MS PGothic" panose="020B0600070205080204" pitchFamily="34" charset="-128"/>
          <a:cs typeface="MS PGothic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  <a:ea typeface="MS PGothic" panose="020B0600070205080204" pitchFamily="34" charset="-128"/>
          <a:cs typeface="MS PGothic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fontAlgn="base" hangingPunct="1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200150" indent="-285750" algn="l" defTabSz="457200" rtl="0" eaLnBrk="1" fontAlgn="base" hangingPunct="1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543050" indent="-171450" algn="l" defTabSz="457200" rtl="0" eaLnBrk="1" fontAlgn="base" hangingPunct="1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00250" indent="-171450" algn="l" defTabSz="457200" rtl="0" eaLnBrk="1" fontAlgn="base" hangingPunct="1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-1588" y="5368925"/>
            <a:ext cx="9145588" cy="109260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MX" altLang="es-MX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Marzo 2021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MX" altLang="es-MX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Agenda del mes</a:t>
            </a:r>
          </a:p>
        </p:txBody>
      </p:sp>
      <p:grpSp>
        <p:nvGrpSpPr>
          <p:cNvPr id="7171" name="Group 33"/>
          <p:cNvGrpSpPr>
            <a:grpSpLocks/>
          </p:cNvGrpSpPr>
          <p:nvPr/>
        </p:nvGrpSpPr>
        <p:grpSpPr bwMode="auto">
          <a:xfrm>
            <a:off x="7175500" y="5300663"/>
            <a:ext cx="911225" cy="1008062"/>
            <a:chOff x="2472" y="3203"/>
            <a:chExt cx="574" cy="635"/>
          </a:xfrm>
        </p:grpSpPr>
        <p:sp>
          <p:nvSpPr>
            <p:cNvPr id="2" name="Oval 32"/>
            <p:cNvSpPr>
              <a:spLocks noChangeArrowheads="1"/>
            </p:cNvSpPr>
            <p:nvPr/>
          </p:nvSpPr>
          <p:spPr bwMode="auto">
            <a:xfrm>
              <a:off x="2635" y="3267"/>
              <a:ext cx="227" cy="3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blurRad="63500" dist="63500" dir="3187806" algn="ctr" rotWithShape="0">
                <a:schemeClr val="bg1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latin typeface="Century Gothic" charset="0"/>
                <a:ea typeface="ＭＳ Ｐゴシック" charset="0"/>
                <a:cs typeface="Arial" charset="0"/>
              </a:endParaRPr>
            </a:p>
          </p:txBody>
        </p:sp>
        <p:pic>
          <p:nvPicPr>
            <p:cNvPr id="3" name="Picture 29" descr="portadadp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083" r="81094" b="83206"/>
            <a:stretch>
              <a:fillRect/>
            </a:stretch>
          </p:blipFill>
          <p:spPr bwMode="auto">
            <a:xfrm>
              <a:off x="2472" y="3203"/>
              <a:ext cx="574" cy="635"/>
            </a:xfrm>
            <a:prstGeom prst="rect">
              <a:avLst/>
            </a:prstGeom>
            <a:noFill/>
            <a:ln>
              <a:noFill/>
            </a:ln>
            <a:effectLst>
              <a:outerShdw blurRad="63500" dist="63500" dir="3187806" algn="ctr" rotWithShape="0">
                <a:schemeClr val="bg1">
                  <a:alpha val="74998"/>
                </a:schemeClr>
              </a:outerShdw>
            </a:effectLst>
            <a:extLst/>
          </p:spPr>
        </p:pic>
      </p:grpSp>
      <p:sp>
        <p:nvSpPr>
          <p:cNvPr id="7172" name="AutoShape 19" descr="https://scontent-dfw1-1.xx.fbcdn.net/hphotos-xfp1/v/t1.0-9/p180x540/10984605_10153264678219570_1307738791735439166_n.jpg?oh=9f2d0ca2bc36746470fd49be66c14c6f&amp;oe=55F890B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4" t="14641" r="4463" b="21466"/>
          <a:stretch/>
        </p:blipFill>
        <p:spPr>
          <a:xfrm>
            <a:off x="1403648" y="1200551"/>
            <a:ext cx="7056784" cy="345638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s-MX" sz="2000" dirty="0" smtClean="0"/>
              <a:t>Actividades marzo 2021</a:t>
            </a:r>
            <a:endParaRPr lang="es-MX" altLang="es-MX" sz="2000" dirty="0"/>
          </a:p>
        </p:txBody>
      </p:sp>
      <p:sp>
        <p:nvSpPr>
          <p:cNvPr id="9219" name="AutoShape 9"/>
          <p:cNvSpPr>
            <a:spLocks noChangeArrowheads="1"/>
          </p:cNvSpPr>
          <p:nvPr/>
        </p:nvSpPr>
        <p:spPr bwMode="auto">
          <a:xfrm>
            <a:off x="1006525" y="1988840"/>
            <a:ext cx="7921575" cy="1657549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/>
              <a:t> </a:t>
            </a:r>
            <a:r>
              <a:rPr lang="es-MX" altLang="es-MX" sz="1600" b="1" dirty="0" smtClean="0"/>
              <a:t>Lunes 8 de marzo</a:t>
            </a:r>
            <a:endParaRPr lang="es-MX" altLang="es-MX" sz="1600" dirty="0"/>
          </a:p>
          <a:p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Asiste la comisionada del ICAI,  Bertha </a:t>
            </a:r>
            <a:r>
              <a:rPr lang="es-MX" altLang="es-MX" sz="1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Icela</a:t>
            </a:r>
            <a:r>
              <a:rPr lang="es-MX" altLang="es-MX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Mata Ortiz a Sesión de Cabildo por el Día internacional de la Mujer.</a:t>
            </a: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1006525" y="4217431"/>
            <a:ext cx="7921575" cy="1657549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/>
              <a:t> </a:t>
            </a:r>
            <a:r>
              <a:rPr lang="es-MX" altLang="es-MX" sz="1600" b="1" dirty="0" smtClean="0"/>
              <a:t>Lunes 8 de marzo</a:t>
            </a:r>
            <a:endParaRPr lang="es-MX" altLang="es-MX" sz="1600" dirty="0"/>
          </a:p>
          <a:p>
            <a:endParaRPr lang="es-MX" altLang="es-MX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En el programa de radio “El Poder de la Transparencia” estuvo invitada la Comisionada </a:t>
            </a:r>
            <a:r>
              <a:rPr lang="es-MX" altLang="es-MX" sz="1600" dirty="0">
                <a:ea typeface="Calibri" panose="020F0502020204030204" pitchFamily="34" charset="0"/>
                <a:cs typeface="Times New Roman" panose="02020603050405020304" pitchFamily="18" charset="0"/>
              </a:rPr>
              <a:t>Bertha </a:t>
            </a:r>
            <a:r>
              <a:rPr lang="es-MX" altLang="es-MX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Icela</a:t>
            </a:r>
            <a:r>
              <a:rPr lang="es-MX" altLang="es-MX" sz="1600" dirty="0">
                <a:ea typeface="Calibri" panose="020F0502020204030204" pitchFamily="34" charset="0"/>
                <a:cs typeface="Times New Roman" panose="02020603050405020304" pitchFamily="18" charset="0"/>
              </a:rPr>
              <a:t> Mata </a:t>
            </a:r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Ortiz, quien charló con Víctor Antero Flores sobre la conmemoración del Día Internacional de la Mujer.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s-MX" sz="2000" dirty="0"/>
              <a:t>Actividades marzo </a:t>
            </a:r>
            <a:r>
              <a:rPr lang="es-MX" altLang="es-MX" sz="2000" dirty="0" smtClean="0"/>
              <a:t>2021</a:t>
            </a:r>
            <a:endParaRPr lang="es-MX" altLang="es-MX" sz="2000" dirty="0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899592" y="2276872"/>
            <a:ext cx="7921625" cy="1512888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 smtClean="0"/>
              <a:t>Martes 9 de marzo</a:t>
            </a:r>
            <a:endParaRPr lang="es-MX" altLang="es-MX" sz="1600" dirty="0"/>
          </a:p>
          <a:p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MX" altLang="es-MX" sz="1600" dirty="0"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omisionado Presidente del ICAI, Luis González Briseño participó, junto al Presidente del Sistema Anticorrupción del Estado de Coahuila de Zaragoza, Juan Adolfo Von </a:t>
            </a:r>
            <a:r>
              <a:rPr lang="es-MX" altLang="es-MX" sz="1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Bertrab</a:t>
            </a:r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altLang="es-MX" sz="1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Saracho</a:t>
            </a:r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en una charla virtual con estudiantes </a:t>
            </a:r>
            <a:r>
              <a:rPr lang="es-MX" altLang="es-MX" sz="1600" dirty="0">
                <a:ea typeface="Calibri" panose="020F0502020204030204" pitchFamily="34" charset="0"/>
                <a:cs typeface="Times New Roman" panose="02020603050405020304" pitchFamily="18" charset="0"/>
              </a:rPr>
              <a:t>de la Universidad Carolina de </a:t>
            </a:r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la carrera de Ingeniería en Sistemas. 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971550" y="4149725"/>
            <a:ext cx="7921625" cy="1512888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 smtClean="0"/>
              <a:t>Miércoles 10 de marzo</a:t>
            </a:r>
            <a:endParaRPr lang="es-MX" altLang="es-MX" sz="1600" dirty="0"/>
          </a:p>
          <a:p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Firma del Convenio de Colaboración entre el ICAI y el Congreso del Estado de Coahuila, esto dentro de la ceremonia del Día del Archivista Saltillense, evento en el que se reconoció la trayectoria de archivistas de la ciudad.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s-MX" sz="2000" dirty="0"/>
              <a:t>Actividades marzo 2021</a:t>
            </a:r>
          </a:p>
        </p:txBody>
      </p:sp>
      <p:sp>
        <p:nvSpPr>
          <p:cNvPr id="11267" name="AutoShape 9"/>
          <p:cNvSpPr>
            <a:spLocks noChangeArrowheads="1"/>
          </p:cNvSpPr>
          <p:nvPr/>
        </p:nvSpPr>
        <p:spPr bwMode="auto">
          <a:xfrm>
            <a:off x="978371" y="1700808"/>
            <a:ext cx="7921625" cy="1944216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 smtClean="0"/>
              <a:t>Miércoles 17 marzo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 llevó a cabo la 197 Reunión Ordinaria de Consejo del Instituto Coahuilense de Acceso a la Información. De acuerdo a los protocolos de seguridad por el Covid-19, no hay asistentes a dicha sesión, por lo que, desde hace meses se transmite en vivo por Facebook.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68" name="AutoShape 9"/>
          <p:cNvSpPr>
            <a:spLocks noChangeArrowheads="1"/>
          </p:cNvSpPr>
          <p:nvPr/>
        </p:nvSpPr>
        <p:spPr bwMode="auto">
          <a:xfrm>
            <a:off x="979582" y="4005064"/>
            <a:ext cx="8030021" cy="1102126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s-MX" altLang="es-MX" sz="1600" b="1" dirty="0" smtClean="0"/>
              <a:t> </a:t>
            </a:r>
          </a:p>
          <a:p>
            <a:pPr algn="just"/>
            <a:r>
              <a:rPr lang="es-MX" altLang="es-MX" sz="1600" b="1" dirty="0" smtClean="0"/>
              <a:t>Lunes 22 de marzo</a:t>
            </a:r>
            <a:endParaRPr lang="es-MX" altLang="es-MX" sz="1600" dirty="0" smtClean="0">
              <a:cs typeface="Times New Roman" panose="02020603050405020304" pitchFamily="18" charset="0"/>
            </a:endParaRPr>
          </a:p>
          <a:p>
            <a:pPr algn="just"/>
            <a:r>
              <a:rPr lang="es-MX" altLang="es-MX" sz="1600" dirty="0" smtClean="0">
                <a:cs typeface="Times New Roman" panose="02020603050405020304" pitchFamily="18" charset="0"/>
              </a:rPr>
              <a:t>En “El Poder de la Trasparencia”, Víctor Antero Flores entrevistó a Reynaldo Rosas Cepeda, Director de Datos Personales del ICAI.</a:t>
            </a:r>
            <a:endParaRPr lang="es-MX" altLang="es-MX" sz="1600" dirty="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6"/>
          <p:cNvSpPr txBox="1">
            <a:spLocks noChangeArrowheads="1"/>
          </p:cNvSpPr>
          <p:nvPr/>
        </p:nvSpPr>
        <p:spPr bwMode="auto"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s-MX" sz="2000" dirty="0"/>
              <a:t>Actividades marzo 2021</a:t>
            </a:r>
          </a:p>
        </p:txBody>
      </p:sp>
      <p:sp>
        <p:nvSpPr>
          <p:cNvPr id="12293" name="AutoShape 9"/>
          <p:cNvSpPr>
            <a:spLocks noChangeArrowheads="1"/>
          </p:cNvSpPr>
          <p:nvPr/>
        </p:nvSpPr>
        <p:spPr bwMode="auto">
          <a:xfrm>
            <a:off x="899592" y="3861048"/>
            <a:ext cx="7921625" cy="12954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 smtClean="0"/>
              <a:t>Martes 23 de marzo</a:t>
            </a:r>
            <a:endParaRPr lang="es-MX" altLang="es-MX" sz="1600" dirty="0"/>
          </a:p>
          <a:p>
            <a:r>
              <a:rPr lang="es-MX" altLang="es-MX" sz="1600" dirty="0">
                <a:ea typeface="Calibri" panose="020F0502020204030204" pitchFamily="34" charset="0"/>
                <a:cs typeface="Times New Roman" panose="02020603050405020304" pitchFamily="18" charset="0"/>
              </a:rPr>
              <a:t>El Comisionado Presidente del ICAI, Luis González Briseño, </a:t>
            </a:r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acompañó al Magistrado Presidente del Tribunal Superior de Justicia del Estado de </a:t>
            </a:r>
            <a:r>
              <a:rPr lang="es-MX" altLang="es-MX" sz="16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altLang="es-MX" sz="16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Coahuila a la celebración del Día del Archivista.</a:t>
            </a:r>
            <a:endParaRPr lang="es-MX" altLang="es-MX" sz="1600" dirty="0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908836" y="1916832"/>
            <a:ext cx="7921625" cy="1512887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s-MX" altLang="es-MX" sz="1600" b="1" dirty="0" smtClean="0"/>
              <a:t>Martes </a:t>
            </a:r>
            <a:r>
              <a:rPr lang="es-MX" altLang="es-MX" sz="1600" b="1" dirty="0"/>
              <a:t>23 de marzo</a:t>
            </a:r>
            <a:endParaRPr lang="es-MX" altLang="es-MX" sz="1600" dirty="0">
              <a:cs typeface="Times New Roman" panose="02020603050405020304" pitchFamily="18" charset="0"/>
            </a:endParaRPr>
          </a:p>
          <a:p>
            <a:pPr algn="just"/>
            <a:r>
              <a:rPr lang="es-MX" altLang="es-MX" sz="1600" dirty="0">
                <a:cs typeface="Times New Roman" panose="02020603050405020304" pitchFamily="18" charset="0"/>
              </a:rPr>
              <a:t>El Comisionado Presidente del ICAI, Luis González Briseño ofreció una charla virtual a integrantes </a:t>
            </a:r>
            <a:r>
              <a:rPr lang="es-MX" altLang="es-MX" sz="1600" dirty="0" smtClean="0">
                <a:cs typeface="Times New Roman" panose="02020603050405020304" pitchFamily="18" charset="0"/>
              </a:rPr>
              <a:t>del </a:t>
            </a:r>
            <a:r>
              <a:rPr lang="es-MX" altLang="es-MX" sz="1600" dirty="0">
                <a:cs typeface="Times New Roman" panose="02020603050405020304" pitchFamily="18" charset="0"/>
              </a:rPr>
              <a:t>Colegio de Contadores Públicos de Saltillo </a:t>
            </a:r>
            <a:r>
              <a:rPr lang="es-MX" altLang="es-MX" sz="1600" dirty="0" smtClean="0">
                <a:cs typeface="Times New Roman" panose="02020603050405020304" pitchFamily="18" charset="0"/>
              </a:rPr>
              <a:t>.</a:t>
            </a:r>
            <a:endParaRPr lang="es-MX" altLang="es-MX" sz="1600" dirty="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900086" y="3933056"/>
            <a:ext cx="7921575" cy="1657549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/>
              <a:t> </a:t>
            </a:r>
            <a:r>
              <a:rPr lang="es-MX" altLang="es-MX" sz="1600" b="1" dirty="0" smtClean="0"/>
              <a:t>Lunes 29 de marzo</a:t>
            </a:r>
            <a:endParaRPr lang="es-MX" altLang="es-MX" sz="1600" dirty="0"/>
          </a:p>
          <a:p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En el Programa de radio “El Poder de la Transparencia”, el invitado fue el Director General del Instituto Coahuilense de Acceso a la Información </a:t>
            </a:r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Pública, Luis Fernando García </a:t>
            </a:r>
            <a:r>
              <a:rPr lang="es-MX" altLang="es-MX" sz="1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Abusaíd</a:t>
            </a:r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quien charló con Víctor Antero Flores sobre temas de Género y equidad.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899592" y="1556792"/>
            <a:ext cx="7914010" cy="1944216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 sz="1600" b="1" dirty="0" smtClean="0"/>
          </a:p>
          <a:p>
            <a:r>
              <a:rPr lang="es-MX" altLang="es-MX" sz="1600" b="1" dirty="0" smtClean="0"/>
              <a:t>Miércoles 24 </a:t>
            </a:r>
            <a:r>
              <a:rPr lang="es-MX" altLang="es-MX" sz="1600" b="1" dirty="0"/>
              <a:t>de marzo</a:t>
            </a:r>
            <a:endParaRPr lang="es-MX" altLang="es-MX" sz="1600" dirty="0"/>
          </a:p>
          <a:p>
            <a:r>
              <a:rPr lang="es-MX" altLang="es-MX" sz="1600" dirty="0"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 </a:t>
            </a:r>
            <a:r>
              <a:rPr lang="es-MX" altLang="es-MX" sz="1600" dirty="0">
                <a:ea typeface="Calibri" panose="020F0502020204030204" pitchFamily="34" charset="0"/>
                <a:cs typeface="Times New Roman" panose="02020603050405020304" pitchFamily="18" charset="0"/>
              </a:rPr>
              <a:t>Comisionado </a:t>
            </a:r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Presidente del ICAI, </a:t>
            </a:r>
            <a:r>
              <a:rPr lang="es-MX" altLang="es-MX" sz="1600" dirty="0">
                <a:ea typeface="Calibri" panose="020F0502020204030204" pitchFamily="34" charset="0"/>
                <a:cs typeface="Times New Roman" panose="02020603050405020304" pitchFamily="18" charset="0"/>
              </a:rPr>
              <a:t>Luis González Briseño, </a:t>
            </a:r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junto a la Consejera  </a:t>
            </a:r>
            <a:r>
              <a:rPr lang="es-MX" altLang="es-MX" sz="1600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residenta del Instituto Electoral de Coahuila, Gabriela </a:t>
            </a:r>
            <a:r>
              <a:rPr lang="es-MX" altLang="es-MX" sz="1600" dirty="0"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León, </a:t>
            </a:r>
            <a:r>
              <a:rPr lang="es-MX" altLang="es-MX" sz="1600" dirty="0">
                <a:ea typeface="Calibri" panose="020F0502020204030204" pitchFamily="34" charset="0"/>
                <a:cs typeface="Times New Roman" panose="02020603050405020304" pitchFamily="18" charset="0"/>
              </a:rPr>
              <a:t>firmaron el Convenio del </a:t>
            </a:r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Programa </a:t>
            </a:r>
            <a:r>
              <a:rPr lang="es-MX" altLang="es-MX" sz="1600" dirty="0">
                <a:ea typeface="Calibri" panose="020F0502020204030204" pitchFamily="34" charset="0"/>
                <a:cs typeface="Times New Roman" panose="02020603050405020304" pitchFamily="18" charset="0"/>
              </a:rPr>
              <a:t>Candidato </a:t>
            </a:r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Transparente. En el evento contaron con la presencia de la Comisionada Presidenta del INAI, Blanca Lilia Ibarra Cadena como testigo de honor y el Comisionado del INAI, Francisco Javier Acuña.</a:t>
            </a:r>
          </a:p>
          <a:p>
            <a:endParaRPr lang="es-MX" altLang="es-MX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931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BITACORA ENERO 2021</Template>
  <TotalTime>270</TotalTime>
  <Words>439</Words>
  <Application>Microsoft Office PowerPoint</Application>
  <PresentationFormat>Presentación en pantalla (4:3)</PresentationFormat>
  <Paragraphs>30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ＭＳ Ｐゴシック</vt:lpstr>
      <vt:lpstr>ＭＳ Ｐゴシック</vt:lpstr>
      <vt:lpstr>Arial</vt:lpstr>
      <vt:lpstr>Calibri</vt:lpstr>
      <vt:lpstr>Century Gothic</vt:lpstr>
      <vt:lpstr>Corbel</vt:lpstr>
      <vt:lpstr>Times New Roman</vt:lpstr>
      <vt:lpstr>Parallax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25</cp:revision>
  <cp:lastPrinted>2018-04-04T14:42:01Z</cp:lastPrinted>
  <dcterms:created xsi:type="dcterms:W3CDTF">2021-03-23T20:23:42Z</dcterms:created>
  <dcterms:modified xsi:type="dcterms:W3CDTF">2021-04-08T20:38:33Z</dcterms:modified>
</cp:coreProperties>
</file>