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3"/>
  </p:notesMasterIdLst>
  <p:sldIdLst>
    <p:sldId id="311" r:id="rId2"/>
    <p:sldId id="322" r:id="rId3"/>
    <p:sldId id="346" r:id="rId4"/>
    <p:sldId id="341" r:id="rId5"/>
    <p:sldId id="343" r:id="rId6"/>
    <p:sldId id="347" r:id="rId7"/>
    <p:sldId id="351" r:id="rId8"/>
    <p:sldId id="350" r:id="rId9"/>
    <p:sldId id="349" r:id="rId10"/>
    <p:sldId id="352" r:id="rId11"/>
    <p:sldId id="353" r:id="rId12"/>
  </p:sldIdLst>
  <p:sldSz cx="9144000" cy="6858000" type="screen4x3"/>
  <p:notesSz cx="7010400" cy="9296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  <a:srgbClr val="006600"/>
    <a:srgbClr val="6600CC"/>
    <a:srgbClr val="FF9933"/>
    <a:srgbClr val="00486C"/>
    <a:srgbClr val="0033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noProof="0" smtClean="0"/>
              <a:t>Haga clic para modificar el estilo de texto del patrón</a:t>
            </a:r>
          </a:p>
          <a:p>
            <a:pPr lvl="1"/>
            <a:r>
              <a:rPr lang="es-ES" altLang="es-MX" noProof="0" smtClean="0"/>
              <a:t>Segundo nivel</a:t>
            </a:r>
          </a:p>
          <a:p>
            <a:pPr lvl="2"/>
            <a:r>
              <a:rPr lang="es-ES" altLang="es-MX" noProof="0" smtClean="0"/>
              <a:t>Tercer nivel</a:t>
            </a:r>
          </a:p>
          <a:p>
            <a:pPr lvl="3"/>
            <a:r>
              <a:rPr lang="es-ES" altLang="es-MX" noProof="0" smtClean="0"/>
              <a:t>Cuarto nivel</a:t>
            </a:r>
          </a:p>
          <a:p>
            <a:pPr lvl="4"/>
            <a:r>
              <a:rPr lang="es-ES" altLang="es-MX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1B0488-F596-4541-9D8A-0E4A8E6776F3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823000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C0C709A-E0DD-4BE2-9F0C-9A9C50C377AB}" type="slidenum">
              <a:rPr lang="es-ES" altLang="es-MX" sz="1200">
                <a:latin typeface="Arial" panose="020B0604020202020204" pitchFamily="34" charset="0"/>
              </a:rPr>
              <a:pPr algn="r" eaLnBrk="1" hangingPunct="1"/>
              <a:t>1</a:t>
            </a:fld>
            <a:endParaRPr lang="es-ES" altLang="es-MX" sz="12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s-MX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4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>
                <a:gd name="T0" fmla="*/ 0 w 860"/>
                <a:gd name="T1" fmla="*/ 2147483646 h 2502"/>
                <a:gd name="T2" fmla="*/ 2147483646 w 860"/>
                <a:gd name="T3" fmla="*/ 2147483646 h 2502"/>
                <a:gd name="T4" fmla="*/ 2147483646 w 860"/>
                <a:gd name="T5" fmla="*/ 0 h 2502"/>
                <a:gd name="T6" fmla="*/ 2147483646 w 860"/>
                <a:gd name="T7" fmla="*/ 0 h 2502"/>
                <a:gd name="T8" fmla="*/ 0 w 860"/>
                <a:gd name="T9" fmla="*/ 2147483646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6 w 228"/>
              <a:gd name="T1" fmla="*/ 2147483646 h 57"/>
              <a:gd name="T2" fmla="*/ 0 w 228"/>
              <a:gd name="T3" fmla="*/ 0 h 57"/>
              <a:gd name="T4" fmla="*/ 2147483646 w 228"/>
              <a:gd name="T5" fmla="*/ 2147483646 h 57"/>
              <a:gd name="T6" fmla="*/ 2147483646 w 228"/>
              <a:gd name="T7" fmla="*/ 2147483646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6 w 39"/>
              <a:gd name="T3" fmla="*/ 2147483646 h 51"/>
              <a:gd name="T4" fmla="*/ 2147483646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AE1D0-3473-4F52-BB73-F11E70BA6BC5}" type="datetimeFigureOut">
              <a:rPr lang="en-US" altLang="es-MX"/>
              <a:pPr>
                <a:defRPr/>
              </a:pPr>
              <a:t>6/28/2021</a:t>
            </a:fld>
            <a:endParaRPr lang="en-US" altLang="es-MX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BF096-4193-4754-9964-6A871053663E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1898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753C1-7E4F-4645-BAB1-60B12AE244D2}" type="datetimeFigureOut">
              <a:rPr lang="en-US" altLang="es-MX"/>
              <a:pPr>
                <a:defRPr/>
              </a:pPr>
              <a:t>6/28/2021</a:t>
            </a:fld>
            <a:endParaRPr lang="en-US" alt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B600-2BD2-4AB6-992D-51D4FFD687D7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30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DB449-FDCE-4D03-8F23-7882AF832F95}" type="datetimeFigureOut">
              <a:rPr lang="en-US" altLang="es-MX"/>
              <a:pPr>
                <a:defRPr/>
              </a:pPr>
              <a:t>6/28/2021</a:t>
            </a:fld>
            <a:endParaRPr lang="en-U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17F3D-94FE-4C1A-BF36-9AAC85C77571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4557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s-ES" sz="8000" smtClean="0"/>
              <a:t>“</a:t>
            </a:r>
            <a:endParaRPr lang="en-US" altLang="es-MX" sz="8000" smtClean="0"/>
          </a:p>
        </p:txBody>
      </p:sp>
      <p:sp>
        <p:nvSpPr>
          <p:cNvPr id="6" name="TextBox 14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s-ES" sz="8000" smtClean="0"/>
              <a:t>”</a:t>
            </a:r>
            <a:endParaRPr lang="en-US" altLang="es-MX" sz="80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918A-DE93-4C49-BF02-BA4B324A4B33}" type="datetimeFigureOut">
              <a:rPr lang="en-US" altLang="es-MX"/>
              <a:pPr>
                <a:defRPr/>
              </a:pPr>
              <a:t>6/28/2021</a:t>
            </a:fld>
            <a:endParaRPr lang="en-US" alt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CB5CB-40FE-4F9D-BE3A-0FFA2968E119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464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199A-AB13-4678-8E4B-27A62325C457}" type="datetimeFigureOut">
              <a:rPr lang="en-US" altLang="es-MX"/>
              <a:pPr>
                <a:defRPr/>
              </a:pPr>
              <a:t>6/28/2021</a:t>
            </a:fld>
            <a:endParaRPr lang="en-U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7A8FF-043B-4340-8BE1-384A7F1D34CD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208100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s-ES" sz="8000" smtClean="0"/>
              <a:t>“</a:t>
            </a:r>
            <a:endParaRPr lang="en-US" altLang="es-MX" sz="8000" smtClean="0"/>
          </a:p>
        </p:txBody>
      </p:sp>
      <p:sp>
        <p:nvSpPr>
          <p:cNvPr id="6" name="TextBox 14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s-ES" sz="8000" smtClean="0"/>
              <a:t>”</a:t>
            </a:r>
            <a:endParaRPr lang="en-US" altLang="es-MX" sz="80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B40E2-3AA4-44F8-AB45-3A03A0114A62}" type="datetimeFigureOut">
              <a:rPr lang="en-US" altLang="es-MX"/>
              <a:pPr>
                <a:defRPr/>
              </a:pPr>
              <a:t>6/28/2021</a:t>
            </a:fld>
            <a:endParaRPr lang="en-US" alt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B459-F5F4-47B1-B1F4-FA80D422A749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56092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367F-2C1D-4F44-9912-CFB581DA6416}" type="datetimeFigureOut">
              <a:rPr lang="en-US" altLang="es-MX"/>
              <a:pPr>
                <a:defRPr/>
              </a:pPr>
              <a:t>6/28/2021</a:t>
            </a:fld>
            <a:endParaRPr lang="en-US" alt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BC881-0982-493F-909F-4DAC3C7BC602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910406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18A8-10F2-483E-ADBD-BF691079E590}" type="datetimeFigureOut">
              <a:rPr lang="en-US" altLang="es-MX"/>
              <a:pPr>
                <a:defRPr/>
              </a:pPr>
              <a:t>6/28/2021</a:t>
            </a:fld>
            <a:endParaRPr lang="en-U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EDA16-969C-4289-8C6C-575F580AF7DE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24811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4ACAC-6352-410E-8E94-9D1FFBB5853F}" type="datetimeFigureOut">
              <a:rPr lang="en-US" altLang="es-MX"/>
              <a:pPr>
                <a:defRPr/>
              </a:pPr>
              <a:t>6/28/2021</a:t>
            </a:fld>
            <a:endParaRPr lang="en-U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20106-791D-44D6-959B-C568F74F862D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84838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AF2B3-B545-47A5-80D2-5EABA7916942}" type="datetimeFigureOut">
              <a:rPr lang="en-US" altLang="es-MX"/>
              <a:pPr>
                <a:defRPr/>
              </a:pPr>
              <a:t>6/28/2021</a:t>
            </a:fld>
            <a:endParaRPr lang="en-U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6B57A-8C63-452D-8A6E-C7410BF03E0E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20274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756A-42A0-4D4A-A3EF-9F509891EE62}" type="datetimeFigureOut">
              <a:rPr lang="en-US" altLang="es-MX"/>
              <a:pPr>
                <a:defRPr/>
              </a:pPr>
              <a:t>6/28/2021</a:t>
            </a:fld>
            <a:endParaRPr lang="en-U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8AFE-696C-45B4-87D5-7D4421BDE984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29621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477C-A0CC-4069-94D6-027281FEDE11}" type="datetimeFigureOut">
              <a:rPr lang="en-US" altLang="es-MX"/>
              <a:pPr>
                <a:defRPr/>
              </a:pPr>
              <a:t>6/28/2021</a:t>
            </a:fld>
            <a:endParaRPr lang="en-US" alt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7AF17-8B21-4C09-852C-305DF27E474F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983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8DC6-A8F8-45D7-A27A-57E7052C0E7F}" type="datetimeFigureOut">
              <a:rPr lang="en-US" altLang="es-MX"/>
              <a:pPr>
                <a:defRPr/>
              </a:pPr>
              <a:t>6/28/2021</a:t>
            </a:fld>
            <a:endParaRPr lang="en-US" alt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BC8B7-53AB-4806-813F-3BA2FD3F0F62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94874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78E8-6ABD-41CD-9936-4840A5783028}" type="datetimeFigureOut">
              <a:rPr lang="en-US" altLang="es-MX"/>
              <a:pPr>
                <a:defRPr/>
              </a:pPr>
              <a:t>6/28/2021</a:t>
            </a:fld>
            <a:endParaRPr lang="en-US" alt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9E2B9-4553-4597-8340-79F160B9CECB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793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E1969-5C69-4174-8BD0-FB4595DD3277}" type="datetimeFigureOut">
              <a:rPr lang="en-US" altLang="es-MX"/>
              <a:pPr>
                <a:defRPr/>
              </a:pPr>
              <a:t>6/28/2021</a:t>
            </a:fld>
            <a:endParaRPr lang="en-US" altLang="es-MX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E54C-3C23-490B-A01B-3DDCA405F77A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48657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CA1F-CC3B-4F52-B81A-8C9F4142FCAE}" type="datetimeFigureOut">
              <a:rPr lang="en-US" altLang="es-MX"/>
              <a:pPr>
                <a:defRPr/>
              </a:pPr>
              <a:t>6/28/2021</a:t>
            </a:fld>
            <a:endParaRPr lang="en-US" alt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829DE-905B-4BE3-A9D0-844E7B7CE37E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0219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0EB3-80E3-48F6-8845-6596B0247C9E}" type="datetimeFigureOut">
              <a:rPr lang="en-US" altLang="es-MX"/>
              <a:pPr>
                <a:defRPr/>
              </a:pPr>
              <a:t>6/28/2021</a:t>
            </a:fld>
            <a:endParaRPr lang="en-US" alt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80DD-51B9-445F-A71D-2AFAB9C1270C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9074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0" y="0"/>
              <a:ext cx="1073150" cy="5291138"/>
            </a:xfrm>
            <a:custGeom>
              <a:avLst/>
              <a:gdLst>
                <a:gd name="T0" fmla="*/ 0 w 676"/>
                <a:gd name="T1" fmla="*/ 2147483646 h 3333"/>
                <a:gd name="T2" fmla="*/ 0 w 676"/>
                <a:gd name="T3" fmla="*/ 2147483646 h 3333"/>
                <a:gd name="T4" fmla="*/ 2147483646 w 676"/>
                <a:gd name="T5" fmla="*/ 2147483646 h 3333"/>
                <a:gd name="T6" fmla="*/ 2147483646 w 676"/>
                <a:gd name="T7" fmla="*/ 0 h 3333"/>
                <a:gd name="T8" fmla="*/ 2147483646 w 676"/>
                <a:gd name="T9" fmla="*/ 0 h 3333"/>
                <a:gd name="T10" fmla="*/ 0 w 676"/>
                <a:gd name="T11" fmla="*/ 2147483646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n-US" altLang="es-MX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n-US" altLang="es-MX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5E5FEF9A-B4D0-419D-BFD8-4582FAB431F3}" type="datetimeFigureOut">
              <a:rPr lang="en-US" altLang="es-MX"/>
              <a:pPr>
                <a:defRPr/>
              </a:pPr>
              <a:t>6/28/2021</a:t>
            </a:fld>
            <a:endParaRPr lang="en-U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C7415700-BC56-435F-9AAE-8405F0BD88A3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2" r:id="rId1"/>
    <p:sldLayoutId id="2147486603" r:id="rId2"/>
    <p:sldLayoutId id="2147486589" r:id="rId3"/>
    <p:sldLayoutId id="2147486590" r:id="rId4"/>
    <p:sldLayoutId id="2147486591" r:id="rId5"/>
    <p:sldLayoutId id="2147486592" r:id="rId6"/>
    <p:sldLayoutId id="2147486593" r:id="rId7"/>
    <p:sldLayoutId id="2147486594" r:id="rId8"/>
    <p:sldLayoutId id="2147486595" r:id="rId9"/>
    <p:sldLayoutId id="2147486596" r:id="rId10"/>
    <p:sldLayoutId id="2147486597" r:id="rId11"/>
    <p:sldLayoutId id="2147486604" r:id="rId12"/>
    <p:sldLayoutId id="2147486598" r:id="rId13"/>
    <p:sldLayoutId id="2147486605" r:id="rId14"/>
    <p:sldLayoutId id="2147486599" r:id="rId15"/>
    <p:sldLayoutId id="2147486600" r:id="rId16"/>
    <p:sldLayoutId id="2147486601" r:id="rId1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MS PGothic" panose="020B0600070205080204" pitchFamily="34" charset="-128"/>
          <a:cs typeface="MS PGothic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543050" indent="-171450" algn="l" defTabSz="457200" rtl="0" eaLnBrk="1" fontAlgn="base" hangingPunct="1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00250" indent="-171450" algn="l" defTabSz="457200" rtl="0" eaLnBrk="1" fontAlgn="base" hangingPunct="1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-1588" y="5368925"/>
            <a:ext cx="9145588" cy="10926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MX" altLang="es-MX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MAYO 2021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altLang="es-MX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Agenda del mes</a:t>
            </a:r>
          </a:p>
        </p:txBody>
      </p:sp>
      <p:grpSp>
        <p:nvGrpSpPr>
          <p:cNvPr id="7171" name="Group 33"/>
          <p:cNvGrpSpPr>
            <a:grpSpLocks/>
          </p:cNvGrpSpPr>
          <p:nvPr/>
        </p:nvGrpSpPr>
        <p:grpSpPr bwMode="auto">
          <a:xfrm>
            <a:off x="7175500" y="5300663"/>
            <a:ext cx="911225" cy="1008062"/>
            <a:chOff x="2472" y="3203"/>
            <a:chExt cx="574" cy="635"/>
          </a:xfrm>
        </p:grpSpPr>
        <p:sp>
          <p:nvSpPr>
            <p:cNvPr id="2" name="Oval 32"/>
            <p:cNvSpPr>
              <a:spLocks noChangeArrowheads="1"/>
            </p:cNvSpPr>
            <p:nvPr/>
          </p:nvSpPr>
          <p:spPr bwMode="auto">
            <a:xfrm>
              <a:off x="2635" y="3267"/>
              <a:ext cx="227" cy="3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3187806" algn="ctr" rotWithShape="0">
                <a:schemeClr val="bg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entury Gothic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3" name="Picture 29" descr="portadad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83" r="81094" b="83206"/>
            <a:stretch>
              <a:fillRect/>
            </a:stretch>
          </p:blipFill>
          <p:spPr bwMode="auto">
            <a:xfrm>
              <a:off x="2472" y="3203"/>
              <a:ext cx="574" cy="635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3187806" algn="ctr" rotWithShape="0">
                <a:schemeClr val="bg1">
                  <a:alpha val="74998"/>
                </a:schemeClr>
              </a:outerShdw>
            </a:effectLst>
            <a:extLst/>
          </p:spPr>
        </p:pic>
      </p:grpSp>
      <p:sp>
        <p:nvSpPr>
          <p:cNvPr id="7172" name="AutoShape 19" descr="https://scontent-dfw1-1.xx.fbcdn.net/hphotos-xfp1/v/t1.0-9/p180x540/10984605_10153264678219570_1307738791735439166_n.jpg?oh=9f2d0ca2bc36746470fd49be66c14c6f&amp;oe=55F890B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4914" r="3575" b="6122"/>
          <a:stretch/>
        </p:blipFill>
        <p:spPr>
          <a:xfrm>
            <a:off x="1564020" y="354579"/>
            <a:ext cx="3336361" cy="21157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t="3432"/>
          <a:stretch/>
        </p:blipFill>
        <p:spPr>
          <a:xfrm>
            <a:off x="5011798" y="2622405"/>
            <a:ext cx="3600400" cy="24579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11020" r="14562" b="1569"/>
          <a:stretch/>
        </p:blipFill>
        <p:spPr>
          <a:xfrm>
            <a:off x="1564019" y="2632583"/>
            <a:ext cx="3336361" cy="24204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241" b="6332"/>
          <a:stretch/>
        </p:blipFill>
        <p:spPr>
          <a:xfrm>
            <a:off x="5011723" y="383034"/>
            <a:ext cx="3721758" cy="2096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292080" y="188640"/>
            <a:ext cx="3779837" cy="36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/>
              <a:t>Actividades </a:t>
            </a:r>
            <a:r>
              <a:rPr lang="es-MX" altLang="es-MX" sz="2000" dirty="0" smtClean="0"/>
              <a:t>mayo 2021</a:t>
            </a:r>
            <a:endParaRPr lang="es-MX" altLang="es-MX" sz="2000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9592" y="2276872"/>
            <a:ext cx="7921625" cy="1512888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sz="1600" b="1" dirty="0" smtClean="0"/>
              <a:t>Miércoles 26</a:t>
            </a:r>
            <a:r>
              <a:rPr lang="es-MX" altLang="es-MX" sz="1600" b="1" dirty="0" smtClean="0"/>
              <a:t> de </a:t>
            </a:r>
            <a:r>
              <a:rPr lang="es-MX" altLang="es-MX" sz="1600" b="1" dirty="0" smtClean="0"/>
              <a:t>mayo</a:t>
            </a:r>
            <a:endParaRPr lang="es-MX" altLang="es-MX" sz="1600" dirty="0"/>
          </a:p>
          <a:p>
            <a:r>
              <a:rPr lang="es-MX" sz="1600" dirty="0"/>
              <a:t>E</a:t>
            </a:r>
            <a:r>
              <a:rPr lang="es-MX" sz="1600" dirty="0" smtClean="0"/>
              <a:t>l </a:t>
            </a:r>
            <a:r>
              <a:rPr lang="es-MX" sz="1600" dirty="0"/>
              <a:t>Consejo General del </a:t>
            </a:r>
            <a:r>
              <a:rPr lang="es-MX" sz="1600" dirty="0" smtClean="0"/>
              <a:t>ICAI , </a:t>
            </a:r>
            <a:r>
              <a:rPr lang="es-MX" sz="1600" dirty="0"/>
              <a:t>que conforman el Comisionado Presidente, Luis González Briseño y los Comisionados, Bertha </a:t>
            </a:r>
            <a:r>
              <a:rPr lang="es-MX" sz="1600" dirty="0" err="1"/>
              <a:t>Icela</a:t>
            </a:r>
            <a:r>
              <a:rPr lang="es-MX" sz="1600" dirty="0"/>
              <a:t> Mata Ortiz, José Manuel Jiménez y Meléndez </a:t>
            </a:r>
            <a:r>
              <a:rPr lang="es-MX" sz="1600" dirty="0" smtClean="0"/>
              <a:t>y Francisco Javier Diez de </a:t>
            </a:r>
            <a:r>
              <a:rPr lang="es-MX" sz="1600" dirty="0" err="1" smtClean="0"/>
              <a:t>Urdanivia</a:t>
            </a:r>
            <a:r>
              <a:rPr lang="es-MX" sz="1600" dirty="0" smtClean="0"/>
              <a:t> de Valle,</a:t>
            </a:r>
            <a:r>
              <a:rPr lang="es-MX" sz="1600" dirty="0"/>
              <a:t> </a:t>
            </a:r>
            <a:r>
              <a:rPr lang="es-MX" sz="1600" dirty="0" smtClean="0"/>
              <a:t>se </a:t>
            </a:r>
            <a:r>
              <a:rPr lang="es-MX" sz="1600" dirty="0"/>
              <a:t>reunió para integrar las Comisiones que fortalecen la institución.</a:t>
            </a:r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971550" y="4149725"/>
            <a:ext cx="7921625" cy="1512888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b="1" dirty="0" smtClean="0"/>
          </a:p>
          <a:p>
            <a:r>
              <a:rPr lang="es-MX" altLang="es-MX" sz="1600" b="1" dirty="0" smtClean="0"/>
              <a:t>Miércoles 26 de </a:t>
            </a:r>
            <a:r>
              <a:rPr lang="es-MX" altLang="es-MX" sz="1600" b="1" dirty="0" smtClean="0"/>
              <a:t>mayo</a:t>
            </a:r>
            <a:endParaRPr lang="es-MX" altLang="es-MX" sz="1600" dirty="0"/>
          </a:p>
          <a:p>
            <a:r>
              <a:rPr lang="es-MX" sz="1600" dirty="0" smtClean="0"/>
              <a:t>El Comisionado Presidente del ICAI, Luis González Briseño, participó de manera virtual en los </a:t>
            </a:r>
            <a:r>
              <a:rPr lang="es-MX" sz="1600" dirty="0"/>
              <a:t>trabajos de la Primera Sesión Extraordinaria del Consejo Nacional </a:t>
            </a:r>
            <a:r>
              <a:rPr lang="es-MX" sz="1600" dirty="0" smtClean="0"/>
              <a:t>del Sistema Nacional de Transparencia, Acceso a la Información Pública y Protección de Datos. </a:t>
            </a:r>
            <a:endParaRPr lang="es-MX" sz="1600" dirty="0"/>
          </a:p>
          <a:p>
            <a:r>
              <a:rPr lang="es-MX" sz="1600" dirty="0"/>
              <a:t>.</a:t>
            </a:r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7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292080" y="188640"/>
            <a:ext cx="3779837" cy="36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/>
              <a:t>Actividades </a:t>
            </a:r>
            <a:r>
              <a:rPr lang="es-MX" altLang="es-MX" sz="2000" dirty="0" smtClean="0"/>
              <a:t>mayo 2021</a:t>
            </a:r>
            <a:endParaRPr lang="es-MX" altLang="es-MX" sz="2000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9592" y="2276872"/>
            <a:ext cx="7921625" cy="1512888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sz="1600" b="1" dirty="0" smtClean="0"/>
              <a:t>Jueves 27</a:t>
            </a:r>
            <a:r>
              <a:rPr lang="es-MX" altLang="es-MX" sz="1600" b="1" dirty="0" smtClean="0"/>
              <a:t> de </a:t>
            </a:r>
            <a:r>
              <a:rPr lang="es-MX" altLang="es-MX" sz="1600" b="1" dirty="0" smtClean="0"/>
              <a:t>mayo</a:t>
            </a:r>
            <a:endParaRPr lang="es-MX" altLang="es-MX" sz="1600" dirty="0"/>
          </a:p>
          <a:p>
            <a:r>
              <a:rPr lang="es-MX" sz="1600" dirty="0"/>
              <a:t>E</a:t>
            </a:r>
            <a:r>
              <a:rPr lang="es-MX" sz="1600" dirty="0" smtClean="0"/>
              <a:t>l </a:t>
            </a:r>
            <a:r>
              <a:rPr lang="es-MX" sz="1600" dirty="0"/>
              <a:t>Comisionado Presidente del </a:t>
            </a:r>
            <a:r>
              <a:rPr lang="es-MX" sz="1600" dirty="0" smtClean="0"/>
              <a:t>ICAI, </a:t>
            </a:r>
            <a:r>
              <a:rPr lang="es-MX" sz="1600" dirty="0"/>
              <a:t>Luis González Briseño </a:t>
            </a:r>
            <a:r>
              <a:rPr lang="es-MX" sz="1600" dirty="0" smtClean="0"/>
              <a:t>participó en </a:t>
            </a:r>
            <a:r>
              <a:rPr lang="es-MX" sz="1600" dirty="0"/>
              <a:t>la sesión No. 4 del Seminario Internacional 2021 “Los retos de la protección de los datos personales en la era digital</a:t>
            </a:r>
            <a:r>
              <a:rPr lang="es-MX" sz="1600" dirty="0" smtClean="0"/>
              <a:t>”, al lado de comisionados de otros órganos garantes.</a:t>
            </a:r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971550" y="4149725"/>
            <a:ext cx="7921625" cy="1512888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b="1" dirty="0" smtClean="0"/>
          </a:p>
          <a:p>
            <a:r>
              <a:rPr lang="es-MX" altLang="es-MX" sz="1600" b="1" dirty="0" smtClean="0"/>
              <a:t>Lunes 31 </a:t>
            </a:r>
            <a:r>
              <a:rPr lang="es-MX" altLang="es-MX" sz="1600" b="1" dirty="0" smtClean="0"/>
              <a:t>de mayo</a:t>
            </a:r>
            <a:endParaRPr lang="es-MX" altLang="es-MX" sz="1600" dirty="0"/>
          </a:p>
          <a:p>
            <a:r>
              <a:rPr lang="es-MX" sz="1600" dirty="0" smtClean="0"/>
              <a:t>La invitada al programa </a:t>
            </a:r>
            <a:r>
              <a:rPr lang="es-MX" sz="1600" dirty="0"/>
              <a:t>"El Poder de la </a:t>
            </a:r>
            <a:r>
              <a:rPr lang="es-MX" sz="1600" dirty="0" smtClean="0"/>
              <a:t>Transparencia“ fue </a:t>
            </a:r>
            <a:r>
              <a:rPr lang="es-MX" sz="1600" dirty="0"/>
              <a:t>Andrea Fuentes Osorio, Jefa del Departamento de Fortalecimiento a la Transparencia </a:t>
            </a:r>
            <a:r>
              <a:rPr lang="es-MX" sz="1600" dirty="0" smtClean="0"/>
              <a:t>del ICAI que hablará </a:t>
            </a:r>
            <a:r>
              <a:rPr lang="es-MX" sz="1600" dirty="0"/>
              <a:t>de temas muy interesantes</a:t>
            </a:r>
            <a:r>
              <a:rPr lang="es-MX" sz="1600" dirty="0" smtClean="0"/>
              <a:t>.</a:t>
            </a:r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66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 smtClean="0"/>
              <a:t>Actividades mayo 2021</a:t>
            </a:r>
            <a:endParaRPr lang="es-MX" altLang="es-MX" sz="2000" dirty="0"/>
          </a:p>
        </p:txBody>
      </p:sp>
      <p:sp>
        <p:nvSpPr>
          <p:cNvPr id="9219" name="AutoShape 9"/>
          <p:cNvSpPr>
            <a:spLocks noChangeArrowheads="1"/>
          </p:cNvSpPr>
          <p:nvPr/>
        </p:nvSpPr>
        <p:spPr bwMode="auto">
          <a:xfrm>
            <a:off x="1006525" y="1988840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sz="1600" b="1" dirty="0"/>
              <a:t> </a:t>
            </a:r>
            <a:r>
              <a:rPr lang="es-MX" altLang="es-MX" sz="1600" b="1" dirty="0" smtClean="0"/>
              <a:t>Lunes 3 de mayo</a:t>
            </a:r>
            <a:endParaRPr lang="es-MX" altLang="es-MX" sz="1600" dirty="0"/>
          </a:p>
          <a:p>
            <a:r>
              <a:rPr lang="es-MX" altLang="es-MX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 el programa de radio “El Poder de la Transparencia”, Pablo Enrique </a:t>
            </a:r>
            <a:r>
              <a:rPr lang="es-MX" altLang="es-MX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Aldaco</a:t>
            </a:r>
            <a:r>
              <a:rPr lang="es-MX" altLang="es-MX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Nucio</a:t>
            </a:r>
            <a:r>
              <a:rPr lang="es-MX" altLang="es-MX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director de complimiento y responsabilidades del </a:t>
            </a:r>
            <a:r>
              <a:rPr lang="es-MX" altLang="es-MX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ICAI habló de la labor que desempeña en su departamento.</a:t>
            </a:r>
            <a:endParaRPr lang="es-MX" altLang="es-MX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006525" y="4217431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sz="1600" b="1" dirty="0"/>
              <a:t> </a:t>
            </a:r>
            <a:r>
              <a:rPr lang="es-MX" altLang="es-MX" sz="1600" b="1" dirty="0" smtClean="0"/>
              <a:t>Lunes 3 de mayo</a:t>
            </a:r>
            <a:endParaRPr lang="es-MX" altLang="es-MX" sz="1600" dirty="0"/>
          </a:p>
          <a:p>
            <a:r>
              <a:rPr lang="es-MX" sz="1600" dirty="0" smtClean="0"/>
              <a:t>Madres </a:t>
            </a:r>
            <a:r>
              <a:rPr lang="es-MX" sz="1600" dirty="0"/>
              <a:t>y padres de familia que laboran en </a:t>
            </a:r>
            <a:r>
              <a:rPr lang="es-MX" sz="1600" dirty="0" smtClean="0"/>
              <a:t>el ICAI</a:t>
            </a:r>
            <a:r>
              <a:rPr lang="es-MX" sz="1600" dirty="0"/>
              <a:t> </a:t>
            </a:r>
            <a:r>
              <a:rPr lang="es-MX" sz="1600" dirty="0" smtClean="0"/>
              <a:t>recibieron </a:t>
            </a:r>
            <a:r>
              <a:rPr lang="es-MX" sz="1600" dirty="0"/>
              <a:t>una tarjeta de regalo para sus hijos por el Día del Niño. Luis González Briseño, Comisionado Presidente y Luis Fernando García </a:t>
            </a:r>
            <a:r>
              <a:rPr lang="es-MX" sz="1600" dirty="0" err="1"/>
              <a:t>Abusaíd</a:t>
            </a:r>
            <a:r>
              <a:rPr lang="es-MX" sz="1600" dirty="0"/>
              <a:t>, Director General del </a:t>
            </a:r>
            <a:r>
              <a:rPr lang="es-MX" sz="1600" dirty="0" smtClean="0"/>
              <a:t>ICAI,</a:t>
            </a:r>
            <a:endParaRPr lang="es-MX" sz="1600" dirty="0"/>
          </a:p>
          <a:p>
            <a:r>
              <a:rPr lang="es-MX" sz="1600" dirty="0"/>
              <a:t>entregaron los presentes </a:t>
            </a:r>
            <a:r>
              <a:rPr lang="es-MX" sz="1600" dirty="0" smtClean="0"/>
              <a:t>canjeables en tiendas departamentales de la ciudad.</a:t>
            </a:r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/>
              <a:t>Actividades </a:t>
            </a:r>
            <a:r>
              <a:rPr lang="es-MX" altLang="es-MX" sz="2000" dirty="0" smtClean="0"/>
              <a:t>mayo 2021</a:t>
            </a:r>
            <a:endParaRPr lang="es-MX" altLang="es-MX" sz="2000" dirty="0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99592" y="2276872"/>
            <a:ext cx="7921625" cy="1512888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sz="1600" b="1" dirty="0" smtClean="0"/>
              <a:t>Miércoles 5 de mayo</a:t>
            </a:r>
            <a:endParaRPr lang="es-MX" altLang="es-MX" sz="1600" dirty="0"/>
          </a:p>
          <a:p>
            <a:r>
              <a:rPr lang="es-MX" altLang="es-MX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MX" sz="1600" dirty="0" smtClean="0"/>
              <a:t>l </a:t>
            </a:r>
            <a:r>
              <a:rPr lang="es-MX" sz="1600" dirty="0"/>
              <a:t>Comisionado Presidente del </a:t>
            </a:r>
            <a:r>
              <a:rPr lang="es-MX" sz="1600" dirty="0" smtClean="0"/>
              <a:t>ICAI, </a:t>
            </a:r>
            <a:r>
              <a:rPr lang="es-MX" sz="1600" dirty="0"/>
              <a:t>Luis González Briseño, </a:t>
            </a:r>
            <a:r>
              <a:rPr lang="es-MX" sz="1600" dirty="0" smtClean="0"/>
              <a:t>charló </a:t>
            </a:r>
            <a:r>
              <a:rPr lang="es-MX" sz="1600" dirty="0"/>
              <a:t>con el periodista Carlos </a:t>
            </a:r>
            <a:r>
              <a:rPr lang="es-MX" sz="1600" dirty="0" smtClean="0"/>
              <a:t>Arredondo, del periódico Vanguardia</a:t>
            </a:r>
            <a:r>
              <a:rPr lang="es-MX" sz="1600" dirty="0"/>
              <a:t> </a:t>
            </a:r>
            <a:r>
              <a:rPr lang="es-MX" sz="1600" dirty="0" smtClean="0"/>
              <a:t>sobre </a:t>
            </a:r>
            <a:r>
              <a:rPr lang="es-MX" sz="1600" dirty="0"/>
              <a:t>el Padrón Nacional de Usuarios de Telefonía Móvil que el Gobierno de la República busca realizar</a:t>
            </a:r>
            <a:r>
              <a:rPr lang="es-MX" sz="1600" dirty="0" smtClean="0"/>
              <a:t>. La Charla fue virtual.</a:t>
            </a:r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971550" y="4149725"/>
            <a:ext cx="7921625" cy="1512888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b="1" dirty="0" smtClean="0"/>
          </a:p>
          <a:p>
            <a:r>
              <a:rPr lang="es-MX" altLang="es-MX" sz="1600" b="1" dirty="0" smtClean="0"/>
              <a:t>Miércoles 5 de mayo</a:t>
            </a:r>
            <a:endParaRPr lang="es-MX" altLang="es-MX" sz="1600" dirty="0"/>
          </a:p>
          <a:p>
            <a:r>
              <a:rPr lang="es-MX" sz="1600" dirty="0"/>
              <a:t>Andrea Fuentes Osorio, Jefa del Departamento de Fortalecimiento a la Transparencia </a:t>
            </a:r>
            <a:r>
              <a:rPr lang="es-MX" sz="1600" dirty="0" smtClean="0"/>
              <a:t>del ICAI, dio </a:t>
            </a:r>
            <a:r>
              <a:rPr lang="es-MX" sz="1600" dirty="0"/>
              <a:t>capacitación y asesoría sobre los nuevos lineamientos de la Plataforma Nacional de Transparencia a Elisa Ramírez López, Subdirectora de Responsabilidades, </a:t>
            </a:r>
            <a:r>
              <a:rPr lang="es-MX" sz="1600" dirty="0" smtClean="0"/>
              <a:t>del ICAI.</a:t>
            </a:r>
            <a:endParaRPr lang="es-MX" sz="1600" dirty="0"/>
          </a:p>
          <a:p>
            <a:r>
              <a:rPr lang="es-MX" sz="1600" dirty="0"/>
              <a:t>.</a:t>
            </a:r>
            <a:r>
              <a:rPr lang="es-MX" altLang="es-MX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/>
              <a:t>Actividades </a:t>
            </a:r>
            <a:r>
              <a:rPr lang="es-MX" altLang="es-MX" sz="2000" dirty="0" smtClean="0"/>
              <a:t>mayo 2021</a:t>
            </a:r>
            <a:endParaRPr lang="es-MX" altLang="es-MX" sz="2000" dirty="0"/>
          </a:p>
        </p:txBody>
      </p:sp>
      <p:sp>
        <p:nvSpPr>
          <p:cNvPr id="11267" name="AutoShape 9"/>
          <p:cNvSpPr>
            <a:spLocks noChangeArrowheads="1"/>
          </p:cNvSpPr>
          <p:nvPr/>
        </p:nvSpPr>
        <p:spPr bwMode="auto">
          <a:xfrm>
            <a:off x="978371" y="1700808"/>
            <a:ext cx="7921625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MX" altLang="es-MX" sz="1600" b="1" dirty="0"/>
              <a:t>Martes 11 de mayo</a:t>
            </a:r>
            <a:endParaRPr lang="es-MX" altLang="es-MX" sz="1600" dirty="0">
              <a:cs typeface="Times New Roman" panose="02020603050405020304" pitchFamily="18" charset="0"/>
            </a:endParaRPr>
          </a:p>
          <a:p>
            <a:r>
              <a:rPr lang="es-MX" sz="1600" dirty="0"/>
              <a:t>Alumnos del 2do. semestre de Ingeniería Industrial y de Sistemas, del Instituto Tecnológico Superior de San Pedro, finalizaron el taller “Ejercicio al derecho a ser informados”, que impartió Alfredo Sánchez Marín, Jefe del Departamento Impulso a la Transparencia, del ICAI.</a:t>
            </a:r>
          </a:p>
        </p:txBody>
      </p:sp>
      <p:sp>
        <p:nvSpPr>
          <p:cNvPr id="11268" name="AutoShape 9"/>
          <p:cNvSpPr>
            <a:spLocks noChangeArrowheads="1"/>
          </p:cNvSpPr>
          <p:nvPr/>
        </p:nvSpPr>
        <p:spPr bwMode="auto">
          <a:xfrm>
            <a:off x="979582" y="4005064"/>
            <a:ext cx="8030021" cy="158417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MX" altLang="es-MX" sz="1600" b="1" dirty="0" smtClean="0"/>
              <a:t> </a:t>
            </a:r>
          </a:p>
          <a:p>
            <a:pPr algn="just"/>
            <a:r>
              <a:rPr lang="es-MX" altLang="es-MX" sz="1600" b="1" dirty="0" smtClean="0"/>
              <a:t>Martes 11 de mayo</a:t>
            </a:r>
            <a:endParaRPr lang="es-MX" altLang="es-MX" sz="1600" dirty="0" smtClean="0">
              <a:cs typeface="Times New Roman" panose="02020603050405020304" pitchFamily="18" charset="0"/>
            </a:endParaRPr>
          </a:p>
          <a:p>
            <a:r>
              <a:rPr lang="es-MX" sz="1600" dirty="0"/>
              <a:t>Arturo Eduardo Valdez Ramos, Jefe del Departamento de Tecnologías de la Información y Seguimiento de Programas del </a:t>
            </a:r>
            <a:r>
              <a:rPr lang="es-MX" sz="1600" dirty="0" smtClean="0"/>
              <a:t>ICAI</a:t>
            </a:r>
            <a:r>
              <a:rPr lang="es-MX" sz="1600" dirty="0"/>
              <a:t> </a:t>
            </a:r>
            <a:r>
              <a:rPr lang="es-MX" sz="1600" dirty="0" smtClean="0"/>
              <a:t>ofreció </a:t>
            </a:r>
            <a:r>
              <a:rPr lang="es-MX" sz="1600" dirty="0"/>
              <a:t>una charla a estudiantes del </a:t>
            </a:r>
            <a:r>
              <a:rPr lang="es-MX" sz="1600" dirty="0" err="1" smtClean="0"/>
              <a:t>CECyTECoahuila</a:t>
            </a:r>
            <a:r>
              <a:rPr lang="es-MX" sz="1600" dirty="0" smtClean="0"/>
              <a:t> sobre </a:t>
            </a:r>
            <a:r>
              <a:rPr lang="es-MX" sz="1600" dirty="0"/>
              <a:t>protección de datos. Al </a:t>
            </a:r>
            <a:r>
              <a:rPr lang="es-MX" sz="1600" dirty="0" smtClean="0"/>
              <a:t>terminar, </a:t>
            </a:r>
            <a:r>
              <a:rPr lang="es-MX" sz="1600" dirty="0"/>
              <a:t>los estudiantes </a:t>
            </a:r>
            <a:r>
              <a:rPr lang="es-MX" sz="1600" dirty="0" smtClean="0"/>
              <a:t>hicieron, como práctica, una </a:t>
            </a:r>
            <a:r>
              <a:rPr lang="es-MX" sz="1600" dirty="0"/>
              <a:t>solicitud de información</a:t>
            </a:r>
            <a:r>
              <a:rPr lang="es-MX" sz="1600" dirty="0" smtClean="0"/>
              <a:t>.</a:t>
            </a:r>
            <a:endParaRPr lang="es-MX" sz="1600" dirty="0"/>
          </a:p>
          <a:p>
            <a:pPr algn="just"/>
            <a:r>
              <a:rPr lang="es-MX" altLang="es-MX" sz="1600" dirty="0" smtClean="0">
                <a:cs typeface="Times New Roman" panose="02020603050405020304" pitchFamily="18" charset="0"/>
              </a:rPr>
              <a:t>.</a:t>
            </a:r>
            <a:endParaRPr lang="es-MX" altLang="es-MX" sz="16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/>
              <a:t>Actividades </a:t>
            </a:r>
            <a:r>
              <a:rPr lang="es-MX" altLang="es-MX" sz="2000" dirty="0" smtClean="0"/>
              <a:t>mayo 2021</a:t>
            </a:r>
            <a:endParaRPr lang="es-MX" altLang="es-MX" sz="2000" dirty="0"/>
          </a:p>
        </p:txBody>
      </p:sp>
      <p:sp>
        <p:nvSpPr>
          <p:cNvPr id="12293" name="AutoShape 9"/>
          <p:cNvSpPr>
            <a:spLocks noChangeArrowheads="1"/>
          </p:cNvSpPr>
          <p:nvPr/>
        </p:nvSpPr>
        <p:spPr bwMode="auto">
          <a:xfrm>
            <a:off x="899592" y="3861048"/>
            <a:ext cx="7930869" cy="158417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b="1" dirty="0" smtClean="0"/>
          </a:p>
          <a:p>
            <a:endParaRPr lang="es-MX" altLang="es-MX" sz="1600" b="1" dirty="0" smtClean="0"/>
          </a:p>
          <a:p>
            <a:r>
              <a:rPr lang="es-MX" altLang="es-MX" sz="1600" b="1" dirty="0" smtClean="0"/>
              <a:t>Jueves 13 </a:t>
            </a:r>
            <a:r>
              <a:rPr lang="es-MX" altLang="es-MX" sz="1600" b="1" dirty="0" smtClean="0"/>
              <a:t>de </a:t>
            </a:r>
            <a:r>
              <a:rPr lang="es-MX" altLang="es-MX" sz="1600" b="1" dirty="0" smtClean="0"/>
              <a:t>mayo</a:t>
            </a:r>
            <a:endParaRPr lang="es-MX" altLang="es-MX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altLang="es-MX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MX" sz="1600" dirty="0"/>
              <a:t>Madres de familia que laboran en el </a:t>
            </a:r>
            <a:r>
              <a:rPr lang="es-MX" sz="1600" dirty="0" smtClean="0"/>
              <a:t>ICAI recibieron </a:t>
            </a:r>
            <a:r>
              <a:rPr lang="es-MX" sz="1600" dirty="0"/>
              <a:t>una tarjeta de regalo por el Día de la Madre. </a:t>
            </a:r>
            <a:r>
              <a:rPr lang="es-MX" sz="1600" dirty="0" smtClean="0"/>
              <a:t>Luis </a:t>
            </a:r>
            <a:r>
              <a:rPr lang="es-MX" sz="1600" dirty="0"/>
              <a:t>González Briseño, Comisionado Presidente </a:t>
            </a:r>
            <a:r>
              <a:rPr lang="es-MX" sz="1600" dirty="0" smtClean="0"/>
              <a:t>del ICAI dio </a:t>
            </a:r>
            <a:r>
              <a:rPr lang="es-MX" sz="1600" dirty="0"/>
              <a:t>un mensaje a las festejadas y entregó los presentes que son canjeables en una tienda departamental.</a:t>
            </a:r>
          </a:p>
          <a:p>
            <a:r>
              <a:rPr lang="es-MX" sz="1600" dirty="0"/>
              <a:t/>
            </a:r>
            <a:br>
              <a:rPr lang="es-MX" sz="1600" dirty="0"/>
            </a:br>
            <a:endParaRPr lang="es-MX" altLang="es-MX" sz="1600" dirty="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908836" y="1916832"/>
            <a:ext cx="7921625" cy="1512887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MX" altLang="es-MX" sz="1600" b="1" dirty="0" smtClean="0"/>
              <a:t>Miércoles </a:t>
            </a:r>
            <a:r>
              <a:rPr lang="es-MX" altLang="es-MX" sz="1600" b="1" dirty="0" smtClean="0"/>
              <a:t>12 de </a:t>
            </a:r>
            <a:r>
              <a:rPr lang="es-MX" altLang="es-MX" sz="1600" b="1" dirty="0" smtClean="0"/>
              <a:t>mayo</a:t>
            </a:r>
            <a:endParaRPr lang="es-MX" altLang="es-MX" sz="1600" dirty="0">
              <a:cs typeface="Times New Roman" panose="02020603050405020304" pitchFamily="18" charset="0"/>
            </a:endParaRPr>
          </a:p>
          <a:p>
            <a:r>
              <a:rPr lang="es-MX" sz="1600" dirty="0"/>
              <a:t>En modo virtual, Arturo Eduardo Valdez Ramos, Jefe del Departamento de Tecnologías de la Información y Seguimiento de Programas del </a:t>
            </a:r>
            <a:r>
              <a:rPr lang="es-MX" sz="1600" dirty="0" smtClean="0"/>
              <a:t>ICAI, </a:t>
            </a:r>
            <a:r>
              <a:rPr lang="es-MX" sz="1600" dirty="0"/>
              <a:t>habló a 56 estudiantes del </a:t>
            </a:r>
            <a:r>
              <a:rPr lang="es-MX" sz="1600" dirty="0" err="1" smtClean="0"/>
              <a:t>CECyTECoahuila</a:t>
            </a:r>
            <a:r>
              <a:rPr lang="es-MX" sz="1600" dirty="0" smtClean="0"/>
              <a:t> de </a:t>
            </a:r>
            <a:r>
              <a:rPr lang="es-MX" sz="1600" dirty="0"/>
              <a:t>protección de datos. Al terminar, los </a:t>
            </a:r>
            <a:r>
              <a:rPr lang="es-MX" sz="1600" dirty="0" smtClean="0"/>
              <a:t>alumnos hicieron </a:t>
            </a:r>
            <a:r>
              <a:rPr lang="es-MX" sz="1600" dirty="0"/>
              <a:t>una solicitud de información</a:t>
            </a:r>
            <a:r>
              <a:rPr lang="es-MX" sz="1600" dirty="0" smtClean="0"/>
              <a:t>.</a:t>
            </a:r>
            <a:endParaRPr lang="es-MX" altLang="es-MX" sz="16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900086" y="3933056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sz="1600" b="1" dirty="0" smtClean="0"/>
              <a:t>Lunes 17 de mayo </a:t>
            </a:r>
            <a:endParaRPr lang="es-MX" altLang="es-MX" sz="1600" dirty="0"/>
          </a:p>
          <a:p>
            <a:r>
              <a:rPr lang="es-MX" sz="1600" dirty="0" smtClean="0"/>
              <a:t>Se realizó la primera edición de Conversaciones ICAI que </a:t>
            </a:r>
            <a:r>
              <a:rPr lang="es-MX" sz="1600" dirty="0"/>
              <a:t>presenta </a:t>
            </a:r>
            <a:r>
              <a:rPr lang="es-MX" sz="1600" dirty="0" smtClean="0"/>
              <a:t>el Instituto en </a:t>
            </a:r>
            <a:r>
              <a:rPr lang="es-MX" sz="1600" dirty="0"/>
              <a:t>colaboración </a:t>
            </a:r>
            <a:r>
              <a:rPr lang="es-MX" sz="1600" dirty="0" smtClean="0"/>
              <a:t>con </a:t>
            </a:r>
            <a:r>
              <a:rPr lang="es-MX" sz="1600" dirty="0"/>
              <a:t>Academia Interamericana de Derechos Humanos </a:t>
            </a:r>
            <a:r>
              <a:rPr lang="es-MX" sz="1600" dirty="0" smtClean="0"/>
              <a:t>sobre </a:t>
            </a:r>
            <a:r>
              <a:rPr lang="es-MX" sz="1600" dirty="0"/>
              <a:t>Prevención de Violencia de </a:t>
            </a:r>
            <a:r>
              <a:rPr lang="es-MX" sz="1600" dirty="0" smtClean="0"/>
              <a:t>Género. </a:t>
            </a:r>
          </a:p>
          <a:p>
            <a:r>
              <a:rPr lang="es-MX" sz="1600" dirty="0"/>
              <a:t>L</a:t>
            </a:r>
            <a:r>
              <a:rPr lang="es-MX" sz="1600" dirty="0" smtClean="0"/>
              <a:t>a primera sesión estuvo a cargo </a:t>
            </a:r>
            <a:r>
              <a:rPr lang="es-MX" sz="1600" dirty="0"/>
              <a:t>de Andrea </a:t>
            </a:r>
            <a:r>
              <a:rPr lang="es-MX" sz="1600" dirty="0" smtClean="0"/>
              <a:t>Delgado. Este conversatorio se desarrolló en modo virtual.</a:t>
            </a:r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899592" y="1556792"/>
            <a:ext cx="7914010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b="1" dirty="0" smtClean="0"/>
          </a:p>
          <a:p>
            <a:r>
              <a:rPr lang="es-MX" altLang="es-MX" sz="1600" b="1" dirty="0" smtClean="0"/>
              <a:t>Jueves 13 de mayo</a:t>
            </a:r>
            <a:endParaRPr lang="es-MX" altLang="es-MX" sz="1600" dirty="0"/>
          </a:p>
          <a:p>
            <a:r>
              <a:rPr lang="es-MX" sz="1600" dirty="0" smtClean="0"/>
              <a:t>Arranca la promoción del Conversaciones ICAI. Que el instituto, </a:t>
            </a:r>
            <a:r>
              <a:rPr lang="es-MX" sz="1600" dirty="0"/>
              <a:t>en colaboración con la </a:t>
            </a:r>
            <a:r>
              <a:rPr lang="es-MX" sz="1600" dirty="0" smtClean="0"/>
              <a:t>Academia Interamericana de Derechos Humanos</a:t>
            </a:r>
            <a:r>
              <a:rPr lang="es-MX" sz="1600" dirty="0"/>
              <a:t> </a:t>
            </a:r>
            <a:r>
              <a:rPr lang="es-MX" sz="1600" dirty="0" smtClean="0"/>
              <a:t>realizó los lunes </a:t>
            </a:r>
            <a:r>
              <a:rPr lang="es-MX" sz="1600" dirty="0"/>
              <a:t>17, miércoles 19 y viernes 21 de mayo a las 11:00 horas, en modo virtual. El taller </a:t>
            </a:r>
            <a:r>
              <a:rPr lang="es-MX" sz="1600" dirty="0" smtClean="0"/>
              <a:t>reunió </a:t>
            </a:r>
            <a:r>
              <a:rPr lang="es-MX" sz="1600" dirty="0"/>
              <a:t>a Andrea Delgado, Paloma Lugo y Adriana Salinas, expertas en género. </a:t>
            </a:r>
            <a:r>
              <a:rPr lang="es-MX" sz="1600" dirty="0" smtClean="0"/>
              <a:t>Las charlas se transmitieron por el Facebook del ICAI.</a:t>
            </a:r>
            <a:endParaRPr lang="es-MX" altLang="es-MX" sz="1600" dirty="0"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/>
              <a:t>Actividades </a:t>
            </a:r>
            <a:r>
              <a:rPr lang="es-MX" altLang="es-MX" sz="2000" dirty="0" smtClean="0"/>
              <a:t>mayo 2021</a:t>
            </a:r>
            <a:endParaRPr lang="es-MX" altLang="es-MX" sz="2000" dirty="0"/>
          </a:p>
        </p:txBody>
      </p:sp>
    </p:spTree>
    <p:extLst>
      <p:ext uri="{BB962C8B-B14F-4D97-AF65-F5344CB8AC3E}">
        <p14:creationId xmlns:p14="http://schemas.microsoft.com/office/powerpoint/2010/main" val="53193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/>
              <a:t>Actividades </a:t>
            </a:r>
            <a:r>
              <a:rPr lang="es-MX" altLang="es-MX" sz="2000" dirty="0" smtClean="0"/>
              <a:t>mayo 2021</a:t>
            </a:r>
            <a:endParaRPr lang="es-MX" altLang="es-MX" sz="2000" dirty="0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99592" y="2276872"/>
            <a:ext cx="7921625" cy="1512888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sz="1600" b="1" dirty="0" smtClean="0"/>
              <a:t>Lunes 17 de </a:t>
            </a:r>
            <a:r>
              <a:rPr lang="es-MX" altLang="es-MX" sz="1600" b="1" dirty="0" smtClean="0"/>
              <a:t>mayo</a:t>
            </a:r>
            <a:endParaRPr lang="es-MX" altLang="es-MX" sz="1600" dirty="0"/>
          </a:p>
          <a:p>
            <a:r>
              <a:rPr lang="es-MX" sz="1600" dirty="0"/>
              <a:t>E</a:t>
            </a:r>
            <a:r>
              <a:rPr lang="es-MX" sz="1600" dirty="0" smtClean="0"/>
              <a:t>n </a:t>
            </a:r>
            <a:r>
              <a:rPr lang="es-MX" sz="1600" dirty="0"/>
              <a:t>“El Poder de la Transparencia”, Verónica Ramos Torres, Directora de Gestión Documental y Procedimientos </a:t>
            </a:r>
            <a:r>
              <a:rPr lang="es-MX" sz="1600" dirty="0" smtClean="0"/>
              <a:t>del ICAI, habló </a:t>
            </a:r>
            <a:r>
              <a:rPr lang="es-MX" sz="1600" dirty="0"/>
              <a:t>de </a:t>
            </a:r>
            <a:r>
              <a:rPr lang="es-MX" sz="1600" dirty="0" smtClean="0"/>
              <a:t>la labor de su </a:t>
            </a:r>
            <a:r>
              <a:rPr lang="es-MX" sz="1600" dirty="0"/>
              <a:t>departamento y de aspectos importantes </a:t>
            </a:r>
            <a:r>
              <a:rPr lang="es-MX" sz="1600" dirty="0" smtClean="0"/>
              <a:t>relacionados con la </a:t>
            </a:r>
            <a:r>
              <a:rPr lang="es-MX" sz="1600" dirty="0"/>
              <a:t>protección de datos </a:t>
            </a:r>
            <a:r>
              <a:rPr lang="es-MX" sz="1600" dirty="0" smtClean="0"/>
              <a:t>y el </a:t>
            </a:r>
            <a:r>
              <a:rPr lang="es-MX" sz="1600" dirty="0"/>
              <a:t>acceso a la información.</a:t>
            </a:r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971550" y="4149725"/>
            <a:ext cx="7921625" cy="1512888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sz="1600" b="1" dirty="0" smtClean="0"/>
              <a:t>Miércoles 19 de </a:t>
            </a:r>
            <a:r>
              <a:rPr lang="es-MX" altLang="es-MX" sz="1600" b="1" dirty="0" smtClean="0"/>
              <a:t>mayo</a:t>
            </a:r>
            <a:endParaRPr lang="es-MX" altLang="es-MX" sz="1600" dirty="0"/>
          </a:p>
          <a:p>
            <a:r>
              <a:rPr lang="es-MX" sz="1600" dirty="0" smtClean="0"/>
              <a:t>A las10:00 horas se llevó a cabo la Sesión Ordinaria </a:t>
            </a:r>
            <a:r>
              <a:rPr lang="es-MX" sz="1600" dirty="0"/>
              <a:t>del Consejo General del </a:t>
            </a:r>
            <a:r>
              <a:rPr lang="es-MX" sz="1600" dirty="0" smtClean="0"/>
              <a:t>ICAI, siguiendo el protocolo de salud ante el COVID19, la sesión se transmitió a </a:t>
            </a:r>
            <a:r>
              <a:rPr lang="es-MX" sz="1600" dirty="0"/>
              <a:t>través de </a:t>
            </a:r>
            <a:r>
              <a:rPr lang="es-MX" sz="1600" dirty="0" smtClean="0"/>
              <a:t>la página </a:t>
            </a:r>
            <a:r>
              <a:rPr lang="es-MX" sz="1600" dirty="0"/>
              <a:t>de </a:t>
            </a:r>
            <a:r>
              <a:rPr lang="es-MX" sz="1600" dirty="0" smtClean="0"/>
              <a:t>Facebook del ICAI. </a:t>
            </a:r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9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/>
              <a:t>Actividades </a:t>
            </a:r>
            <a:r>
              <a:rPr lang="es-MX" altLang="es-MX" sz="2000" dirty="0" smtClean="0"/>
              <a:t>mayo 2021</a:t>
            </a:r>
            <a:endParaRPr lang="es-MX" altLang="es-MX" sz="2000" dirty="0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99592" y="2276872"/>
            <a:ext cx="7921625" cy="1512888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sz="1600" b="1" dirty="0" smtClean="0"/>
              <a:t> Miércoles 19 de </a:t>
            </a:r>
            <a:r>
              <a:rPr lang="es-MX" altLang="es-MX" sz="1600" b="1" dirty="0" smtClean="0"/>
              <a:t>mayo</a:t>
            </a:r>
            <a:endParaRPr lang="es-MX" altLang="es-MX" sz="1600" dirty="0"/>
          </a:p>
          <a:p>
            <a:r>
              <a:rPr lang="es-MX" altLang="es-MX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llevó a cabo la segunda sesión de Conversaciones ICAI “Prevención de Violencia de Género” , que realiza el Instituto en colaboración con la Academia Interamericana de Derechos Humanos. La </a:t>
            </a:r>
            <a:r>
              <a:rPr lang="es-MX" sz="1600" dirty="0" smtClean="0"/>
              <a:t>conferencia estuvo a cargo </a:t>
            </a:r>
            <a:r>
              <a:rPr lang="es-MX" sz="1600" dirty="0"/>
              <a:t>de Paloma Lugo.</a:t>
            </a:r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971550" y="4149725"/>
            <a:ext cx="7921625" cy="1512888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b="1" dirty="0" smtClean="0"/>
          </a:p>
          <a:p>
            <a:r>
              <a:rPr lang="es-MX" altLang="es-MX" sz="1600" b="1" dirty="0" smtClean="0"/>
              <a:t> Jueves 20 de </a:t>
            </a:r>
            <a:r>
              <a:rPr lang="es-MX" altLang="es-MX" sz="1600" b="1" dirty="0" smtClean="0"/>
              <a:t>mayo</a:t>
            </a:r>
            <a:endParaRPr lang="es-MX" altLang="es-MX" sz="1600" dirty="0"/>
          </a:p>
          <a:p>
            <a:r>
              <a:rPr lang="es-MX" sz="1600" dirty="0"/>
              <a:t>José Alejandro </a:t>
            </a:r>
            <a:r>
              <a:rPr lang="es-MX" sz="1600" dirty="0" err="1"/>
              <a:t>Pinales</a:t>
            </a:r>
            <a:r>
              <a:rPr lang="es-MX" sz="1600" dirty="0"/>
              <a:t> Fuentes, enlace supervisor del departamento de promoción </a:t>
            </a:r>
            <a:r>
              <a:rPr lang="es-MX" sz="1600" dirty="0" smtClean="0"/>
              <a:t>del</a:t>
            </a:r>
            <a:r>
              <a:rPr lang="es-MX" sz="1600" dirty="0"/>
              <a:t> </a:t>
            </a:r>
            <a:r>
              <a:rPr lang="es-MX" sz="1600" dirty="0" smtClean="0"/>
              <a:t>INEGI,</a:t>
            </a:r>
            <a:r>
              <a:rPr lang="es-MX" sz="1600" dirty="0"/>
              <a:t> </a:t>
            </a:r>
            <a:r>
              <a:rPr lang="es-MX" sz="1600" dirty="0" smtClean="0"/>
              <a:t>impartió </a:t>
            </a:r>
            <a:r>
              <a:rPr lang="es-MX" sz="1600" dirty="0"/>
              <a:t>al personal </a:t>
            </a:r>
            <a:r>
              <a:rPr lang="es-MX" sz="1600" dirty="0" smtClean="0"/>
              <a:t>del</a:t>
            </a:r>
            <a:r>
              <a:rPr lang="es-MX" sz="1600" dirty="0"/>
              <a:t> </a:t>
            </a:r>
            <a:r>
              <a:rPr lang="es-MX" sz="1600" dirty="0" smtClean="0"/>
              <a:t>ICAI</a:t>
            </a:r>
            <a:r>
              <a:rPr lang="es-MX" sz="1600" dirty="0"/>
              <a:t> </a:t>
            </a:r>
            <a:r>
              <a:rPr lang="es-MX" sz="1600" dirty="0" smtClean="0"/>
              <a:t>el </a:t>
            </a:r>
            <a:r>
              <a:rPr lang="es-MX" sz="1600" dirty="0"/>
              <a:t>“Taller de Navegación del Sitio del INEGI”. De manera virtual, los servidores públicos conocieron herramientas que facilitarán sus labores</a:t>
            </a:r>
            <a:r>
              <a:rPr lang="es-MX" sz="1600" dirty="0" smtClean="0"/>
              <a:t>.</a:t>
            </a:r>
            <a:endParaRPr lang="es-MX" sz="1600" dirty="0"/>
          </a:p>
          <a:p>
            <a:r>
              <a:rPr lang="es-MX" sz="1600" dirty="0"/>
              <a:t>.</a:t>
            </a:r>
            <a:r>
              <a:rPr lang="es-MX" altLang="es-MX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98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5292080" y="188640"/>
            <a:ext cx="3779837" cy="36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/>
              <a:t>Actividades </a:t>
            </a:r>
            <a:r>
              <a:rPr lang="es-MX" altLang="es-MX" sz="2000" dirty="0" smtClean="0"/>
              <a:t>mayo 2021</a:t>
            </a:r>
            <a:endParaRPr lang="es-MX" altLang="es-MX" sz="2000" dirty="0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99592" y="2276872"/>
            <a:ext cx="7921625" cy="1512888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sz="1600" b="1" dirty="0" smtClean="0"/>
              <a:t>Lunes 24</a:t>
            </a:r>
            <a:r>
              <a:rPr lang="es-MX" altLang="es-MX" sz="1600" b="1" dirty="0" smtClean="0"/>
              <a:t> de </a:t>
            </a:r>
            <a:r>
              <a:rPr lang="es-MX" altLang="es-MX" sz="1600" b="1" dirty="0" smtClean="0"/>
              <a:t>mayo</a:t>
            </a:r>
            <a:endParaRPr lang="es-MX" altLang="es-MX" sz="1600" dirty="0"/>
          </a:p>
          <a:p>
            <a:r>
              <a:rPr lang="es-MX" sz="1600" dirty="0" smtClean="0"/>
              <a:t>En “El </a:t>
            </a:r>
            <a:r>
              <a:rPr lang="es-MX" sz="1600" dirty="0"/>
              <a:t>Poder de la </a:t>
            </a:r>
            <a:r>
              <a:rPr lang="es-MX" sz="1600" dirty="0" smtClean="0"/>
              <a:t>Transparencia” estuvo Luis </a:t>
            </a:r>
            <a:r>
              <a:rPr lang="es-MX" sz="1600" dirty="0"/>
              <a:t>Fernando García </a:t>
            </a:r>
            <a:r>
              <a:rPr lang="es-MX" sz="1600" dirty="0" err="1"/>
              <a:t>Abusaíd</a:t>
            </a:r>
            <a:r>
              <a:rPr lang="es-MX" sz="1600" dirty="0"/>
              <a:t>, </a:t>
            </a:r>
            <a:r>
              <a:rPr lang="es-MX" sz="1600" dirty="0" smtClean="0"/>
              <a:t>Director </a:t>
            </a:r>
            <a:r>
              <a:rPr lang="es-MX" sz="1600" dirty="0"/>
              <a:t>G</a:t>
            </a:r>
            <a:r>
              <a:rPr lang="es-MX" sz="1600" dirty="0" smtClean="0"/>
              <a:t>eneral </a:t>
            </a:r>
            <a:r>
              <a:rPr lang="es-MX" sz="1600" dirty="0"/>
              <a:t>del ICAI </a:t>
            </a:r>
            <a:r>
              <a:rPr lang="es-MX" sz="1600" dirty="0" smtClean="0"/>
              <a:t>que habló de interesantes temas de transparencia.</a:t>
            </a:r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971550" y="4149725"/>
            <a:ext cx="7921625" cy="1512888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b="1" dirty="0" smtClean="0"/>
          </a:p>
          <a:p>
            <a:r>
              <a:rPr lang="es-MX" altLang="es-MX" sz="1600" b="1" dirty="0" smtClean="0"/>
              <a:t>Martes 25 </a:t>
            </a:r>
            <a:r>
              <a:rPr lang="es-MX" altLang="es-MX" sz="1600" b="1" dirty="0" smtClean="0"/>
              <a:t>de mayo</a:t>
            </a:r>
            <a:endParaRPr lang="es-MX" altLang="es-MX" sz="1600" dirty="0"/>
          </a:p>
          <a:p>
            <a:r>
              <a:rPr lang="es-MX" sz="1600" dirty="0"/>
              <a:t>E</a:t>
            </a:r>
            <a:r>
              <a:rPr lang="es-MX" sz="1600" dirty="0" smtClean="0"/>
              <a:t>l </a:t>
            </a:r>
            <a:r>
              <a:rPr lang="es-MX" sz="1600" dirty="0"/>
              <a:t>Comisionado Presidente del </a:t>
            </a:r>
            <a:r>
              <a:rPr lang="es-MX" sz="1600" dirty="0" smtClean="0"/>
              <a:t>ICAI</a:t>
            </a:r>
            <a:r>
              <a:rPr lang="es-MX" sz="1600" dirty="0"/>
              <a:t> </a:t>
            </a:r>
            <a:r>
              <a:rPr lang="es-MX" sz="1600" dirty="0" smtClean="0"/>
              <a:t>, </a:t>
            </a:r>
            <a:r>
              <a:rPr lang="es-MX" sz="1600" dirty="0"/>
              <a:t>Luis González Briseño, asistió a una reunión en el </a:t>
            </a:r>
            <a:r>
              <a:rPr lang="es-MX" sz="1600" dirty="0" smtClean="0"/>
              <a:t>Congreso del Estado</a:t>
            </a:r>
            <a:r>
              <a:rPr lang="es-MX" sz="1600" dirty="0"/>
              <a:t> </a:t>
            </a:r>
            <a:r>
              <a:rPr lang="es-MX" sz="1600" dirty="0" smtClean="0"/>
              <a:t>con </a:t>
            </a:r>
            <a:r>
              <a:rPr lang="es-MX" sz="1600" dirty="0"/>
              <a:t>la Comisión de Transparencia y Acceso a la Información, ahí habló sobre reformas a la Ley de Acceso de Coahuila.</a:t>
            </a:r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57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BITACORA ENERO 2021</Template>
  <TotalTime>545</TotalTime>
  <Words>980</Words>
  <Application>Microsoft Office PowerPoint</Application>
  <PresentationFormat>Presentación en pantalla (4:3)</PresentationFormat>
  <Paragraphs>69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MS PGothic</vt:lpstr>
      <vt:lpstr>MS PGothic</vt:lpstr>
      <vt:lpstr>Arial</vt:lpstr>
      <vt:lpstr>Calibri</vt:lpstr>
      <vt:lpstr>Century Gothic</vt:lpstr>
      <vt:lpstr>Corbel</vt:lpstr>
      <vt:lpstr>Times New Roman</vt:lpstr>
      <vt:lpstr>Parallax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61</cp:revision>
  <cp:lastPrinted>2018-04-04T14:42:01Z</cp:lastPrinted>
  <dcterms:created xsi:type="dcterms:W3CDTF">2021-03-23T20:23:42Z</dcterms:created>
  <dcterms:modified xsi:type="dcterms:W3CDTF">2021-06-28T17:56:26Z</dcterms:modified>
</cp:coreProperties>
</file>