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0"/>
  </p:notesMasterIdLst>
  <p:sldIdLst>
    <p:sldId id="311" r:id="rId2"/>
    <p:sldId id="322" r:id="rId3"/>
    <p:sldId id="346" r:id="rId4"/>
    <p:sldId id="341" r:id="rId5"/>
    <p:sldId id="343" r:id="rId6"/>
    <p:sldId id="347" r:id="rId7"/>
    <p:sldId id="349" r:id="rId8"/>
    <p:sldId id="351" r:id="rId9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  <a:srgbClr val="006600"/>
    <a:srgbClr val="6600CC"/>
    <a:srgbClr val="FF9933"/>
    <a:srgbClr val="00486C"/>
    <a:srgbClr val="0033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noProof="0" smtClean="0"/>
              <a:t>Haga clic para modificar el estilo de texto del patrón</a:t>
            </a:r>
          </a:p>
          <a:p>
            <a:pPr lvl="1"/>
            <a:r>
              <a:rPr lang="es-ES" altLang="es-MX" noProof="0" smtClean="0"/>
              <a:t>Segundo nivel</a:t>
            </a:r>
          </a:p>
          <a:p>
            <a:pPr lvl="2"/>
            <a:r>
              <a:rPr lang="es-ES" altLang="es-MX" noProof="0" smtClean="0"/>
              <a:t>Tercer nivel</a:t>
            </a:r>
          </a:p>
          <a:p>
            <a:pPr lvl="3"/>
            <a:r>
              <a:rPr lang="es-ES" altLang="es-MX" noProof="0" smtClean="0"/>
              <a:t>Cuarto nivel</a:t>
            </a:r>
          </a:p>
          <a:p>
            <a:pPr lvl="4"/>
            <a:r>
              <a:rPr lang="es-ES" altLang="es-MX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1B0488-F596-4541-9D8A-0E4A8E6776F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823000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C0C709A-E0DD-4BE2-9F0C-9A9C50C377AB}" type="slidenum">
              <a:rPr lang="es-ES" altLang="es-MX" sz="1200">
                <a:latin typeface="Arial" panose="020B0604020202020204" pitchFamily="34" charset="0"/>
              </a:rPr>
              <a:pPr algn="r" eaLnBrk="1" hangingPunct="1"/>
              <a:t>1</a:t>
            </a:fld>
            <a:endParaRPr lang="es-ES" altLang="es-MX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MX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4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6 h 2502"/>
                <a:gd name="T2" fmla="*/ 2147483646 w 860"/>
                <a:gd name="T3" fmla="*/ 2147483646 h 2502"/>
                <a:gd name="T4" fmla="*/ 2147483646 w 860"/>
                <a:gd name="T5" fmla="*/ 0 h 2502"/>
                <a:gd name="T6" fmla="*/ 2147483646 w 860"/>
                <a:gd name="T7" fmla="*/ 0 h 2502"/>
                <a:gd name="T8" fmla="*/ 0 w 860"/>
                <a:gd name="T9" fmla="*/ 2147483646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6 w 228"/>
              <a:gd name="T1" fmla="*/ 2147483646 h 57"/>
              <a:gd name="T2" fmla="*/ 0 w 228"/>
              <a:gd name="T3" fmla="*/ 0 h 57"/>
              <a:gd name="T4" fmla="*/ 2147483646 w 228"/>
              <a:gd name="T5" fmla="*/ 2147483646 h 57"/>
              <a:gd name="T6" fmla="*/ 2147483646 w 228"/>
              <a:gd name="T7" fmla="*/ 2147483646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6 w 39"/>
              <a:gd name="T3" fmla="*/ 2147483646 h 51"/>
              <a:gd name="T4" fmla="*/ 2147483646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AE1D0-3473-4F52-BB73-F11E70BA6BC5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F096-4193-4754-9964-6A871053663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1898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53C1-7E4F-4645-BAB1-60B12AE244D2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B600-2BD2-4AB6-992D-51D4FFD687D7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30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B449-FDCE-4D03-8F23-7882AF832F95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7F3D-94FE-4C1A-BF36-9AAC85C77571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4557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sz="8000" smtClean="0"/>
              <a:t>“</a:t>
            </a:r>
            <a:endParaRPr lang="en-US" altLang="es-MX" sz="8000" smtClean="0"/>
          </a:p>
        </p:txBody>
      </p:sp>
      <p:sp>
        <p:nvSpPr>
          <p:cNvPr id="6" name="TextBox 14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8000" smtClean="0"/>
              <a:t>”</a:t>
            </a:r>
            <a:endParaRPr lang="en-US" altLang="es-MX" sz="80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918A-DE93-4C49-BF02-BA4B324A4B33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CB5CB-40FE-4F9D-BE3A-0FFA2968E11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464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199A-AB13-4678-8E4B-27A62325C457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A8FF-043B-4340-8BE1-384A7F1D34C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208100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s-ES" sz="8000" smtClean="0"/>
              <a:t>“</a:t>
            </a:r>
            <a:endParaRPr lang="en-US" altLang="es-MX" sz="8000" smtClean="0"/>
          </a:p>
        </p:txBody>
      </p:sp>
      <p:sp>
        <p:nvSpPr>
          <p:cNvPr id="6" name="TextBox 14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s-ES" sz="8000" smtClean="0"/>
              <a:t>”</a:t>
            </a:r>
            <a:endParaRPr lang="en-US" altLang="es-MX" sz="80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40E2-3AA4-44F8-AB45-3A03A0114A62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B459-F5F4-47B1-B1F4-FA80D422A74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5609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67F-2C1D-4F44-9912-CFB581DA6416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C881-0982-493F-909F-4DAC3C7BC60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10406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18A8-10F2-483E-ADBD-BF691079E590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DA16-969C-4289-8C6C-575F580AF7D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2481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ACAC-6352-410E-8E94-9D1FFBB5853F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20106-791D-44D6-959B-C568F74F862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84838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AF2B3-B545-47A5-80D2-5EABA7916942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6B57A-8C63-452D-8A6E-C7410BF03E0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20274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756A-42A0-4D4A-A3EF-9F509891EE62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8AFE-696C-45B4-87D5-7D4421BDE984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29621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477C-A0CC-4069-94D6-027281FEDE11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AF17-8B21-4C09-852C-305DF27E474F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83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8DC6-A8F8-45D7-A27A-57E7052C0E7F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C8B7-53AB-4806-813F-3BA2FD3F0F62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4874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78E8-6ABD-41CD-9936-4840A5783028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E2B9-4553-4597-8340-79F160B9CECB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793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1969-5C69-4174-8BD0-FB4595DD3277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E54C-3C23-490B-A01B-3DDCA405F77A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48657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CA1F-CC3B-4F52-B81A-8C9F4142FCAE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829DE-905B-4BE3-A9D0-844E7B7CE37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021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0EB3-80E3-48F6-8845-6596B0247C9E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80DD-51B9-445F-A71D-2AFAB9C1270C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9074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2147483646 h 3333"/>
                <a:gd name="T2" fmla="*/ 0 w 676"/>
                <a:gd name="T3" fmla="*/ 2147483646 h 3333"/>
                <a:gd name="T4" fmla="*/ 2147483646 w 676"/>
                <a:gd name="T5" fmla="*/ 2147483646 h 3333"/>
                <a:gd name="T6" fmla="*/ 2147483646 w 676"/>
                <a:gd name="T7" fmla="*/ 0 h 3333"/>
                <a:gd name="T8" fmla="*/ 2147483646 w 676"/>
                <a:gd name="T9" fmla="*/ 0 h 3333"/>
                <a:gd name="T10" fmla="*/ 0 w 676"/>
                <a:gd name="T11" fmla="*/ 2147483646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n-US" altLang="es-MX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5E5FEF9A-B4D0-419D-BFD8-4582FAB431F3}" type="datetimeFigureOut">
              <a:rPr lang="en-US" altLang="es-MX"/>
              <a:pPr>
                <a:defRPr/>
              </a:pPr>
              <a:t>10/8/2021</a:t>
            </a:fld>
            <a:endParaRPr lang="en-US" alt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C7415700-BC56-435F-9AAE-8405F0BD88A3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2" r:id="rId1"/>
    <p:sldLayoutId id="2147486603" r:id="rId2"/>
    <p:sldLayoutId id="2147486589" r:id="rId3"/>
    <p:sldLayoutId id="2147486590" r:id="rId4"/>
    <p:sldLayoutId id="2147486591" r:id="rId5"/>
    <p:sldLayoutId id="2147486592" r:id="rId6"/>
    <p:sldLayoutId id="2147486593" r:id="rId7"/>
    <p:sldLayoutId id="2147486594" r:id="rId8"/>
    <p:sldLayoutId id="2147486595" r:id="rId9"/>
    <p:sldLayoutId id="2147486596" r:id="rId10"/>
    <p:sldLayoutId id="2147486597" r:id="rId11"/>
    <p:sldLayoutId id="2147486604" r:id="rId12"/>
    <p:sldLayoutId id="2147486598" r:id="rId13"/>
    <p:sldLayoutId id="2147486605" r:id="rId14"/>
    <p:sldLayoutId id="2147486599" r:id="rId15"/>
    <p:sldLayoutId id="2147486600" r:id="rId16"/>
    <p:sldLayoutId id="2147486601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CONAIP_S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hashtag/Regi%C3%B3nCarbon%C3%ADfera?src=hashtag_clic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-1588" y="5368925"/>
            <a:ext cx="9145588" cy="10926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MX" altLang="es-MX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Julio 2021</a:t>
            </a:r>
            <a:endParaRPr lang="es-MX" altLang="es-MX" sz="2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altLang="es-MX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Agenda del mes</a:t>
            </a:r>
          </a:p>
        </p:txBody>
      </p:sp>
      <p:grpSp>
        <p:nvGrpSpPr>
          <p:cNvPr id="7171" name="Group 33"/>
          <p:cNvGrpSpPr>
            <a:grpSpLocks/>
          </p:cNvGrpSpPr>
          <p:nvPr/>
        </p:nvGrpSpPr>
        <p:grpSpPr bwMode="auto">
          <a:xfrm>
            <a:off x="7175500" y="5300663"/>
            <a:ext cx="911225" cy="1008062"/>
            <a:chOff x="2472" y="3203"/>
            <a:chExt cx="574" cy="635"/>
          </a:xfrm>
        </p:grpSpPr>
        <p:sp>
          <p:nvSpPr>
            <p:cNvPr id="2" name="Oval 32"/>
            <p:cNvSpPr>
              <a:spLocks noChangeArrowheads="1"/>
            </p:cNvSpPr>
            <p:nvPr/>
          </p:nvSpPr>
          <p:spPr bwMode="auto">
            <a:xfrm>
              <a:off x="2635" y="3267"/>
              <a:ext cx="227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3187806" algn="ctr" rotWithShape="0">
                <a:schemeClr val="bg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" name="Picture 29" descr="portadad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r="81094" b="83206"/>
            <a:stretch>
              <a:fillRect/>
            </a:stretch>
          </p:blipFill>
          <p:spPr bwMode="auto">
            <a:xfrm>
              <a:off x="2472" y="3203"/>
              <a:ext cx="574" cy="635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bg1">
                  <a:alpha val="74998"/>
                </a:schemeClr>
              </a:outerShdw>
            </a:effectLst>
            <a:extLst/>
          </p:spPr>
        </p:pic>
      </p:grpSp>
      <p:sp>
        <p:nvSpPr>
          <p:cNvPr id="7172" name="AutoShape 19" descr="https://scontent-dfw1-1.xx.fbcdn.net/hphotos-xfp1/v/t1.0-9/p180x540/10984605_10153264678219570_1307738791735439166_n.jpg?oh=9f2d0ca2bc36746470fd49be66c14c6f&amp;oe=55F890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12" y="580039"/>
            <a:ext cx="3534226" cy="2109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5" t="31189" r="29686" b="36826"/>
          <a:stretch/>
        </p:blipFill>
        <p:spPr>
          <a:xfrm>
            <a:off x="1231869" y="2741619"/>
            <a:ext cx="3572712" cy="25590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370" r="5374" b="16179"/>
          <a:stretch/>
        </p:blipFill>
        <p:spPr>
          <a:xfrm>
            <a:off x="4825586" y="528445"/>
            <a:ext cx="3419636" cy="21615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95" y="2788737"/>
            <a:ext cx="3358618" cy="2518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 smtClean="0"/>
              <a:t>Actividades </a:t>
            </a:r>
            <a:r>
              <a:rPr lang="es-MX" altLang="es-MX" sz="2000" dirty="0" smtClean="0"/>
              <a:t>julio 2021</a:t>
            </a:r>
            <a:endParaRPr lang="es-MX" altLang="es-MX" sz="2000" dirty="0"/>
          </a:p>
        </p:txBody>
      </p:sp>
      <p:sp>
        <p:nvSpPr>
          <p:cNvPr id="9219" name="AutoShape 9"/>
          <p:cNvSpPr>
            <a:spLocks noChangeArrowheads="1"/>
          </p:cNvSpPr>
          <p:nvPr/>
        </p:nvSpPr>
        <p:spPr bwMode="auto">
          <a:xfrm>
            <a:off x="1006525" y="1988840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/>
              <a:t> </a:t>
            </a:r>
            <a:endParaRPr lang="es-MX" altLang="es-MX" sz="1600" b="1" dirty="0" smtClean="0"/>
          </a:p>
          <a:p>
            <a:r>
              <a:rPr lang="es-MX" altLang="es-MX" sz="1600" b="1" dirty="0" smtClean="0"/>
              <a:t>Lunes 5 </a:t>
            </a:r>
            <a:r>
              <a:rPr lang="es-MX" altLang="es-MX" sz="1600" b="1" dirty="0" smtClean="0"/>
              <a:t>de junio</a:t>
            </a:r>
            <a:endParaRPr lang="es-MX" altLang="es-MX" sz="1600" dirty="0"/>
          </a:p>
          <a:p>
            <a:r>
              <a:rPr lang="es-MX" sz="1600" dirty="0"/>
              <a:t>C</a:t>
            </a:r>
            <a:r>
              <a:rPr lang="es-MX" sz="1600" dirty="0" smtClean="0"/>
              <a:t>omo parte de Conversaciones ICAI, un ciclo de conferencias que en conjunto realizan el ICAI y la Academia Interamericana de Derechos Humanos, en el programa de hoy estuvo Luis Falcón con la conferencia ¿Cómo ser un hombre de verdad?</a:t>
            </a:r>
            <a:endParaRPr lang="es-MX" sz="1600" dirty="0"/>
          </a:p>
          <a:p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006525" y="4217431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Lunes 5 </a:t>
            </a:r>
            <a:r>
              <a:rPr lang="es-MX" altLang="es-MX" sz="1600" b="1" dirty="0" smtClean="0"/>
              <a:t>de junio</a:t>
            </a:r>
            <a:endParaRPr lang="es-MX" altLang="es-MX" sz="1600" dirty="0"/>
          </a:p>
          <a:p>
            <a:r>
              <a:rPr lang="es-MX" sz="1600" dirty="0" smtClean="0"/>
              <a:t>En el programa de radio “El poder de la Transparencia” estuvo como invitada Verónica Torres Saucedo, del Departamento de lo contencioso del ICAI.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junio 2021</a:t>
            </a:r>
            <a:endParaRPr lang="es-MX" altLang="es-MX" sz="2000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99592" y="2276872"/>
            <a:ext cx="7921625" cy="1656184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Martes </a:t>
            </a:r>
            <a:r>
              <a:rPr lang="es-MX" altLang="es-MX" sz="1600" b="1" dirty="0"/>
              <a:t>6</a:t>
            </a:r>
            <a:r>
              <a:rPr lang="es-MX" altLang="es-MX" sz="1600" b="1" dirty="0" smtClean="0"/>
              <a:t> </a:t>
            </a:r>
            <a:r>
              <a:rPr lang="es-MX" altLang="es-MX" sz="1600" b="1" dirty="0" smtClean="0"/>
              <a:t>de </a:t>
            </a:r>
            <a:r>
              <a:rPr lang="es-MX" altLang="es-MX" sz="1600" b="1" dirty="0" smtClean="0"/>
              <a:t>julio</a:t>
            </a:r>
            <a:endParaRPr lang="es-MX" altLang="es-MX" sz="1600" dirty="0"/>
          </a:p>
          <a:p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Alfredo </a:t>
            </a:r>
            <a:r>
              <a:rPr lang="es-MX" alt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Sánchez Marín, del departamento Impulso a la Cultura de la Transparencia del </a:t>
            </a:r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ICAI, impartió durante esta semana </a:t>
            </a:r>
            <a:r>
              <a:rPr lang="es-MX" alt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un curso-taller virtual sobre Transparencia a estudiantes de distintas carreras de la Universidad Tecnológica de Parras de la Fuente</a:t>
            </a:r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9592" y="4291731"/>
            <a:ext cx="7993583" cy="1585541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endParaRPr lang="es-MX" altLang="es-MX" sz="1600" b="1" dirty="0" smtClean="0"/>
          </a:p>
          <a:p>
            <a:r>
              <a:rPr lang="es-MX" altLang="es-MX" sz="1600" b="1" dirty="0" smtClean="0"/>
              <a:t>Jueves 8 </a:t>
            </a:r>
            <a:r>
              <a:rPr lang="es-MX" altLang="es-MX" sz="1600" b="1" dirty="0" smtClean="0"/>
              <a:t>de </a:t>
            </a:r>
            <a:r>
              <a:rPr lang="es-MX" altLang="es-MX" sz="1600" b="1" dirty="0" smtClean="0"/>
              <a:t>julio</a:t>
            </a:r>
            <a:endParaRPr lang="es-MX" altLang="es-MX" sz="1600" dirty="0"/>
          </a:p>
          <a:p>
            <a:r>
              <a:rPr lang="es-MX" sz="1600" dirty="0" smtClean="0"/>
              <a:t>Andrea </a:t>
            </a:r>
            <a:r>
              <a:rPr lang="es-MX" sz="1600" dirty="0"/>
              <a:t>Fuentes Osorio, del Departamento de Fortalecimiento a la Transparencia del </a:t>
            </a:r>
            <a:r>
              <a:rPr lang="es-MX" sz="1600" dirty="0" smtClean="0"/>
              <a:t>ICAI, impartió </a:t>
            </a:r>
            <a:r>
              <a:rPr lang="es-MX" sz="1600" dirty="0"/>
              <a:t>capacitación y asesoría de formatos de la Plataforma Nacional de Transparencia a la Dirección de Fomento Económico y Cultura de </a:t>
            </a:r>
            <a:r>
              <a:rPr lang="es-MX" sz="1600" dirty="0" smtClean="0"/>
              <a:t>Saltillo</a:t>
            </a:r>
            <a:r>
              <a:rPr lang="es-MX" sz="1600" dirty="0" smtClean="0"/>
              <a:t>.</a:t>
            </a:r>
            <a:endParaRPr lang="es-MX" sz="1600" dirty="0"/>
          </a:p>
          <a:p>
            <a:r>
              <a:rPr lang="es-MX" sz="1600" dirty="0"/>
              <a:t/>
            </a:r>
            <a:br>
              <a:rPr lang="es-MX" sz="1600" dirty="0"/>
            </a:br>
            <a:r>
              <a:rPr lang="es-MX" alt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julio 2021</a:t>
            </a:r>
            <a:endParaRPr lang="es-MX" altLang="es-MX" sz="2000" dirty="0"/>
          </a:p>
        </p:txBody>
      </p:sp>
      <p:sp>
        <p:nvSpPr>
          <p:cNvPr id="11267" name="AutoShape 9"/>
          <p:cNvSpPr>
            <a:spLocks noChangeArrowheads="1"/>
          </p:cNvSpPr>
          <p:nvPr/>
        </p:nvSpPr>
        <p:spPr bwMode="auto">
          <a:xfrm>
            <a:off x="978371" y="1700808"/>
            <a:ext cx="7921625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sz="1600" b="1" dirty="0" smtClean="0"/>
              <a:t>Jueves 8 </a:t>
            </a:r>
            <a:r>
              <a:rPr lang="es-MX" altLang="es-MX" sz="1600" b="1" dirty="0" smtClean="0"/>
              <a:t>de </a:t>
            </a:r>
            <a:r>
              <a:rPr lang="es-MX" altLang="es-MX" sz="1600" b="1" dirty="0" smtClean="0"/>
              <a:t>julio</a:t>
            </a:r>
            <a:endParaRPr lang="es-MX" altLang="es-MX" sz="1600" dirty="0"/>
          </a:p>
          <a:p>
            <a:r>
              <a:rPr lang="es-MX" sz="1600" dirty="0" smtClean="0"/>
              <a:t>José </a:t>
            </a:r>
            <a:r>
              <a:rPr lang="es-MX" sz="1600" dirty="0"/>
              <a:t>Eduardo Vega Luna, Secretario Técnico del </a:t>
            </a:r>
            <a:r>
              <a:rPr lang="es-MX" sz="1600" dirty="0" smtClean="0"/>
              <a:t>ICAI</a:t>
            </a:r>
            <a:r>
              <a:rPr lang="es-MX" sz="1600" dirty="0"/>
              <a:t> </a:t>
            </a:r>
            <a:r>
              <a:rPr lang="es-MX" sz="1600" dirty="0" smtClean="0"/>
              <a:t>participó, </a:t>
            </a:r>
            <a:r>
              <a:rPr lang="es-MX" sz="1600" dirty="0"/>
              <a:t>vía ZOOM, en la serie de diálogos sobre Derechos Humanos que presenta la Asociación de Licenciadas en Derecho del Estado de Coahuila, A.C.</a:t>
            </a:r>
            <a:endParaRPr lang="es-MX" altLang="es-MX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AutoShape 9"/>
          <p:cNvSpPr>
            <a:spLocks noChangeArrowheads="1"/>
          </p:cNvSpPr>
          <p:nvPr/>
        </p:nvSpPr>
        <p:spPr bwMode="auto">
          <a:xfrm>
            <a:off x="978371" y="4077072"/>
            <a:ext cx="8030021" cy="136815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MX" altLang="es-MX" sz="1600" b="1" dirty="0" smtClean="0"/>
              <a:t> </a:t>
            </a:r>
          </a:p>
          <a:p>
            <a:pPr algn="just"/>
            <a:r>
              <a:rPr lang="es-MX" altLang="es-MX" sz="1600" b="1" dirty="0" smtClean="0"/>
              <a:t>Viernes 9 </a:t>
            </a:r>
            <a:r>
              <a:rPr lang="es-MX" altLang="es-MX" sz="1600" b="1" dirty="0" smtClean="0"/>
              <a:t>de </a:t>
            </a:r>
            <a:r>
              <a:rPr lang="es-MX" altLang="es-MX" sz="1600" b="1" dirty="0" smtClean="0"/>
              <a:t>julio</a:t>
            </a:r>
            <a:endParaRPr lang="es-MX" altLang="es-MX" sz="1600" dirty="0" smtClean="0">
              <a:cs typeface="Times New Roman" panose="02020603050405020304" pitchFamily="18" charset="0"/>
            </a:endParaRPr>
          </a:p>
          <a:p>
            <a:r>
              <a:rPr lang="es-MX" sz="1600" dirty="0"/>
              <a:t>El Comisionado Presidente </a:t>
            </a:r>
            <a:r>
              <a:rPr lang="es-MX" sz="1600" dirty="0" smtClean="0"/>
              <a:t>del ICAI, </a:t>
            </a:r>
            <a:r>
              <a:rPr lang="es-MX" sz="1600" dirty="0"/>
              <a:t>Luis González Briseño </a:t>
            </a:r>
            <a:r>
              <a:rPr lang="es-MX" sz="1600" dirty="0" smtClean="0"/>
              <a:t>participó </a:t>
            </a:r>
            <a:r>
              <a:rPr lang="es-MX" sz="1600" dirty="0"/>
              <a:t>en la 2da. Sesión Ordinaria del Consejo Nacional del </a:t>
            </a:r>
            <a:r>
              <a:rPr lang="es-MX" sz="1600" dirty="0">
                <a:hlinkClick r:id="rId2"/>
              </a:rPr>
              <a:t>@</a:t>
            </a:r>
            <a:r>
              <a:rPr lang="es-MX" sz="1600" dirty="0" smtClean="0">
                <a:hlinkClick r:id="rId2"/>
              </a:rPr>
              <a:t>CONAIP_SNT</a:t>
            </a:r>
            <a:endParaRPr lang="es-MX" sz="1600" dirty="0" smtClean="0"/>
          </a:p>
          <a:p>
            <a:endParaRPr lang="es-MX" altLang="es-MX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julio </a:t>
            </a:r>
            <a:r>
              <a:rPr lang="es-MX" altLang="es-MX" sz="2000" dirty="0" smtClean="0"/>
              <a:t>2021</a:t>
            </a:r>
            <a:endParaRPr lang="es-MX" altLang="es-MX" sz="2000" dirty="0"/>
          </a:p>
        </p:txBody>
      </p:sp>
      <p:sp>
        <p:nvSpPr>
          <p:cNvPr id="12293" name="AutoShape 9"/>
          <p:cNvSpPr>
            <a:spLocks noChangeArrowheads="1"/>
          </p:cNvSpPr>
          <p:nvPr/>
        </p:nvSpPr>
        <p:spPr bwMode="auto">
          <a:xfrm>
            <a:off x="899592" y="3861048"/>
            <a:ext cx="7921625" cy="1656184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Viernes 9 </a:t>
            </a:r>
            <a:r>
              <a:rPr lang="es-MX" altLang="es-MX" sz="1600" b="1" dirty="0" smtClean="0"/>
              <a:t>de </a:t>
            </a:r>
            <a:r>
              <a:rPr lang="es-MX" altLang="es-MX" sz="1600" b="1" dirty="0" smtClean="0"/>
              <a:t>julio</a:t>
            </a:r>
            <a:endParaRPr lang="es-MX" altLang="es-MX" sz="1600" dirty="0"/>
          </a:p>
          <a:p>
            <a:r>
              <a:rPr lang="es-MX" sz="1600" dirty="0" smtClean="0"/>
              <a:t>Reunión de seguimiento entre funcionarios del ICAI, </a:t>
            </a:r>
            <a:r>
              <a:rPr lang="es-MX" sz="1600" dirty="0"/>
              <a:t>enlaces de la sociedad civil y Sujetos Obligados que participan en Gobierno Abierto de la </a:t>
            </a:r>
            <a:r>
              <a:rPr lang="es-MX" sz="1600" dirty="0">
                <a:hlinkClick r:id="rId2"/>
              </a:rPr>
              <a:t>#</a:t>
            </a:r>
            <a:r>
              <a:rPr lang="es-MX" sz="1600" dirty="0" err="1">
                <a:hlinkClick r:id="rId2"/>
              </a:rPr>
              <a:t>RegiónCarbonífera</a:t>
            </a:r>
            <a:r>
              <a:rPr lang="es-MX" sz="1600" dirty="0"/>
              <a:t> para crear de un mecanismo de difusión de datos abiertos sobre proyectos y obra pública para el agua</a:t>
            </a:r>
            <a:r>
              <a:rPr lang="es-MX" sz="1600" dirty="0" smtClean="0"/>
              <a:t>.</a:t>
            </a:r>
            <a:endParaRPr lang="es-MX" sz="1600" dirty="0" smtClean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08836" y="1916832"/>
            <a:ext cx="7921625" cy="1512887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MX" altLang="es-MX" sz="1600" b="1" dirty="0" smtClean="0"/>
              <a:t>Viernes 9 </a:t>
            </a:r>
            <a:r>
              <a:rPr lang="es-MX" altLang="es-MX" sz="1600" b="1" dirty="0" smtClean="0"/>
              <a:t>de julio</a:t>
            </a:r>
            <a:endParaRPr lang="es-MX" altLang="es-MX" sz="1600" dirty="0">
              <a:cs typeface="Times New Roman" panose="02020603050405020304" pitchFamily="18" charset="0"/>
            </a:endParaRPr>
          </a:p>
          <a:p>
            <a:r>
              <a:rPr lang="es-MX" sz="1600" dirty="0" smtClean="0"/>
              <a:t>E</a:t>
            </a:r>
            <a:r>
              <a:rPr lang="es-MX" sz="1600" dirty="0" smtClean="0"/>
              <a:t>l </a:t>
            </a:r>
            <a:r>
              <a:rPr lang="es-MX" sz="1600" dirty="0"/>
              <a:t>Comisionado Presidente </a:t>
            </a:r>
            <a:r>
              <a:rPr lang="es-MX" sz="1600" dirty="0" smtClean="0"/>
              <a:t>del ICAI, </a:t>
            </a:r>
            <a:r>
              <a:rPr lang="es-MX" sz="1600" dirty="0"/>
              <a:t>Luis González Briseño acudió a la inauguración de un espacio donde se recibirán los </a:t>
            </a:r>
            <a:r>
              <a:rPr lang="es-MX" sz="1600" dirty="0" err="1"/>
              <a:t>taparroscas</a:t>
            </a:r>
            <a:r>
              <a:rPr lang="es-MX" sz="1600" dirty="0"/>
              <a:t> que el </a:t>
            </a:r>
            <a:r>
              <a:rPr lang="es-MX" sz="1600" dirty="0" smtClean="0"/>
              <a:t>DIF Ramos Arizpe</a:t>
            </a:r>
            <a:r>
              <a:rPr lang="es-MX" sz="1600" dirty="0"/>
              <a:t> </a:t>
            </a:r>
            <a:r>
              <a:rPr lang="es-MX" sz="1600" dirty="0" smtClean="0"/>
              <a:t>recolecta </a:t>
            </a:r>
            <a:r>
              <a:rPr lang="es-MX" sz="1600" dirty="0"/>
              <a:t>para apoyar a niños y niñas, jóvenes y adultos que luchan contra cáncer.</a:t>
            </a:r>
            <a:endParaRPr lang="es-MX" altLang="es-MX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Martes 13 </a:t>
            </a:r>
            <a:r>
              <a:rPr lang="es-MX" altLang="es-MX" sz="1600" b="1" dirty="0" smtClean="0"/>
              <a:t>de </a:t>
            </a:r>
            <a:r>
              <a:rPr lang="es-MX" altLang="es-MX" sz="1600" b="1" dirty="0" smtClean="0"/>
              <a:t>julio</a:t>
            </a:r>
            <a:endParaRPr lang="es-MX" altLang="es-MX" sz="1600" b="1" dirty="0" smtClean="0"/>
          </a:p>
          <a:p>
            <a:r>
              <a:rPr lang="es-MX" sz="1600" dirty="0"/>
              <a:t>Andrea Fuentes Osorio, del Departamento de Fortalecimiento a la Transparencia del </a:t>
            </a:r>
            <a:r>
              <a:rPr lang="es-MX" sz="1600" dirty="0" smtClean="0"/>
              <a:t>ICAI</a:t>
            </a:r>
            <a:r>
              <a:rPr lang="es-MX" sz="1600" dirty="0"/>
              <a:t> </a:t>
            </a:r>
            <a:r>
              <a:rPr lang="es-MX" sz="1600" dirty="0" smtClean="0"/>
              <a:t>asesoró </a:t>
            </a:r>
            <a:r>
              <a:rPr lang="es-MX" sz="1600" dirty="0"/>
              <a:t>y capacitó sobre la implementación del SISAI 2.0 en la Plataforma Nacional de Transparencia a personal de </a:t>
            </a:r>
            <a:r>
              <a:rPr lang="es-MX" sz="1600" dirty="0" smtClean="0"/>
              <a:t>la Secretaría de Salud Coahuila.</a:t>
            </a:r>
            <a:endParaRPr lang="es-MX" sz="1600" dirty="0"/>
          </a:p>
          <a:p>
            <a:endParaRPr lang="es-MX" sz="1600" dirty="0"/>
          </a:p>
          <a:p>
            <a:endParaRPr lang="es-MX" altLang="es-MX" sz="1600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sz="1600" b="1" dirty="0" smtClean="0"/>
              <a:t>Lunes 12 </a:t>
            </a:r>
            <a:r>
              <a:rPr lang="es-MX" sz="1600" b="1" dirty="0" smtClean="0"/>
              <a:t>de </a:t>
            </a:r>
            <a:r>
              <a:rPr lang="es-MX" sz="1600" b="1" dirty="0" smtClean="0"/>
              <a:t>julio</a:t>
            </a:r>
            <a:endParaRPr lang="es-MX" sz="1600" b="1" dirty="0" smtClean="0"/>
          </a:p>
          <a:p>
            <a:r>
              <a:rPr lang="es-MX" sz="1600" dirty="0" smtClean="0"/>
              <a:t>E</a:t>
            </a:r>
            <a:r>
              <a:rPr lang="es-MX" sz="1600" dirty="0" smtClean="0"/>
              <a:t>n </a:t>
            </a:r>
            <a:r>
              <a:rPr lang="es-MX" sz="1600" dirty="0"/>
              <a:t>“El Poder de la Transparencia” Mónica Canseco, del departamento de Datos Personales </a:t>
            </a:r>
            <a:r>
              <a:rPr lang="es-MX" sz="1600" dirty="0" smtClean="0"/>
              <a:t>del ICAI, habló de </a:t>
            </a:r>
            <a:r>
              <a:rPr lang="es-MX" sz="1600" dirty="0"/>
              <a:t>Avisos de Privacidad y del 2do Concurso Nacional de Periodismo de Investigación. </a:t>
            </a:r>
            <a:endParaRPr lang="es-MX" altLang="es-MX" sz="1600" dirty="0"/>
          </a:p>
        </p:txBody>
      </p:sp>
      <p:sp>
        <p:nvSpPr>
          <p:cNvPr id="2" name="Rectángulo 1"/>
          <p:cNvSpPr/>
          <p:nvPr/>
        </p:nvSpPr>
        <p:spPr>
          <a:xfrm>
            <a:off x="6034604" y="476672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julio 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53193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MX" altLang="es-MX" sz="2000" dirty="0"/>
              <a:t>Actividades </a:t>
            </a:r>
            <a:r>
              <a:rPr lang="es-MX" altLang="es-MX" sz="2000" dirty="0" smtClean="0"/>
              <a:t>julio </a:t>
            </a:r>
            <a:r>
              <a:rPr lang="es-MX" altLang="es-MX" sz="2000" dirty="0" smtClean="0"/>
              <a:t>2021</a:t>
            </a:r>
            <a:endParaRPr lang="es-MX" altLang="es-MX" sz="2000" dirty="0"/>
          </a:p>
        </p:txBody>
      </p:sp>
      <p:sp>
        <p:nvSpPr>
          <p:cNvPr id="12293" name="AutoShape 9"/>
          <p:cNvSpPr>
            <a:spLocks noChangeArrowheads="1"/>
          </p:cNvSpPr>
          <p:nvPr/>
        </p:nvSpPr>
        <p:spPr bwMode="auto">
          <a:xfrm>
            <a:off x="899592" y="3861048"/>
            <a:ext cx="7921625" cy="1656184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Miércoles </a:t>
            </a:r>
            <a:r>
              <a:rPr lang="es-MX" altLang="es-MX" sz="1600" b="1" dirty="0" smtClean="0"/>
              <a:t>14 de julio</a:t>
            </a:r>
            <a:endParaRPr lang="es-MX" altLang="es-MX" sz="1600" dirty="0"/>
          </a:p>
          <a:p>
            <a:r>
              <a:rPr lang="es-MX" sz="1600" dirty="0" smtClean="0"/>
              <a:t>Personal </a:t>
            </a:r>
            <a:r>
              <a:rPr lang="es-MX" sz="1600" dirty="0"/>
              <a:t>de la Administración Fiscal General del Estado de Coahuila, recibió capacitación de Andrea Fuentes Osorio, del Departamento de Fortalecimiento a la Transparencia </a:t>
            </a:r>
            <a:r>
              <a:rPr lang="es-MX" sz="1600" dirty="0" smtClean="0"/>
              <a:t>del ICAI, </a:t>
            </a:r>
            <a:r>
              <a:rPr lang="es-MX" sz="1600" dirty="0"/>
              <a:t>quien los asesoró y capacitó sobre la implementación del SISAI 2.0 en la PNT</a:t>
            </a:r>
            <a:r>
              <a:rPr lang="es-MX" sz="1600" dirty="0" smtClean="0"/>
              <a:t>.</a:t>
            </a:r>
            <a:endParaRPr lang="es-MX" altLang="es-MX" sz="1600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22852" y="1844824"/>
            <a:ext cx="8005248" cy="158417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endParaRPr lang="es-MX" altLang="es-MX" sz="1600" b="1" dirty="0"/>
          </a:p>
          <a:p>
            <a:pPr algn="just"/>
            <a:endParaRPr lang="es-MX" altLang="es-MX" sz="1600" b="1" dirty="0" smtClean="0"/>
          </a:p>
          <a:p>
            <a:pPr algn="just"/>
            <a:endParaRPr lang="es-MX" altLang="es-MX" sz="1600" b="1" dirty="0"/>
          </a:p>
          <a:p>
            <a:pPr algn="just"/>
            <a:r>
              <a:rPr lang="es-MX" altLang="es-MX" sz="1600" b="1" dirty="0" smtClean="0"/>
              <a:t>Miércoles 14 </a:t>
            </a:r>
            <a:r>
              <a:rPr lang="es-MX" altLang="es-MX" sz="1600" b="1" dirty="0" smtClean="0"/>
              <a:t>de </a:t>
            </a:r>
            <a:r>
              <a:rPr lang="es-MX" altLang="es-MX" sz="1600" b="1" dirty="0" smtClean="0"/>
              <a:t>julio</a:t>
            </a:r>
            <a:endParaRPr lang="es-MX" altLang="es-MX" sz="1600" dirty="0">
              <a:cs typeface="Times New Roman" panose="02020603050405020304" pitchFamily="18" charset="0"/>
            </a:endParaRPr>
          </a:p>
          <a:p>
            <a:r>
              <a:rPr lang="es-MX" sz="1600" dirty="0" smtClean="0"/>
              <a:t>Se realizó </a:t>
            </a:r>
            <a:r>
              <a:rPr lang="es-MX" sz="1600" dirty="0"/>
              <a:t>la 201 sesión ordinaria del Consejo General </a:t>
            </a:r>
            <a:r>
              <a:rPr lang="es-MX" sz="1600" dirty="0" smtClean="0"/>
              <a:t>del Instituto Coahuilense de Acceso a la Información Pública.</a:t>
            </a:r>
            <a:endParaRPr lang="es-MX" sz="1600" dirty="0"/>
          </a:p>
          <a:p>
            <a:r>
              <a:rPr lang="es-MX" sz="1600" dirty="0"/>
              <a:t/>
            </a:r>
            <a:br>
              <a:rPr lang="es-MX" sz="1600" dirty="0"/>
            </a:br>
            <a:r>
              <a:rPr lang="es-MX" altLang="es-MX" sz="1600" dirty="0" smtClean="0">
                <a:solidFill>
                  <a:srgbClr val="0F1419"/>
                </a:solidFill>
                <a:latin typeface="-apple-system"/>
              </a:rPr>
              <a:t>.</a:t>
            </a:r>
            <a:r>
              <a:rPr lang="es-MX" altLang="es-MX" sz="700" dirty="0" smtClean="0"/>
              <a:t> </a:t>
            </a:r>
            <a:endParaRPr lang="es-MX" altLang="es-MX" sz="1600" dirty="0">
              <a:latin typeface="Arial" panose="020B0604020202020204" pitchFamily="34" charset="0"/>
            </a:endParaRPr>
          </a:p>
          <a:p>
            <a:endParaRPr lang="es-MX" altLang="es-MX" sz="1600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6" descr="Libros"/>
          <p:cNvSpPr>
            <a:spLocks noChangeAspect="1" noChangeArrowheads="1"/>
          </p:cNvSpPr>
          <p:nvPr/>
        </p:nvSpPr>
        <p:spPr bwMode="auto">
          <a:xfrm>
            <a:off x="4143375" y="-403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92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98897" y="3933056"/>
            <a:ext cx="7921575" cy="1657549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Jueves </a:t>
            </a:r>
            <a:r>
              <a:rPr lang="es-MX" altLang="es-MX" sz="1600" b="1" dirty="0" smtClean="0"/>
              <a:t>15 </a:t>
            </a:r>
            <a:r>
              <a:rPr lang="es-MX" altLang="es-MX" sz="1600" b="1" dirty="0" smtClean="0"/>
              <a:t>de </a:t>
            </a:r>
            <a:r>
              <a:rPr lang="es-MX" altLang="es-MX" sz="1600" b="1" dirty="0" smtClean="0"/>
              <a:t>julio</a:t>
            </a:r>
            <a:endParaRPr lang="es-MX" altLang="es-MX" sz="1600" dirty="0">
              <a:cs typeface="Times New Roman" panose="02020603050405020304" pitchFamily="18" charset="0"/>
            </a:endParaRPr>
          </a:p>
          <a:p>
            <a:r>
              <a:rPr lang="es-MX" sz="1600" dirty="0"/>
              <a:t>El Comisionado Presidente </a:t>
            </a:r>
            <a:r>
              <a:rPr lang="es-MX" sz="1600" dirty="0" smtClean="0"/>
              <a:t>del ICAI, </a:t>
            </a:r>
            <a:r>
              <a:rPr lang="es-MX" sz="1600" dirty="0"/>
              <a:t>Luis González Briseño asistió a la Firma de Convenio de Colaboración entre el </a:t>
            </a:r>
            <a:r>
              <a:rPr lang="es-MX" sz="1600" dirty="0" smtClean="0"/>
              <a:t>Senado de México</a:t>
            </a:r>
            <a:endParaRPr lang="es-MX" sz="1600" dirty="0"/>
          </a:p>
          <a:p>
            <a:r>
              <a:rPr lang="es-MX" sz="1600" dirty="0"/>
              <a:t>y el </a:t>
            </a:r>
            <a:r>
              <a:rPr lang="es-MX" sz="1600" dirty="0" smtClean="0"/>
              <a:t>INAI</a:t>
            </a:r>
            <a:r>
              <a:rPr lang="es-MX" sz="1600" dirty="0"/>
              <a:t> </a:t>
            </a:r>
            <a:r>
              <a:rPr lang="es-MX" sz="1600" dirty="0" smtClean="0"/>
              <a:t>para </a:t>
            </a:r>
            <a:r>
              <a:rPr lang="es-MX" sz="1600" dirty="0"/>
              <a:t>la coproducción de una serie que se difundirá a través del </a:t>
            </a:r>
            <a:r>
              <a:rPr lang="es-MX" sz="1600" dirty="0" smtClean="0"/>
              <a:t>Canal de Congreso.</a:t>
            </a:r>
            <a:endParaRPr lang="es-MX" sz="1600" dirty="0"/>
          </a:p>
          <a:p>
            <a:r>
              <a:rPr lang="es-MX" sz="1600" dirty="0"/>
              <a:t>.</a:t>
            </a:r>
            <a:endParaRPr lang="es-MX" altLang="es-MX" sz="1600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99592" y="1556792"/>
            <a:ext cx="7914010" cy="1944216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 sz="1600" b="1" dirty="0" smtClean="0"/>
          </a:p>
          <a:p>
            <a:r>
              <a:rPr lang="es-MX" altLang="es-MX" sz="1600" b="1" dirty="0" smtClean="0"/>
              <a:t>Jueves 15 </a:t>
            </a:r>
            <a:r>
              <a:rPr lang="es-MX" altLang="es-MX" sz="1600" b="1" dirty="0" smtClean="0"/>
              <a:t>de </a:t>
            </a:r>
            <a:r>
              <a:rPr lang="es-MX" altLang="es-MX" sz="1600" b="1" dirty="0" smtClean="0"/>
              <a:t>julio</a:t>
            </a:r>
            <a:endParaRPr lang="es-MX" altLang="es-MX" sz="1600" b="1" dirty="0" smtClean="0"/>
          </a:p>
          <a:p>
            <a:r>
              <a:rPr lang="es-MX" sz="1600" dirty="0" smtClean="0"/>
              <a:t>Andrea </a:t>
            </a:r>
            <a:r>
              <a:rPr lang="es-MX" sz="1600" dirty="0"/>
              <a:t>Fuentes Osorio, del Departamento de Fortalecimiento a la Transparencia del </a:t>
            </a:r>
            <a:r>
              <a:rPr lang="es-MX" sz="1600" dirty="0" smtClean="0"/>
              <a:t>ICAI, </a:t>
            </a:r>
            <a:r>
              <a:rPr lang="es-MX" sz="1600" dirty="0"/>
              <a:t>asesoró y capacitó sobre la implementación del SISAI 2.0 en la PNT a personal del Instituto Registral y Catastral del Estado de Coahuila.</a:t>
            </a:r>
            <a:endParaRPr lang="es-MX" altLang="es-MX" sz="1600" dirty="0"/>
          </a:p>
        </p:txBody>
      </p:sp>
      <p:sp>
        <p:nvSpPr>
          <p:cNvPr id="2" name="Rectángulo 1"/>
          <p:cNvSpPr/>
          <p:nvPr/>
        </p:nvSpPr>
        <p:spPr>
          <a:xfrm>
            <a:off x="6034603" y="476672"/>
            <a:ext cx="259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altLang="es-MX" dirty="0"/>
              <a:t>Actividades </a:t>
            </a:r>
            <a:r>
              <a:rPr lang="es-MX" altLang="es-MX" dirty="0" smtClean="0"/>
              <a:t>julio </a:t>
            </a:r>
            <a:r>
              <a:rPr lang="es-MX" altLang="es-MX" dirty="0" smtClean="0"/>
              <a:t>2021</a:t>
            </a:r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096932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BITACORA ENERO 2021</Template>
  <TotalTime>892</TotalTime>
  <Words>590</Words>
  <Application>Microsoft Office PowerPoint</Application>
  <PresentationFormat>Presentación en pantalla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MS PGothic</vt:lpstr>
      <vt:lpstr>MS PGothic</vt:lpstr>
      <vt:lpstr>-apple-system</vt:lpstr>
      <vt:lpstr>Arial</vt:lpstr>
      <vt:lpstr>Calibri</vt:lpstr>
      <vt:lpstr>Century Gothic</vt:lpstr>
      <vt:lpstr>Corbel</vt:lpstr>
      <vt:lpstr>Times New Roman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113</cp:revision>
  <cp:lastPrinted>2018-04-04T14:42:01Z</cp:lastPrinted>
  <dcterms:created xsi:type="dcterms:W3CDTF">2021-03-23T20:23:42Z</dcterms:created>
  <dcterms:modified xsi:type="dcterms:W3CDTF">2021-10-08T19:13:26Z</dcterms:modified>
</cp:coreProperties>
</file>