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8" r:id="rId3"/>
    <p:sldId id="259" r:id="rId4"/>
    <p:sldId id="260" r:id="rId5"/>
    <p:sldId id="265" r:id="rId6"/>
    <p:sldId id="267" r:id="rId7"/>
    <p:sldId id="268" r:id="rId8"/>
    <p:sldId id="269" r:id="rId9"/>
    <p:sldId id="270" r:id="rId10"/>
    <p:sldId id="271" r:id="rId11"/>
    <p:sldId id="272" r:id="rId12"/>
    <p:sldId id="273" r:id="rId13"/>
    <p:sldId id="274" r:id="rId14"/>
    <p:sldId id="275" r:id="rId15"/>
    <p:sldId id="276" r:id="rId16"/>
    <p:sldId id="277" r:id="rId17"/>
    <p:sldId id="279" r:id="rId18"/>
    <p:sldId id="280" r:id="rId19"/>
    <p:sldId id="281" r:id="rId20"/>
    <p:sldId id="282" r:id="rId21"/>
  </p:sldIdLst>
  <p:sldSz cx="9144000" cy="6858000" type="screen4x3"/>
  <p:notesSz cx="7010400" cy="9296400"/>
  <p:embeddedFontLst>
    <p:embeddedFont>
      <p:font typeface="Century Gothic" panose="020B0502020202020204" pitchFamily="34" charset="0"/>
      <p:regular r:id="rId23"/>
      <p:bold r:id="rId24"/>
      <p:italic r:id="rId25"/>
      <p:boldItalic r:id="rId26"/>
    </p:embeddedFont>
    <p:embeddedFont>
      <p:font typeface="Corbel" panose="020B0503020204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ggmlmxMPgGUIPE2bRGsPT3938n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2710" autoAdjust="0"/>
  </p:normalViewPr>
  <p:slideViewPr>
    <p:cSldViewPr snapToGrid="0">
      <p:cViewPr>
        <p:scale>
          <a:sx n="75" d="100"/>
          <a:sy n="75" d="100"/>
        </p:scale>
        <p:origin x="141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6888" cy="465138"/>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 name="Google Shape;4;n"/>
          <p:cNvSpPr txBox="1">
            <a:spLocks noGrp="1"/>
          </p:cNvSpPr>
          <p:nvPr>
            <p:ph type="dt" idx="10"/>
          </p:nvPr>
        </p:nvSpPr>
        <p:spPr>
          <a:xfrm>
            <a:off x="3971925" y="0"/>
            <a:ext cx="3036888" cy="465138"/>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6888" cy="465138"/>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 name="Google Shape;8;n"/>
          <p:cNvSpPr txBox="1">
            <a:spLocks noGrp="1"/>
          </p:cNvSpPr>
          <p:nvPr>
            <p:ph type="sldNum" idx="12"/>
          </p:nvPr>
        </p:nvSpPr>
        <p:spPr>
          <a:xfrm>
            <a:off x="3971925" y="8829675"/>
            <a:ext cx="3036888" cy="465138"/>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s-MX" sz="1200" b="0" i="0" u="none" strike="noStrike" cap="none">
                <a:solidFill>
                  <a:schemeClr val="dk1"/>
                </a:solidFill>
                <a:latin typeface="Arial"/>
                <a:ea typeface="Arial"/>
                <a:cs typeface="Arial"/>
                <a:sym typeface="Arial"/>
              </a:rPr>
              <a:t>‹Nº›</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notes"/>
          <p:cNvSpPr txBox="1"/>
          <p:nvPr/>
        </p:nvSpPr>
        <p:spPr>
          <a:xfrm>
            <a:off x="3971925" y="8829675"/>
            <a:ext cx="3036888" cy="465138"/>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s-MX" sz="1200">
                <a:solidFill>
                  <a:schemeClr val="dk1"/>
                </a:solidFill>
                <a:latin typeface="Arial"/>
                <a:ea typeface="Arial"/>
                <a:cs typeface="Arial"/>
                <a:sym typeface="Arial"/>
              </a:rPr>
              <a:t>1</a:t>
            </a:fld>
            <a:endParaRPr sz="1200">
              <a:solidFill>
                <a:schemeClr val="dk1"/>
              </a:solidFill>
              <a:latin typeface="Arial"/>
              <a:ea typeface="Arial"/>
              <a:cs typeface="Arial"/>
              <a:sym typeface="Arial"/>
            </a:endParaRPr>
          </a:p>
        </p:txBody>
      </p:sp>
      <p:sp>
        <p:nvSpPr>
          <p:cNvPr id="146" name="Google Shape;146;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7" name="Google Shape;147;p1: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65" name="Google Shape;165;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74" name="Google Shape;174;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dirty="0"/>
          </a:p>
        </p:txBody>
      </p:sp>
      <p:sp>
        <p:nvSpPr>
          <p:cNvPr id="181" name="Google Shape;181;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dirty="0"/>
          </a:p>
        </p:txBody>
      </p:sp>
      <p:sp>
        <p:nvSpPr>
          <p:cNvPr id="181" name="Google Shape;181;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4376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2"/>
        <p:cNvGrpSpPr/>
        <p:nvPr/>
      </p:nvGrpSpPr>
      <p:grpSpPr>
        <a:xfrm>
          <a:off x="0" y="0"/>
          <a:ext cx="0" cy="0"/>
          <a:chOff x="0" y="0"/>
          <a:chExt cx="0" cy="0"/>
        </a:xfrm>
      </p:grpSpPr>
      <p:sp>
        <p:nvSpPr>
          <p:cNvPr id="23" name="Google Shape;23;p8"/>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8"/>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panorámica con descripción">
  <p:cSld name="Imagen panorámica con descripción">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1113523" y="4732865"/>
            <a:ext cx="7515991"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SzPts val="1400"/>
              <a:buNone/>
              <a:defRPr sz="2400" b="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7"/>
          <p:cNvSpPr>
            <a:spLocks noGrp="1"/>
          </p:cNvSpPr>
          <p:nvPr>
            <p:ph type="pic" idx="2"/>
          </p:nvPr>
        </p:nvSpPr>
        <p:spPr>
          <a:xfrm>
            <a:off x="1789975" y="932112"/>
            <a:ext cx="6171065" cy="3164976"/>
          </a:xfrm>
          <a:prstGeom prst="roundRect">
            <a:avLst>
              <a:gd name="adj" fmla="val 4380"/>
            </a:avLst>
          </a:prstGeom>
          <a:noFill/>
          <a:ln w="38100" cap="flat" cmpd="sng">
            <a:solidFill>
              <a:schemeClr val="lt2"/>
            </a:solidFill>
            <a:prstDash val="solid"/>
            <a:round/>
            <a:headEnd type="none" w="sm" len="sm"/>
            <a:tailEnd type="none" w="sm" len="sm"/>
          </a:ln>
        </p:spPr>
      </p:sp>
      <p:sp>
        <p:nvSpPr>
          <p:cNvPr id="91" name="Google Shape;91;p17"/>
          <p:cNvSpPr txBox="1">
            <a:spLocks noGrp="1"/>
          </p:cNvSpPr>
          <p:nvPr>
            <p:ph type="body" idx="1"/>
          </p:nvPr>
        </p:nvSpPr>
        <p:spPr>
          <a:xfrm>
            <a:off x="1113523" y="5299603"/>
            <a:ext cx="7515991" cy="493712"/>
          </a:xfrm>
          <a:prstGeom prst="rect">
            <a:avLst/>
          </a:prstGeom>
          <a:noFill/>
          <a:ln>
            <a:noFill/>
          </a:ln>
        </p:spPr>
        <p:txBody>
          <a:bodyPr spcFirstLastPara="1" wrap="square" lIns="91425" tIns="45700" rIns="91425" bIns="45700" anchor="ctr" anchorCtr="0">
            <a:normAutofit/>
          </a:bodyPr>
          <a:lstStyle>
            <a:lvl1pPr marL="457200" lvl="0" indent="-228600" algn="ctr">
              <a:spcBef>
                <a:spcPts val="280"/>
              </a:spcBef>
              <a:spcAft>
                <a:spcPts val="0"/>
              </a:spcAft>
              <a:buSzPts val="2030"/>
              <a:buNone/>
              <a:defRPr sz="14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92" name="Google Shape;92;p17"/>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7"/>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7"/>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descripción">
  <p:cSld name="Título y descripción">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1113524" y="685800"/>
            <a:ext cx="7515991" cy="3048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sz="3200" b="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8"/>
          <p:cNvSpPr txBox="1">
            <a:spLocks noGrp="1"/>
          </p:cNvSpPr>
          <p:nvPr>
            <p:ph type="body" idx="1"/>
          </p:nvPr>
        </p:nvSpPr>
        <p:spPr>
          <a:xfrm>
            <a:off x="1113524" y="4343400"/>
            <a:ext cx="7515992" cy="1447800"/>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98" name="Google Shape;98;p18"/>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8"/>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8"/>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a con descripción">
  <p:cSld name="Cita con descripción">
    <p:spTree>
      <p:nvGrpSpPr>
        <p:cNvPr id="1" name="Shape 101"/>
        <p:cNvGrpSpPr/>
        <p:nvPr/>
      </p:nvGrpSpPr>
      <p:grpSpPr>
        <a:xfrm>
          <a:off x="0" y="0"/>
          <a:ext cx="0" cy="0"/>
          <a:chOff x="0" y="0"/>
          <a:chExt cx="0" cy="0"/>
        </a:xfrm>
      </p:grpSpPr>
      <p:sp>
        <p:nvSpPr>
          <p:cNvPr id="102" name="Google Shape;102;p19"/>
          <p:cNvSpPr txBox="1"/>
          <p:nvPr/>
        </p:nvSpPr>
        <p:spPr>
          <a:xfrm>
            <a:off x="969963" y="863600"/>
            <a:ext cx="457200" cy="58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8000">
                <a:solidFill>
                  <a:schemeClr val="dk1"/>
                </a:solidFill>
                <a:latin typeface="Century Gothic"/>
                <a:ea typeface="Century Gothic"/>
                <a:cs typeface="Century Gothic"/>
                <a:sym typeface="Century Gothic"/>
              </a:rPr>
              <a:t>“</a:t>
            </a:r>
            <a:endParaRPr sz="8000">
              <a:solidFill>
                <a:schemeClr val="dk1"/>
              </a:solidFill>
              <a:latin typeface="Century Gothic"/>
              <a:ea typeface="Century Gothic"/>
              <a:cs typeface="Century Gothic"/>
              <a:sym typeface="Century Gothic"/>
            </a:endParaRPr>
          </a:p>
        </p:txBody>
      </p:sp>
      <p:sp>
        <p:nvSpPr>
          <p:cNvPr id="103" name="Google Shape;103;p19"/>
          <p:cNvSpPr txBox="1"/>
          <p:nvPr/>
        </p:nvSpPr>
        <p:spPr>
          <a:xfrm>
            <a:off x="8172450" y="2819400"/>
            <a:ext cx="457200" cy="58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s-MX" sz="8000">
                <a:solidFill>
                  <a:schemeClr val="dk1"/>
                </a:solidFill>
                <a:latin typeface="Century Gothic"/>
                <a:ea typeface="Century Gothic"/>
                <a:cs typeface="Century Gothic"/>
                <a:sym typeface="Century Gothic"/>
              </a:rPr>
              <a:t>”</a:t>
            </a:r>
            <a:endParaRPr sz="8000">
              <a:solidFill>
                <a:schemeClr val="dk1"/>
              </a:solidFill>
              <a:latin typeface="Century Gothic"/>
              <a:ea typeface="Century Gothic"/>
              <a:cs typeface="Century Gothic"/>
              <a:sym typeface="Century Gothic"/>
            </a:endParaRPr>
          </a:p>
        </p:txBody>
      </p:sp>
      <p:sp>
        <p:nvSpPr>
          <p:cNvPr id="104" name="Google Shape;104;p19"/>
          <p:cNvSpPr txBox="1">
            <a:spLocks noGrp="1"/>
          </p:cNvSpPr>
          <p:nvPr>
            <p:ph type="title"/>
          </p:nvPr>
        </p:nvSpPr>
        <p:spPr>
          <a:xfrm>
            <a:off x="1426741" y="685801"/>
            <a:ext cx="6974115" cy="27431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sz="3200" b="0" cap="none">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9"/>
          <p:cNvSpPr txBox="1">
            <a:spLocks noGrp="1"/>
          </p:cNvSpPr>
          <p:nvPr>
            <p:ph type="body" idx="1"/>
          </p:nvPr>
        </p:nvSpPr>
        <p:spPr>
          <a:xfrm>
            <a:off x="1598235" y="3428999"/>
            <a:ext cx="6631128" cy="381000"/>
          </a:xfrm>
          <a:prstGeom prst="rect">
            <a:avLst/>
          </a:prstGeom>
          <a:noFill/>
          <a:ln>
            <a:noFill/>
          </a:ln>
        </p:spPr>
        <p:txBody>
          <a:bodyPr spcFirstLastPara="1" wrap="square" lIns="91425" tIns="45700" rIns="91425" bIns="45700" anchor="ctr" anchorCtr="0">
            <a:normAutofit/>
          </a:bodyPr>
          <a:lstStyle>
            <a:lvl1pPr marL="457200" lvl="0" indent="-228600" algn="l">
              <a:spcBef>
                <a:spcPts val="360"/>
              </a:spcBef>
              <a:spcAft>
                <a:spcPts val="0"/>
              </a:spcAft>
              <a:buSzPts val="2610"/>
              <a:buFont typeface="Corbel"/>
              <a:buNone/>
              <a:defRPr sz="1800"/>
            </a:lvl1pPr>
            <a:lvl2pPr marL="914400" lvl="1" indent="-228600" algn="l">
              <a:spcBef>
                <a:spcPts val="600"/>
              </a:spcBef>
              <a:spcAft>
                <a:spcPts val="0"/>
              </a:spcAft>
              <a:buSzPts val="2900"/>
              <a:buFont typeface="Corbel"/>
              <a:buNone/>
              <a:defRPr/>
            </a:lvl2pPr>
            <a:lvl3pPr marL="1371600" lvl="2" indent="-228600" algn="l">
              <a:spcBef>
                <a:spcPts val="600"/>
              </a:spcBef>
              <a:spcAft>
                <a:spcPts val="0"/>
              </a:spcAft>
              <a:buSzPts val="2610"/>
              <a:buFont typeface="Corbel"/>
              <a:buNone/>
              <a:defRPr/>
            </a:lvl3pPr>
            <a:lvl4pPr marL="1828800" lvl="3" indent="-228600" algn="l">
              <a:spcBef>
                <a:spcPts val="600"/>
              </a:spcBef>
              <a:spcAft>
                <a:spcPts val="0"/>
              </a:spcAft>
              <a:buSzPts val="2320"/>
              <a:buFont typeface="Corbel"/>
              <a:buNone/>
              <a:defRPr/>
            </a:lvl4pPr>
            <a:lvl5pPr marL="2286000" lvl="4" indent="-228600" algn="l">
              <a:spcBef>
                <a:spcPts val="600"/>
              </a:spcBef>
              <a:spcAft>
                <a:spcPts val="0"/>
              </a:spcAft>
              <a:buSzPts val="2030"/>
              <a:buFont typeface="Corbel"/>
              <a:buNone/>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06" name="Google Shape;106;p19"/>
          <p:cNvSpPr txBox="1">
            <a:spLocks noGrp="1"/>
          </p:cNvSpPr>
          <p:nvPr>
            <p:ph type="body" idx="2"/>
          </p:nvPr>
        </p:nvSpPr>
        <p:spPr>
          <a:xfrm>
            <a:off x="1113523" y="4343400"/>
            <a:ext cx="7515991" cy="1447800"/>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07" name="Google Shape;107;p19"/>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9"/>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9"/>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rjeta de nombre">
  <p:cSld name="Tarjeta de nombre">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1113525" y="3308581"/>
            <a:ext cx="7515989" cy="1468800"/>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SzPts val="1400"/>
              <a:buNone/>
              <a:defRPr sz="3200" b="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0"/>
          <p:cNvSpPr txBox="1">
            <a:spLocks noGrp="1"/>
          </p:cNvSpPr>
          <p:nvPr>
            <p:ph type="body" idx="1"/>
          </p:nvPr>
        </p:nvSpPr>
        <p:spPr>
          <a:xfrm>
            <a:off x="1113524" y="4777381"/>
            <a:ext cx="7515990" cy="860400"/>
          </a:xfrm>
          <a:prstGeom prst="rect">
            <a:avLst/>
          </a:prstGeom>
          <a:noFill/>
          <a:ln>
            <a:noFill/>
          </a:ln>
        </p:spPr>
        <p:txBody>
          <a:bodyPr spcFirstLastPara="1" wrap="square" lIns="91425" tIns="45700" rIns="91425" bIns="45700" anchor="t" anchorCtr="0">
            <a:normAutofit/>
          </a:bodyPr>
          <a:lstStyle>
            <a:lvl1pPr marL="457200" lvl="0" indent="-228600" algn="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13" name="Google Shape;113;p20"/>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0"/>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0"/>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itar la tarjeta de nombre">
  <p:cSld name="Citar la tarjeta de nombre">
    <p:spTree>
      <p:nvGrpSpPr>
        <p:cNvPr id="1" name="Shape 116"/>
        <p:cNvGrpSpPr/>
        <p:nvPr/>
      </p:nvGrpSpPr>
      <p:grpSpPr>
        <a:xfrm>
          <a:off x="0" y="0"/>
          <a:ext cx="0" cy="0"/>
          <a:chOff x="0" y="0"/>
          <a:chExt cx="0" cy="0"/>
        </a:xfrm>
      </p:grpSpPr>
      <p:sp>
        <p:nvSpPr>
          <p:cNvPr id="117" name="Google Shape;117;p21"/>
          <p:cNvSpPr txBox="1"/>
          <p:nvPr/>
        </p:nvSpPr>
        <p:spPr>
          <a:xfrm>
            <a:off x="969963" y="863600"/>
            <a:ext cx="457200" cy="58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8000">
                <a:solidFill>
                  <a:schemeClr val="dk1"/>
                </a:solidFill>
                <a:latin typeface="Century Gothic"/>
                <a:ea typeface="Century Gothic"/>
                <a:cs typeface="Century Gothic"/>
                <a:sym typeface="Century Gothic"/>
              </a:rPr>
              <a:t>“</a:t>
            </a:r>
            <a:endParaRPr sz="8000">
              <a:solidFill>
                <a:schemeClr val="dk1"/>
              </a:solidFill>
              <a:latin typeface="Century Gothic"/>
              <a:ea typeface="Century Gothic"/>
              <a:cs typeface="Century Gothic"/>
              <a:sym typeface="Century Gothic"/>
            </a:endParaRPr>
          </a:p>
        </p:txBody>
      </p:sp>
      <p:sp>
        <p:nvSpPr>
          <p:cNvPr id="118" name="Google Shape;118;p21"/>
          <p:cNvSpPr txBox="1"/>
          <p:nvPr/>
        </p:nvSpPr>
        <p:spPr>
          <a:xfrm>
            <a:off x="8172450" y="2819400"/>
            <a:ext cx="457200" cy="58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s-MX" sz="8000">
                <a:solidFill>
                  <a:schemeClr val="dk1"/>
                </a:solidFill>
                <a:latin typeface="Century Gothic"/>
                <a:ea typeface="Century Gothic"/>
                <a:cs typeface="Century Gothic"/>
                <a:sym typeface="Century Gothic"/>
              </a:rPr>
              <a:t>”</a:t>
            </a:r>
            <a:endParaRPr sz="8000">
              <a:solidFill>
                <a:schemeClr val="dk1"/>
              </a:solidFill>
              <a:latin typeface="Century Gothic"/>
              <a:ea typeface="Century Gothic"/>
              <a:cs typeface="Century Gothic"/>
              <a:sym typeface="Century Gothic"/>
            </a:endParaRPr>
          </a:p>
        </p:txBody>
      </p:sp>
      <p:sp>
        <p:nvSpPr>
          <p:cNvPr id="119" name="Google Shape;119;p21"/>
          <p:cNvSpPr txBox="1">
            <a:spLocks noGrp="1"/>
          </p:cNvSpPr>
          <p:nvPr>
            <p:ph type="title"/>
          </p:nvPr>
        </p:nvSpPr>
        <p:spPr>
          <a:xfrm>
            <a:off x="1426741" y="685801"/>
            <a:ext cx="6974115" cy="27431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sz="3200" b="0" cap="none">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1"/>
          <p:cNvSpPr txBox="1">
            <a:spLocks noGrp="1"/>
          </p:cNvSpPr>
          <p:nvPr>
            <p:ph type="body" idx="1"/>
          </p:nvPr>
        </p:nvSpPr>
        <p:spPr>
          <a:xfrm>
            <a:off x="1113525" y="3886200"/>
            <a:ext cx="7515990" cy="889000"/>
          </a:xfrm>
          <a:prstGeom prst="rect">
            <a:avLst/>
          </a:prstGeom>
          <a:noFill/>
          <a:ln>
            <a:noFill/>
          </a:ln>
        </p:spPr>
        <p:txBody>
          <a:bodyPr spcFirstLastPara="1" wrap="square" lIns="91425" tIns="45700" rIns="91425" bIns="45700" anchor="b" anchorCtr="0">
            <a:normAutofit/>
          </a:bodyPr>
          <a:lstStyle>
            <a:lvl1pPr marL="457200" lvl="0" indent="-228600" algn="r">
              <a:spcBef>
                <a:spcPts val="480"/>
              </a:spcBef>
              <a:spcAft>
                <a:spcPts val="0"/>
              </a:spcAft>
              <a:buSzPts val="3480"/>
              <a:buNone/>
              <a:defRPr sz="2400" b="0" cap="none">
                <a:solidFill>
                  <a:schemeClr val="dk1"/>
                </a:solidFill>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21" name="Google Shape;121;p21"/>
          <p:cNvSpPr txBox="1">
            <a:spLocks noGrp="1"/>
          </p:cNvSpPr>
          <p:nvPr>
            <p:ph type="body" idx="2"/>
          </p:nvPr>
        </p:nvSpPr>
        <p:spPr>
          <a:xfrm>
            <a:off x="1113524" y="4775200"/>
            <a:ext cx="7515990" cy="1016000"/>
          </a:xfrm>
          <a:prstGeom prst="rect">
            <a:avLst/>
          </a:prstGeom>
          <a:noFill/>
          <a:ln>
            <a:noFill/>
          </a:ln>
        </p:spPr>
        <p:txBody>
          <a:bodyPr spcFirstLastPara="1" wrap="square" lIns="91425" tIns="45700" rIns="91425" bIns="45700" anchor="t" anchorCtr="0">
            <a:normAutofit/>
          </a:bodyPr>
          <a:lstStyle>
            <a:lvl1pPr marL="457200" lvl="0" indent="-228600" algn="r">
              <a:spcBef>
                <a:spcPts val="360"/>
              </a:spcBef>
              <a:spcAft>
                <a:spcPts val="0"/>
              </a:spcAft>
              <a:buSzPts val="2610"/>
              <a:buNone/>
              <a:defRPr sz="18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22" name="Google Shape;122;p21"/>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1"/>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1"/>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dadero o falso">
  <p:cSld name="Verdadero o falso">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1113525" y="685801"/>
            <a:ext cx="7515991" cy="27273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b="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2"/>
          <p:cNvSpPr txBox="1">
            <a:spLocks noGrp="1"/>
          </p:cNvSpPr>
          <p:nvPr>
            <p:ph type="body" idx="1"/>
          </p:nvPr>
        </p:nvSpPr>
        <p:spPr>
          <a:xfrm>
            <a:off x="1113524" y="3505200"/>
            <a:ext cx="7515992" cy="838200"/>
          </a:xfrm>
          <a:prstGeom prst="rect">
            <a:avLst/>
          </a:prstGeom>
          <a:noFill/>
          <a:ln>
            <a:noFill/>
          </a:ln>
        </p:spPr>
        <p:txBody>
          <a:bodyPr spcFirstLastPara="1" wrap="square" lIns="91425" tIns="45700" rIns="91425" bIns="45700" anchor="b" anchorCtr="0">
            <a:normAutofit/>
          </a:bodyPr>
          <a:lstStyle>
            <a:lvl1pPr marL="457200" lvl="0" indent="-228600" algn="l">
              <a:spcBef>
                <a:spcPts val="560"/>
              </a:spcBef>
              <a:spcAft>
                <a:spcPts val="0"/>
              </a:spcAft>
              <a:buSzPts val="4060"/>
              <a:buNone/>
              <a:defRPr sz="2800" b="0" cap="none">
                <a:solidFill>
                  <a:schemeClr val="dk1"/>
                </a:solidFill>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28" name="Google Shape;128;p22"/>
          <p:cNvSpPr txBox="1">
            <a:spLocks noGrp="1"/>
          </p:cNvSpPr>
          <p:nvPr>
            <p:ph type="body" idx="2"/>
          </p:nvPr>
        </p:nvSpPr>
        <p:spPr>
          <a:xfrm>
            <a:off x="1113524" y="4343400"/>
            <a:ext cx="7515992" cy="1447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610"/>
              <a:buNone/>
              <a:defRPr sz="18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29" name="Google Shape;129;p22"/>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2"/>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2"/>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982663" y="457200"/>
            <a:ext cx="7704137" cy="1981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23"/>
          <p:cNvSpPr txBox="1">
            <a:spLocks noGrp="1"/>
          </p:cNvSpPr>
          <p:nvPr>
            <p:ph type="body" idx="1"/>
          </p:nvPr>
        </p:nvSpPr>
        <p:spPr>
          <a:xfrm rot="5400000">
            <a:off x="3155950" y="493713"/>
            <a:ext cx="3357563" cy="7704137"/>
          </a:xfrm>
          <a:prstGeom prst="rect">
            <a:avLst/>
          </a:prstGeom>
          <a:noFill/>
          <a:ln>
            <a:noFill/>
          </a:ln>
        </p:spPr>
        <p:txBody>
          <a:bodyPr spcFirstLastPara="1" wrap="square" lIns="91425" tIns="45700" rIns="91425" bIns="45700" anchor="t" anchorCtr="0">
            <a:no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35" name="Google Shape;135;p23"/>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3"/>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23"/>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rot="5400000">
            <a:off x="5412754" y="2574439"/>
            <a:ext cx="5105400" cy="132812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4"/>
          <p:cNvSpPr txBox="1">
            <a:spLocks noGrp="1"/>
          </p:cNvSpPr>
          <p:nvPr>
            <p:ph type="body" idx="1"/>
          </p:nvPr>
        </p:nvSpPr>
        <p:spPr>
          <a:xfrm rot="5400000">
            <a:off x="1569011" y="230314"/>
            <a:ext cx="5105400" cy="6016373"/>
          </a:xfrm>
          <a:prstGeom prst="rect">
            <a:avLst/>
          </a:prstGeom>
          <a:noFill/>
          <a:ln>
            <a:noFill/>
          </a:ln>
        </p:spPr>
        <p:txBody>
          <a:bodyPr spcFirstLastPara="1" wrap="square" lIns="91425" tIns="45700" rIns="91425" bIns="45700" anchor="t" anchorCtr="0">
            <a:no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41" name="Google Shape;141;p24"/>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4"/>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4"/>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6"/>
        <p:cNvGrpSpPr/>
        <p:nvPr/>
      </p:nvGrpSpPr>
      <p:grpSpPr>
        <a:xfrm>
          <a:off x="0" y="0"/>
          <a:ext cx="0" cy="0"/>
          <a:chOff x="0" y="0"/>
          <a:chExt cx="0" cy="0"/>
        </a:xfrm>
      </p:grpSpPr>
      <p:sp>
        <p:nvSpPr>
          <p:cNvPr id="27" name="Google Shape;27;p9"/>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9"/>
          <p:cNvSpPr txBox="1">
            <a:spLocks noGrp="1"/>
          </p:cNvSpPr>
          <p:nvPr>
            <p:ph type="body" idx="1"/>
          </p:nvPr>
        </p:nvSpPr>
        <p:spPr>
          <a:xfrm>
            <a:off x="982133" y="2667000"/>
            <a:ext cx="7704667" cy="3332816"/>
          </a:xfrm>
          <a:prstGeom prst="rect">
            <a:avLst/>
          </a:prstGeom>
          <a:noFill/>
          <a:ln>
            <a:noFill/>
          </a:ln>
        </p:spPr>
        <p:txBody>
          <a:bodyPr spcFirstLastPara="1" wrap="square" lIns="91425" tIns="45700" rIns="91425" bIns="45700" anchor="ctr" anchorCtr="0">
            <a:no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29" name="Google Shape;29;p9"/>
          <p:cNvSpPr txBox="1">
            <a:spLocks noGrp="1"/>
          </p:cNvSpPr>
          <p:nvPr>
            <p:ph type="dt" idx="10"/>
          </p:nvPr>
        </p:nvSpPr>
        <p:spPr>
          <a:xfrm>
            <a:off x="7343775" y="6108700"/>
            <a:ext cx="8572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9"/>
          <p:cNvSpPr txBox="1">
            <a:spLocks noGrp="1"/>
          </p:cNvSpPr>
          <p:nvPr>
            <p:ph type="ftr" idx="11"/>
          </p:nvPr>
        </p:nvSpPr>
        <p:spPr>
          <a:xfrm>
            <a:off x="1973263" y="6108700"/>
            <a:ext cx="53133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sldNum" idx="12"/>
          </p:nvPr>
        </p:nvSpPr>
        <p:spPr>
          <a:xfrm>
            <a:off x="8258175" y="6108700"/>
            <a:ext cx="42862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spTree>
      <p:nvGrpSpPr>
        <p:cNvPr id="1" name="Shape 32"/>
        <p:cNvGrpSpPr/>
        <p:nvPr/>
      </p:nvGrpSpPr>
      <p:grpSpPr>
        <a:xfrm>
          <a:off x="0" y="0"/>
          <a:ext cx="0" cy="0"/>
          <a:chOff x="0" y="0"/>
          <a:chExt cx="0" cy="0"/>
        </a:xfrm>
      </p:grpSpPr>
      <p:grpSp>
        <p:nvGrpSpPr>
          <p:cNvPr id="33" name="Google Shape;33;p10"/>
          <p:cNvGrpSpPr/>
          <p:nvPr/>
        </p:nvGrpSpPr>
        <p:grpSpPr>
          <a:xfrm>
            <a:off x="203200" y="0"/>
            <a:ext cx="3778250" cy="6858000"/>
            <a:chOff x="203200" y="0"/>
            <a:chExt cx="3778250" cy="6858001"/>
          </a:xfrm>
        </p:grpSpPr>
        <p:sp>
          <p:nvSpPr>
            <p:cNvPr id="34" name="Google Shape;34;p10"/>
            <p:cNvSpPr/>
            <p:nvPr/>
          </p:nvSpPr>
          <p:spPr>
            <a:xfrm>
              <a:off x="641350" y="0"/>
              <a:ext cx="1365250" cy="3971925"/>
            </a:xfrm>
            <a:custGeom>
              <a:avLst/>
              <a:gdLst/>
              <a:ahLst/>
              <a:cxnLst/>
              <a:rect l="l" t="t" r="r" b="b"/>
              <a:pathLst>
                <a:path w="860" h="2502" extrusionOk="0">
                  <a:moveTo>
                    <a:pt x="0" y="2445"/>
                  </a:moveTo>
                  <a:lnTo>
                    <a:pt x="228" y="2502"/>
                  </a:lnTo>
                  <a:lnTo>
                    <a:pt x="860" y="0"/>
                  </a:lnTo>
                  <a:lnTo>
                    <a:pt x="620" y="0"/>
                  </a:lnTo>
                  <a:lnTo>
                    <a:pt x="0" y="244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5" name="Google Shape;35;p10"/>
            <p:cNvSpPr/>
            <p:nvPr/>
          </p:nvSpPr>
          <p:spPr>
            <a:xfrm>
              <a:off x="203200" y="0"/>
              <a:ext cx="1336675" cy="3862389"/>
            </a:xfrm>
            <a:custGeom>
              <a:avLst/>
              <a:gdLst/>
              <a:ahLst/>
              <a:cxnLst/>
              <a:rect l="l" t="t" r="r" b="b"/>
              <a:pathLst>
                <a:path w="842" h="2433" extrusionOk="0">
                  <a:moveTo>
                    <a:pt x="842" y="0"/>
                  </a:moveTo>
                  <a:lnTo>
                    <a:pt x="602" y="0"/>
                  </a:lnTo>
                  <a:lnTo>
                    <a:pt x="0" y="2376"/>
                  </a:lnTo>
                  <a:lnTo>
                    <a:pt x="228" y="2433"/>
                  </a:lnTo>
                  <a:lnTo>
                    <a:pt x="842" y="0"/>
                  </a:lnTo>
                  <a:close/>
                </a:path>
              </a:pathLst>
            </a:custGeom>
            <a:solidFill>
              <a:srgbClr val="595959"/>
            </a:solidFill>
            <a:ln>
              <a:noFill/>
            </a:ln>
          </p:spPr>
        </p:sp>
        <p:sp>
          <p:nvSpPr>
            <p:cNvPr id="36" name="Google Shape;36;p10"/>
            <p:cNvSpPr/>
            <p:nvPr/>
          </p:nvSpPr>
          <p:spPr>
            <a:xfrm>
              <a:off x="207963" y="3776664"/>
              <a:ext cx="1936750" cy="3081337"/>
            </a:xfrm>
            <a:custGeom>
              <a:avLst/>
              <a:gdLst/>
              <a:ahLst/>
              <a:cxnLst/>
              <a:rect l="l" t="t" r="r" b="b"/>
              <a:pathLst>
                <a:path w="1220" h="1941" extrusionOk="0">
                  <a:moveTo>
                    <a:pt x="0" y="0"/>
                  </a:moveTo>
                  <a:lnTo>
                    <a:pt x="1166" y="1941"/>
                  </a:lnTo>
                  <a:lnTo>
                    <a:pt x="1220" y="1941"/>
                  </a:lnTo>
                  <a:lnTo>
                    <a:pt x="0" y="0"/>
                  </a:lnTo>
                  <a:close/>
                </a:path>
              </a:pathLst>
            </a:custGeom>
            <a:solidFill>
              <a:srgbClr val="262626"/>
            </a:solidFill>
            <a:ln>
              <a:noFill/>
            </a:ln>
          </p:spPr>
        </p:sp>
        <p:sp>
          <p:nvSpPr>
            <p:cNvPr id="37" name="Google Shape;37;p10"/>
            <p:cNvSpPr/>
            <p:nvPr/>
          </p:nvSpPr>
          <p:spPr>
            <a:xfrm>
              <a:off x="646113" y="3886201"/>
              <a:ext cx="2373312" cy="2971800"/>
            </a:xfrm>
            <a:custGeom>
              <a:avLst/>
              <a:gdLst/>
              <a:ahLst/>
              <a:cxnLst/>
              <a:rect l="l" t="t" r="r" b="b"/>
              <a:pathLst>
                <a:path w="1495" h="1872" extrusionOk="0">
                  <a:moveTo>
                    <a:pt x="1495" y="1872"/>
                  </a:moveTo>
                  <a:lnTo>
                    <a:pt x="0" y="0"/>
                  </a:lnTo>
                  <a:lnTo>
                    <a:pt x="1442" y="1872"/>
                  </a:lnTo>
                  <a:lnTo>
                    <a:pt x="1495" y="1872"/>
                  </a:lnTo>
                  <a:close/>
                </a:path>
              </a:pathLst>
            </a:custGeom>
            <a:solidFill>
              <a:srgbClr val="5E0D0E"/>
            </a:solidFill>
            <a:ln>
              <a:noFill/>
            </a:ln>
          </p:spPr>
        </p:sp>
        <p:sp>
          <p:nvSpPr>
            <p:cNvPr id="38" name="Google Shape;38;p10"/>
            <p:cNvSpPr/>
            <p:nvPr/>
          </p:nvSpPr>
          <p:spPr>
            <a:xfrm>
              <a:off x="641350" y="3881439"/>
              <a:ext cx="3340100" cy="2976562"/>
            </a:xfrm>
            <a:custGeom>
              <a:avLst/>
              <a:gdLst/>
              <a:ahLst/>
              <a:cxnLst/>
              <a:rect l="l" t="t" r="r" b="b"/>
              <a:pathLst>
                <a:path w="2104" h="1875" extrusionOk="0">
                  <a:moveTo>
                    <a:pt x="0" y="0"/>
                  </a:moveTo>
                  <a:lnTo>
                    <a:pt x="3" y="3"/>
                  </a:lnTo>
                  <a:lnTo>
                    <a:pt x="1498" y="1875"/>
                  </a:lnTo>
                  <a:lnTo>
                    <a:pt x="2104" y="1875"/>
                  </a:lnTo>
                  <a:lnTo>
                    <a:pt x="228" y="57"/>
                  </a:lnTo>
                  <a:lnTo>
                    <a:pt x="0" y="0"/>
                  </a:lnTo>
                  <a:close/>
                </a:path>
              </a:pathLst>
            </a:custGeom>
            <a:solidFill>
              <a:srgbClr val="8D1415"/>
            </a:solidFill>
            <a:ln>
              <a:noFill/>
            </a:ln>
          </p:spPr>
        </p:sp>
        <p:sp>
          <p:nvSpPr>
            <p:cNvPr id="39" name="Google Shape;39;p10"/>
            <p:cNvSpPr/>
            <p:nvPr/>
          </p:nvSpPr>
          <p:spPr>
            <a:xfrm>
              <a:off x="203200" y="3771901"/>
              <a:ext cx="2660650" cy="3086100"/>
            </a:xfrm>
            <a:custGeom>
              <a:avLst/>
              <a:gdLst/>
              <a:ahLst/>
              <a:cxnLst/>
              <a:rect l="l" t="t" r="r" b="b"/>
              <a:pathLst>
                <a:path w="1676" h="1944" extrusionOk="0">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3F3F3F"/>
            </a:solidFill>
            <a:ln>
              <a:noFill/>
            </a:ln>
          </p:spPr>
        </p:sp>
      </p:grpSp>
      <p:sp>
        <p:nvSpPr>
          <p:cNvPr id="40" name="Google Shape;40;p10"/>
          <p:cNvSpPr/>
          <p:nvPr/>
        </p:nvSpPr>
        <p:spPr>
          <a:xfrm>
            <a:off x="203200" y="3771900"/>
            <a:ext cx="361950" cy="90488"/>
          </a:xfrm>
          <a:custGeom>
            <a:avLst/>
            <a:gdLst/>
            <a:ahLst/>
            <a:cxnLst/>
            <a:rect l="l" t="t" r="r" b="b"/>
            <a:pathLst>
              <a:path w="228" h="57" extrusionOk="0">
                <a:moveTo>
                  <a:pt x="228" y="57"/>
                </a:moveTo>
                <a:lnTo>
                  <a:pt x="0" y="0"/>
                </a:lnTo>
                <a:lnTo>
                  <a:pt x="222" y="54"/>
                </a:lnTo>
                <a:lnTo>
                  <a:pt x="228" y="57"/>
                </a:lnTo>
                <a:close/>
              </a:path>
            </a:pathLst>
          </a:custGeom>
          <a:solidFill>
            <a:srgbClr val="29AB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41" name="Google Shape;41;p10"/>
          <p:cNvSpPr/>
          <p:nvPr/>
        </p:nvSpPr>
        <p:spPr>
          <a:xfrm>
            <a:off x="560388" y="3867150"/>
            <a:ext cx="61912" cy="80963"/>
          </a:xfrm>
          <a:custGeom>
            <a:avLst/>
            <a:gdLst/>
            <a:ahLst/>
            <a:cxnLst/>
            <a:rect l="l" t="t" r="r" b="b"/>
            <a:pathLst>
              <a:path w="39" h="51" extrusionOk="0">
                <a:moveTo>
                  <a:pt x="0" y="0"/>
                </a:moveTo>
                <a:lnTo>
                  <a:pt x="39" y="51"/>
                </a:lnTo>
                <a:lnTo>
                  <a:pt x="3" y="0"/>
                </a:lnTo>
                <a:lnTo>
                  <a:pt x="0" y="0"/>
                </a:lnTo>
                <a:close/>
              </a:path>
            </a:pathLst>
          </a:custGeom>
          <a:solidFill>
            <a:srgbClr val="29AB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42" name="Google Shape;42;p10"/>
          <p:cNvSpPr txBox="1">
            <a:spLocks noGrp="1"/>
          </p:cNvSpPr>
          <p:nvPr>
            <p:ph type="ctrTitle"/>
          </p:nvPr>
        </p:nvSpPr>
        <p:spPr>
          <a:xfrm>
            <a:off x="1739673" y="914401"/>
            <a:ext cx="6947127" cy="3488266"/>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SzPts val="1400"/>
              <a:buNone/>
              <a:defRPr sz="5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0"/>
          <p:cNvSpPr txBox="1">
            <a:spLocks noGrp="1"/>
          </p:cNvSpPr>
          <p:nvPr>
            <p:ph type="subTitle" idx="1"/>
          </p:nvPr>
        </p:nvSpPr>
        <p:spPr>
          <a:xfrm>
            <a:off x="2924238" y="4402666"/>
            <a:ext cx="5762563" cy="1364531"/>
          </a:xfrm>
          <a:prstGeom prst="rect">
            <a:avLst/>
          </a:prstGeom>
          <a:noFill/>
          <a:ln>
            <a:noFill/>
          </a:ln>
        </p:spPr>
        <p:txBody>
          <a:bodyPr spcFirstLastPara="1" wrap="square" lIns="91425" tIns="45700" rIns="91425" bIns="45700" anchor="t" anchorCtr="0">
            <a:normAutofit/>
          </a:bodyPr>
          <a:lstStyle>
            <a:lvl1pPr lvl="0" algn="r">
              <a:spcBef>
                <a:spcPts val="360"/>
              </a:spcBef>
              <a:spcAft>
                <a:spcPts val="0"/>
              </a:spcAft>
              <a:buSzPts val="2610"/>
              <a:buNone/>
              <a:defRPr sz="1800">
                <a:solidFill>
                  <a:schemeClr val="dk1"/>
                </a:solidFill>
              </a:defRPr>
            </a:lvl1pPr>
            <a:lvl2pPr lvl="1" algn="ctr">
              <a:spcBef>
                <a:spcPts val="600"/>
              </a:spcBef>
              <a:spcAft>
                <a:spcPts val="0"/>
              </a:spcAft>
              <a:buSzPts val="2900"/>
              <a:buNone/>
              <a:defRPr>
                <a:solidFill>
                  <a:srgbClr val="888888"/>
                </a:solidFill>
              </a:defRPr>
            </a:lvl2pPr>
            <a:lvl3pPr lvl="2" algn="ctr">
              <a:spcBef>
                <a:spcPts val="600"/>
              </a:spcBef>
              <a:spcAft>
                <a:spcPts val="0"/>
              </a:spcAft>
              <a:buSzPts val="2610"/>
              <a:buNone/>
              <a:defRPr>
                <a:solidFill>
                  <a:srgbClr val="888888"/>
                </a:solidFill>
              </a:defRPr>
            </a:lvl3pPr>
            <a:lvl4pPr lvl="3" algn="ctr">
              <a:spcBef>
                <a:spcPts val="600"/>
              </a:spcBef>
              <a:spcAft>
                <a:spcPts val="0"/>
              </a:spcAft>
              <a:buSzPts val="2320"/>
              <a:buNone/>
              <a:defRPr>
                <a:solidFill>
                  <a:srgbClr val="888888"/>
                </a:solidFill>
              </a:defRPr>
            </a:lvl4pPr>
            <a:lvl5pPr lvl="4" algn="ctr">
              <a:spcBef>
                <a:spcPts val="600"/>
              </a:spcBef>
              <a:spcAft>
                <a:spcPts val="0"/>
              </a:spcAft>
              <a:buSzPts val="2030"/>
              <a:buNone/>
              <a:defRPr>
                <a:solidFill>
                  <a:srgbClr val="888888"/>
                </a:solidFill>
              </a:defRPr>
            </a:lvl5pPr>
            <a:lvl6pPr lvl="5" algn="ctr">
              <a:spcBef>
                <a:spcPts val="600"/>
              </a:spcBef>
              <a:spcAft>
                <a:spcPts val="0"/>
              </a:spcAft>
              <a:buSzPts val="2030"/>
              <a:buNone/>
              <a:defRPr>
                <a:solidFill>
                  <a:srgbClr val="888888"/>
                </a:solidFill>
              </a:defRPr>
            </a:lvl6pPr>
            <a:lvl7pPr lvl="6" algn="ctr">
              <a:spcBef>
                <a:spcPts val="600"/>
              </a:spcBef>
              <a:spcAft>
                <a:spcPts val="0"/>
              </a:spcAft>
              <a:buSzPts val="2030"/>
              <a:buNone/>
              <a:defRPr>
                <a:solidFill>
                  <a:srgbClr val="888888"/>
                </a:solidFill>
              </a:defRPr>
            </a:lvl7pPr>
            <a:lvl8pPr lvl="7" algn="ctr">
              <a:spcBef>
                <a:spcPts val="600"/>
              </a:spcBef>
              <a:spcAft>
                <a:spcPts val="0"/>
              </a:spcAft>
              <a:buSzPts val="2030"/>
              <a:buNone/>
              <a:defRPr>
                <a:solidFill>
                  <a:srgbClr val="888888"/>
                </a:solidFill>
              </a:defRPr>
            </a:lvl8pPr>
            <a:lvl9pPr lvl="8" algn="ctr">
              <a:spcBef>
                <a:spcPts val="600"/>
              </a:spcBef>
              <a:spcAft>
                <a:spcPts val="600"/>
              </a:spcAft>
              <a:buSzPts val="2030"/>
              <a:buNone/>
              <a:defRPr>
                <a:solidFill>
                  <a:srgbClr val="888888"/>
                </a:solidFill>
              </a:defRPr>
            </a:lvl9pPr>
          </a:lstStyle>
          <a:p>
            <a:endParaRPr/>
          </a:p>
        </p:txBody>
      </p:sp>
      <p:sp>
        <p:nvSpPr>
          <p:cNvPr id="44" name="Google Shape;44;p10"/>
          <p:cNvSpPr txBox="1">
            <a:spLocks noGrp="1"/>
          </p:cNvSpPr>
          <p:nvPr>
            <p:ph type="dt" idx="10"/>
          </p:nvPr>
        </p:nvSpPr>
        <p:spPr>
          <a:xfrm>
            <a:off x="7326313" y="6116638"/>
            <a:ext cx="8572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0"/>
          <p:cNvSpPr txBox="1">
            <a:spLocks noGrp="1"/>
          </p:cNvSpPr>
          <p:nvPr>
            <p:ph type="ftr" idx="11"/>
          </p:nvPr>
        </p:nvSpPr>
        <p:spPr>
          <a:xfrm>
            <a:off x="3624263" y="6116638"/>
            <a:ext cx="36083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0"/>
          <p:cNvSpPr txBox="1">
            <a:spLocks noGrp="1"/>
          </p:cNvSpPr>
          <p:nvPr>
            <p:ph type="sldNum" idx="12"/>
          </p:nvPr>
        </p:nvSpPr>
        <p:spPr>
          <a:xfrm>
            <a:off x="8275638" y="6116638"/>
            <a:ext cx="411162"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7"/>
        <p:cNvGrpSpPr/>
        <p:nvPr/>
      </p:nvGrpSpPr>
      <p:grpSpPr>
        <a:xfrm>
          <a:off x="0" y="0"/>
          <a:ext cx="0" cy="0"/>
          <a:chOff x="0" y="0"/>
          <a:chExt cx="0" cy="0"/>
        </a:xfrm>
      </p:grpSpPr>
      <p:sp>
        <p:nvSpPr>
          <p:cNvPr id="48" name="Google Shape;48;p11"/>
          <p:cNvSpPr txBox="1">
            <a:spLocks noGrp="1"/>
          </p:cNvSpPr>
          <p:nvPr>
            <p:ph type="title"/>
          </p:nvPr>
        </p:nvSpPr>
        <p:spPr>
          <a:xfrm>
            <a:off x="1986995" y="2666998"/>
            <a:ext cx="6699805" cy="2360071"/>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sz="4000" b="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1"/>
          <p:cNvSpPr txBox="1">
            <a:spLocks noGrp="1"/>
          </p:cNvSpPr>
          <p:nvPr>
            <p:ph type="body" idx="1"/>
          </p:nvPr>
        </p:nvSpPr>
        <p:spPr>
          <a:xfrm>
            <a:off x="1986998" y="5027070"/>
            <a:ext cx="6699802" cy="860400"/>
          </a:xfrm>
          <a:prstGeom prst="rect">
            <a:avLst/>
          </a:prstGeom>
          <a:noFill/>
          <a:ln>
            <a:noFill/>
          </a:ln>
        </p:spPr>
        <p:txBody>
          <a:bodyPr spcFirstLastPara="1" wrap="square" lIns="91425" tIns="45700" rIns="91425" bIns="45700" anchor="t" anchorCtr="0">
            <a:normAutofit/>
          </a:bodyPr>
          <a:lstStyle>
            <a:lvl1pPr marL="457200" lvl="0" indent="-228600" algn="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50" name="Google Shape;50;p11"/>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1"/>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3"/>
        <p:cNvGrpSpPr/>
        <p:nvPr/>
      </p:nvGrpSpPr>
      <p:grpSpPr>
        <a:xfrm>
          <a:off x="0" y="0"/>
          <a:ext cx="0" cy="0"/>
          <a:chOff x="0" y="0"/>
          <a:chExt cx="0" cy="0"/>
        </a:xfrm>
      </p:grpSpPr>
      <p:sp>
        <p:nvSpPr>
          <p:cNvPr id="54" name="Google Shape;54;p12"/>
          <p:cNvSpPr txBox="1">
            <a:spLocks noGrp="1"/>
          </p:cNvSpPr>
          <p:nvPr>
            <p:ph type="title"/>
          </p:nvPr>
        </p:nvSpPr>
        <p:spPr>
          <a:xfrm>
            <a:off x="982133" y="685801"/>
            <a:ext cx="7704667" cy="175259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2"/>
          <p:cNvSpPr txBox="1">
            <a:spLocks noGrp="1"/>
          </p:cNvSpPr>
          <p:nvPr>
            <p:ph type="body" idx="1"/>
          </p:nvPr>
        </p:nvSpPr>
        <p:spPr>
          <a:xfrm>
            <a:off x="982133" y="2667000"/>
            <a:ext cx="3739896" cy="3368674"/>
          </a:xfrm>
          <a:prstGeom prst="rect">
            <a:avLst/>
          </a:prstGeom>
          <a:noFill/>
          <a:ln>
            <a:noFill/>
          </a:ln>
        </p:spPr>
        <p:txBody>
          <a:bodyPr spcFirstLastPara="1" wrap="square" lIns="91425" tIns="45700" rIns="91425" bIns="45700" anchor="ctr"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56" name="Google Shape;56;p12"/>
          <p:cNvSpPr txBox="1">
            <a:spLocks noGrp="1"/>
          </p:cNvSpPr>
          <p:nvPr>
            <p:ph type="body" idx="2"/>
          </p:nvPr>
        </p:nvSpPr>
        <p:spPr>
          <a:xfrm>
            <a:off x="4946904" y="2667000"/>
            <a:ext cx="3739896" cy="3346824"/>
          </a:xfrm>
          <a:prstGeom prst="rect">
            <a:avLst/>
          </a:prstGeom>
          <a:noFill/>
          <a:ln>
            <a:noFill/>
          </a:ln>
        </p:spPr>
        <p:txBody>
          <a:bodyPr spcFirstLastPara="1" wrap="square" lIns="91425" tIns="45700" rIns="91425" bIns="45700" anchor="ctr"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57" name="Google Shape;57;p12"/>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2"/>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2"/>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982663" y="457200"/>
            <a:ext cx="7704137" cy="1981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3"/>
          <p:cNvSpPr txBox="1">
            <a:spLocks noGrp="1"/>
          </p:cNvSpPr>
          <p:nvPr>
            <p:ph type="body" idx="1"/>
          </p:nvPr>
        </p:nvSpPr>
        <p:spPr>
          <a:xfrm>
            <a:off x="1329481" y="2658533"/>
            <a:ext cx="3456291"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4060"/>
              <a:buNone/>
              <a:defRPr sz="2800" b="0">
                <a:solidFill>
                  <a:srgbClr val="8D1415"/>
                </a:solidFill>
              </a:defRPr>
            </a:lvl1pPr>
            <a:lvl2pPr marL="914400" lvl="1" indent="-228600" algn="l">
              <a:spcBef>
                <a:spcPts val="600"/>
              </a:spcBef>
              <a:spcAft>
                <a:spcPts val="0"/>
              </a:spcAft>
              <a:buSzPts val="2900"/>
              <a:buNone/>
              <a:defRPr sz="2000" b="1"/>
            </a:lvl2pPr>
            <a:lvl3pPr marL="1371600" lvl="2" indent="-228600" algn="l">
              <a:spcBef>
                <a:spcPts val="600"/>
              </a:spcBef>
              <a:spcAft>
                <a:spcPts val="0"/>
              </a:spcAft>
              <a:buSzPts val="2610"/>
              <a:buNone/>
              <a:defRPr sz="1800" b="1"/>
            </a:lvl3pPr>
            <a:lvl4pPr marL="1828800" lvl="3" indent="-228600" algn="l">
              <a:spcBef>
                <a:spcPts val="600"/>
              </a:spcBef>
              <a:spcAft>
                <a:spcPts val="0"/>
              </a:spcAft>
              <a:buSzPts val="2320"/>
              <a:buNone/>
              <a:defRPr sz="1600" b="1"/>
            </a:lvl4pPr>
            <a:lvl5pPr marL="2286000" lvl="4" indent="-228600" algn="l">
              <a:spcBef>
                <a:spcPts val="600"/>
              </a:spcBef>
              <a:spcAft>
                <a:spcPts val="0"/>
              </a:spcAft>
              <a:buSzPts val="2320"/>
              <a:buNone/>
              <a:defRPr sz="1600" b="1"/>
            </a:lvl5pPr>
            <a:lvl6pPr marL="2743200" lvl="5" indent="-228600" algn="l">
              <a:spcBef>
                <a:spcPts val="600"/>
              </a:spcBef>
              <a:spcAft>
                <a:spcPts val="0"/>
              </a:spcAft>
              <a:buSzPts val="2320"/>
              <a:buNone/>
              <a:defRPr sz="1600" b="1"/>
            </a:lvl6pPr>
            <a:lvl7pPr marL="3200400" lvl="6" indent="-228600" algn="l">
              <a:spcBef>
                <a:spcPts val="600"/>
              </a:spcBef>
              <a:spcAft>
                <a:spcPts val="0"/>
              </a:spcAft>
              <a:buSzPts val="2320"/>
              <a:buNone/>
              <a:defRPr sz="1600" b="1"/>
            </a:lvl7pPr>
            <a:lvl8pPr marL="3657600" lvl="7" indent="-228600" algn="l">
              <a:spcBef>
                <a:spcPts val="600"/>
              </a:spcBef>
              <a:spcAft>
                <a:spcPts val="0"/>
              </a:spcAft>
              <a:buSzPts val="2320"/>
              <a:buNone/>
              <a:defRPr sz="1600" b="1"/>
            </a:lvl8pPr>
            <a:lvl9pPr marL="4114800" lvl="8" indent="-228600" algn="l">
              <a:spcBef>
                <a:spcPts val="600"/>
              </a:spcBef>
              <a:spcAft>
                <a:spcPts val="600"/>
              </a:spcAft>
              <a:buSzPts val="2320"/>
              <a:buNone/>
              <a:defRPr sz="1600" b="1"/>
            </a:lvl9pPr>
          </a:lstStyle>
          <a:p>
            <a:endParaRPr/>
          </a:p>
        </p:txBody>
      </p:sp>
      <p:sp>
        <p:nvSpPr>
          <p:cNvPr id="63" name="Google Shape;63;p13"/>
          <p:cNvSpPr txBox="1">
            <a:spLocks noGrp="1"/>
          </p:cNvSpPr>
          <p:nvPr>
            <p:ph type="body" idx="2"/>
          </p:nvPr>
        </p:nvSpPr>
        <p:spPr>
          <a:xfrm>
            <a:off x="1113523" y="3335336"/>
            <a:ext cx="3672248" cy="2665259"/>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64" name="Google Shape;64;p13"/>
          <p:cNvSpPr txBox="1">
            <a:spLocks noGrp="1"/>
          </p:cNvSpPr>
          <p:nvPr>
            <p:ph type="body" idx="3"/>
          </p:nvPr>
        </p:nvSpPr>
        <p:spPr>
          <a:xfrm>
            <a:off x="5161710" y="2667000"/>
            <a:ext cx="3467806"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4060"/>
              <a:buNone/>
              <a:defRPr sz="2800" b="0">
                <a:solidFill>
                  <a:srgbClr val="8D1415"/>
                </a:solidFill>
              </a:defRPr>
            </a:lvl1pPr>
            <a:lvl2pPr marL="914400" lvl="1" indent="-228600" algn="l">
              <a:spcBef>
                <a:spcPts val="600"/>
              </a:spcBef>
              <a:spcAft>
                <a:spcPts val="0"/>
              </a:spcAft>
              <a:buSzPts val="2900"/>
              <a:buNone/>
              <a:defRPr sz="2000" b="1"/>
            </a:lvl2pPr>
            <a:lvl3pPr marL="1371600" lvl="2" indent="-228600" algn="l">
              <a:spcBef>
                <a:spcPts val="600"/>
              </a:spcBef>
              <a:spcAft>
                <a:spcPts val="0"/>
              </a:spcAft>
              <a:buSzPts val="2610"/>
              <a:buNone/>
              <a:defRPr sz="1800" b="1"/>
            </a:lvl3pPr>
            <a:lvl4pPr marL="1828800" lvl="3" indent="-228600" algn="l">
              <a:spcBef>
                <a:spcPts val="600"/>
              </a:spcBef>
              <a:spcAft>
                <a:spcPts val="0"/>
              </a:spcAft>
              <a:buSzPts val="2320"/>
              <a:buNone/>
              <a:defRPr sz="1600" b="1"/>
            </a:lvl4pPr>
            <a:lvl5pPr marL="2286000" lvl="4" indent="-228600" algn="l">
              <a:spcBef>
                <a:spcPts val="600"/>
              </a:spcBef>
              <a:spcAft>
                <a:spcPts val="0"/>
              </a:spcAft>
              <a:buSzPts val="2320"/>
              <a:buNone/>
              <a:defRPr sz="1600" b="1"/>
            </a:lvl5pPr>
            <a:lvl6pPr marL="2743200" lvl="5" indent="-228600" algn="l">
              <a:spcBef>
                <a:spcPts val="600"/>
              </a:spcBef>
              <a:spcAft>
                <a:spcPts val="0"/>
              </a:spcAft>
              <a:buSzPts val="2320"/>
              <a:buNone/>
              <a:defRPr sz="1600" b="1"/>
            </a:lvl6pPr>
            <a:lvl7pPr marL="3200400" lvl="6" indent="-228600" algn="l">
              <a:spcBef>
                <a:spcPts val="600"/>
              </a:spcBef>
              <a:spcAft>
                <a:spcPts val="0"/>
              </a:spcAft>
              <a:buSzPts val="2320"/>
              <a:buNone/>
              <a:defRPr sz="1600" b="1"/>
            </a:lvl7pPr>
            <a:lvl8pPr marL="3657600" lvl="7" indent="-228600" algn="l">
              <a:spcBef>
                <a:spcPts val="600"/>
              </a:spcBef>
              <a:spcAft>
                <a:spcPts val="0"/>
              </a:spcAft>
              <a:buSzPts val="2320"/>
              <a:buNone/>
              <a:defRPr sz="1600" b="1"/>
            </a:lvl8pPr>
            <a:lvl9pPr marL="4114800" lvl="8" indent="-228600" algn="l">
              <a:spcBef>
                <a:spcPts val="600"/>
              </a:spcBef>
              <a:spcAft>
                <a:spcPts val="600"/>
              </a:spcAft>
              <a:buSzPts val="2320"/>
              <a:buNone/>
              <a:defRPr sz="1600" b="1"/>
            </a:lvl9pPr>
          </a:lstStyle>
          <a:p>
            <a:endParaRPr/>
          </a:p>
        </p:txBody>
      </p:sp>
      <p:sp>
        <p:nvSpPr>
          <p:cNvPr id="65" name="Google Shape;65;p13"/>
          <p:cNvSpPr txBox="1">
            <a:spLocks noGrp="1"/>
          </p:cNvSpPr>
          <p:nvPr>
            <p:ph type="body" idx="4"/>
          </p:nvPr>
        </p:nvSpPr>
        <p:spPr>
          <a:xfrm>
            <a:off x="4957266" y="3335336"/>
            <a:ext cx="3672248" cy="2665259"/>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66" name="Google Shape;66;p13"/>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3"/>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3"/>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982663" y="457200"/>
            <a:ext cx="7704137" cy="1981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4"/>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1113524" y="1600200"/>
            <a:ext cx="2662534"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SzPts val="1400"/>
              <a:buNone/>
              <a:defRPr sz="2400" b="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5"/>
          <p:cNvSpPr txBox="1">
            <a:spLocks noGrp="1"/>
          </p:cNvSpPr>
          <p:nvPr>
            <p:ph type="body" idx="1"/>
          </p:nvPr>
        </p:nvSpPr>
        <p:spPr>
          <a:xfrm>
            <a:off x="3947553" y="685800"/>
            <a:ext cx="4681962" cy="5105401"/>
          </a:xfrm>
          <a:prstGeom prst="rect">
            <a:avLst/>
          </a:prstGeom>
          <a:noFill/>
          <a:ln>
            <a:noFill/>
          </a:ln>
        </p:spPr>
        <p:txBody>
          <a:bodyPr spcFirstLastPara="1" wrap="square" lIns="91425" tIns="45700" rIns="91425" bIns="45700" anchor="ctr" anchorCtr="0">
            <a:normAutofit/>
          </a:bodyPr>
          <a:lstStyle>
            <a:lvl1pPr marL="457200" lvl="0" indent="-412750" algn="l">
              <a:spcBef>
                <a:spcPts val="400"/>
              </a:spcBef>
              <a:spcAft>
                <a:spcPts val="0"/>
              </a:spcAft>
              <a:buSzPts val="2900"/>
              <a:buChar char="•"/>
              <a:defRPr sz="2000"/>
            </a:lvl1pPr>
            <a:lvl2pPr marL="914400" lvl="1" indent="-394335" algn="l">
              <a:spcBef>
                <a:spcPts val="600"/>
              </a:spcBef>
              <a:spcAft>
                <a:spcPts val="0"/>
              </a:spcAft>
              <a:buSzPts val="2610"/>
              <a:buChar char="•"/>
              <a:defRPr sz="1800"/>
            </a:lvl2pPr>
            <a:lvl3pPr marL="1371600" lvl="2" indent="-375919" algn="l">
              <a:spcBef>
                <a:spcPts val="600"/>
              </a:spcBef>
              <a:spcAft>
                <a:spcPts val="0"/>
              </a:spcAft>
              <a:buSzPts val="2320"/>
              <a:buChar char="•"/>
              <a:defRPr sz="1600"/>
            </a:lvl3pPr>
            <a:lvl4pPr marL="1828800" lvl="3" indent="-357505" algn="l">
              <a:spcBef>
                <a:spcPts val="600"/>
              </a:spcBef>
              <a:spcAft>
                <a:spcPts val="0"/>
              </a:spcAft>
              <a:buSzPts val="2030"/>
              <a:buChar char="•"/>
              <a:defRPr sz="1400"/>
            </a:lvl4pPr>
            <a:lvl5pPr marL="2286000" lvl="4" indent="-357504" algn="l">
              <a:spcBef>
                <a:spcPts val="600"/>
              </a:spcBef>
              <a:spcAft>
                <a:spcPts val="0"/>
              </a:spcAft>
              <a:buSzPts val="2030"/>
              <a:buChar char="•"/>
              <a:defRPr sz="1400"/>
            </a:lvl5pPr>
            <a:lvl6pPr marL="2743200" lvl="5" indent="-357504" algn="l">
              <a:spcBef>
                <a:spcPts val="600"/>
              </a:spcBef>
              <a:spcAft>
                <a:spcPts val="0"/>
              </a:spcAft>
              <a:buSzPts val="2030"/>
              <a:buChar char="•"/>
              <a:defRPr sz="1400"/>
            </a:lvl6pPr>
            <a:lvl7pPr marL="3200400" lvl="6" indent="-357504" algn="l">
              <a:spcBef>
                <a:spcPts val="600"/>
              </a:spcBef>
              <a:spcAft>
                <a:spcPts val="0"/>
              </a:spcAft>
              <a:buSzPts val="2030"/>
              <a:buChar char="•"/>
              <a:defRPr sz="1400"/>
            </a:lvl7pPr>
            <a:lvl8pPr marL="3657600" lvl="7" indent="-357504" algn="l">
              <a:spcBef>
                <a:spcPts val="600"/>
              </a:spcBef>
              <a:spcAft>
                <a:spcPts val="0"/>
              </a:spcAft>
              <a:buSzPts val="2030"/>
              <a:buChar char="•"/>
              <a:defRPr sz="1400"/>
            </a:lvl8pPr>
            <a:lvl9pPr marL="4114800" lvl="8" indent="-357504" algn="l">
              <a:spcBef>
                <a:spcPts val="600"/>
              </a:spcBef>
              <a:spcAft>
                <a:spcPts val="600"/>
              </a:spcAft>
              <a:buSzPts val="2030"/>
              <a:buChar char="•"/>
              <a:defRPr sz="1400"/>
            </a:lvl9pPr>
          </a:lstStyle>
          <a:p>
            <a:endParaRPr/>
          </a:p>
        </p:txBody>
      </p:sp>
      <p:sp>
        <p:nvSpPr>
          <p:cNvPr id="77" name="Google Shape;77;p15"/>
          <p:cNvSpPr txBox="1">
            <a:spLocks noGrp="1"/>
          </p:cNvSpPr>
          <p:nvPr>
            <p:ph type="body" idx="2"/>
          </p:nvPr>
        </p:nvSpPr>
        <p:spPr>
          <a:xfrm>
            <a:off x="1113524" y="2971800"/>
            <a:ext cx="2662534" cy="1828800"/>
          </a:xfrm>
          <a:prstGeom prst="rect">
            <a:avLst/>
          </a:prstGeom>
          <a:noFill/>
          <a:ln>
            <a:noFill/>
          </a:ln>
        </p:spPr>
        <p:txBody>
          <a:bodyPr spcFirstLastPara="1" wrap="square" lIns="91425" tIns="45700" rIns="91425" bIns="45700" anchor="ctr" anchorCtr="0">
            <a:normAutofit/>
          </a:bodyPr>
          <a:lstStyle>
            <a:lvl1pPr marL="457200" lvl="0" indent="-228600" algn="ctr">
              <a:spcBef>
                <a:spcPts val="320"/>
              </a:spcBef>
              <a:spcAft>
                <a:spcPts val="0"/>
              </a:spcAft>
              <a:buSzPts val="2320"/>
              <a:buNone/>
              <a:defRPr sz="16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78" name="Google Shape;78;p15"/>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5"/>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5"/>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1112332" y="1752599"/>
            <a:ext cx="4070679"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SzPts val="1400"/>
              <a:buNone/>
              <a:defRPr sz="2800" b="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6"/>
          <p:cNvSpPr>
            <a:spLocks noGrp="1"/>
          </p:cNvSpPr>
          <p:nvPr>
            <p:ph type="pic" idx="2"/>
          </p:nvPr>
        </p:nvSpPr>
        <p:spPr>
          <a:xfrm>
            <a:off x="5697495" y="914400"/>
            <a:ext cx="2461371" cy="4572000"/>
          </a:xfrm>
          <a:prstGeom prst="roundRect">
            <a:avLst>
              <a:gd name="adj" fmla="val 4280"/>
            </a:avLst>
          </a:prstGeom>
          <a:noFill/>
          <a:ln w="38100" cap="flat" cmpd="sng">
            <a:solidFill>
              <a:schemeClr val="lt2"/>
            </a:solidFill>
            <a:prstDash val="solid"/>
            <a:round/>
            <a:headEnd type="none" w="sm" len="sm"/>
            <a:tailEnd type="none" w="sm" len="sm"/>
          </a:ln>
        </p:spPr>
      </p:sp>
      <p:sp>
        <p:nvSpPr>
          <p:cNvPr id="84" name="Google Shape;84;p16"/>
          <p:cNvSpPr txBox="1">
            <a:spLocks noGrp="1"/>
          </p:cNvSpPr>
          <p:nvPr>
            <p:ph type="body" idx="1"/>
          </p:nvPr>
        </p:nvSpPr>
        <p:spPr>
          <a:xfrm>
            <a:off x="1112332" y="3124199"/>
            <a:ext cx="4070679" cy="1828800"/>
          </a:xfrm>
          <a:prstGeom prst="rect">
            <a:avLst/>
          </a:prstGeom>
          <a:noFill/>
          <a:ln>
            <a:noFill/>
          </a:ln>
        </p:spPr>
        <p:txBody>
          <a:bodyPr spcFirstLastPara="1" wrap="square" lIns="91425" tIns="45700" rIns="91425" bIns="45700" anchor="ctr" anchorCtr="0">
            <a:normAutofit/>
          </a:bodyPr>
          <a:lstStyle>
            <a:lvl1pPr marL="457200" lvl="0" indent="-228600" algn="ctr">
              <a:spcBef>
                <a:spcPts val="360"/>
              </a:spcBef>
              <a:spcAft>
                <a:spcPts val="0"/>
              </a:spcAft>
              <a:buSzPts val="2610"/>
              <a:buNone/>
              <a:defRPr sz="18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85" name="Google Shape;85;p16"/>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6"/>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6"/>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7"/>
          <p:cNvGrpSpPr/>
          <p:nvPr/>
        </p:nvGrpSpPr>
        <p:grpSpPr>
          <a:xfrm>
            <a:off x="0" y="0"/>
            <a:ext cx="2132013" cy="6858000"/>
            <a:chOff x="0" y="0"/>
            <a:chExt cx="2132013" cy="6858001"/>
          </a:xfrm>
        </p:grpSpPr>
        <p:sp>
          <p:nvSpPr>
            <p:cNvPr id="11" name="Google Shape;11;p7"/>
            <p:cNvSpPr/>
            <p:nvPr/>
          </p:nvSpPr>
          <p:spPr>
            <a:xfrm>
              <a:off x="0" y="0"/>
              <a:ext cx="1073150" cy="5291138"/>
            </a:xfrm>
            <a:custGeom>
              <a:avLst/>
              <a:gdLst/>
              <a:ahLst/>
              <a:cxnLst/>
              <a:rect l="l" t="t" r="r" b="b"/>
              <a:pathLst>
                <a:path w="676" h="3333" extrusionOk="0">
                  <a:moveTo>
                    <a:pt x="0" y="3132"/>
                  </a:moveTo>
                  <a:lnTo>
                    <a:pt x="0" y="3312"/>
                  </a:lnTo>
                  <a:lnTo>
                    <a:pt x="126" y="3333"/>
                  </a:lnTo>
                  <a:lnTo>
                    <a:pt x="676" y="0"/>
                  </a:lnTo>
                  <a:lnTo>
                    <a:pt x="514" y="0"/>
                  </a:lnTo>
                  <a:lnTo>
                    <a:pt x="0" y="313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2" name="Google Shape;12;p7"/>
            <p:cNvSpPr/>
            <p:nvPr/>
          </p:nvSpPr>
          <p:spPr>
            <a:xfrm>
              <a:off x="0" y="0"/>
              <a:ext cx="758825" cy="4624389"/>
            </a:xfrm>
            <a:custGeom>
              <a:avLst/>
              <a:gdLst/>
              <a:ahLst/>
              <a:cxnLst/>
              <a:rect l="l" t="t" r="r" b="b"/>
              <a:pathLst>
                <a:path w="478" h="2913" extrusionOk="0">
                  <a:moveTo>
                    <a:pt x="478" y="0"/>
                  </a:moveTo>
                  <a:lnTo>
                    <a:pt x="318" y="0"/>
                  </a:lnTo>
                  <a:lnTo>
                    <a:pt x="0" y="1938"/>
                  </a:lnTo>
                  <a:lnTo>
                    <a:pt x="0" y="2913"/>
                  </a:lnTo>
                  <a:lnTo>
                    <a:pt x="478" y="0"/>
                  </a:lnTo>
                  <a:close/>
                </a:path>
              </a:pathLst>
            </a:custGeom>
            <a:solidFill>
              <a:srgbClr val="595959"/>
            </a:solidFill>
            <a:ln>
              <a:noFill/>
            </a:ln>
          </p:spPr>
        </p:sp>
        <p:sp>
          <p:nvSpPr>
            <p:cNvPr id="13" name="Google Shape;13;p7"/>
            <p:cNvSpPr/>
            <p:nvPr/>
          </p:nvSpPr>
          <p:spPr>
            <a:xfrm>
              <a:off x="0" y="5662614"/>
              <a:ext cx="906463" cy="1195387"/>
            </a:xfrm>
            <a:custGeom>
              <a:avLst/>
              <a:gdLst/>
              <a:ahLst/>
              <a:cxnLst/>
              <a:rect l="l" t="t" r="r" b="b"/>
              <a:pathLst>
                <a:path w="571" h="753" extrusionOk="0">
                  <a:moveTo>
                    <a:pt x="0" y="0"/>
                  </a:moveTo>
                  <a:lnTo>
                    <a:pt x="0" y="12"/>
                  </a:lnTo>
                  <a:lnTo>
                    <a:pt x="538" y="753"/>
                  </a:lnTo>
                  <a:lnTo>
                    <a:pt x="571" y="753"/>
                  </a:lnTo>
                  <a:lnTo>
                    <a:pt x="0" y="0"/>
                  </a:lnTo>
                  <a:close/>
                </a:path>
              </a:pathLst>
            </a:custGeom>
            <a:solidFill>
              <a:srgbClr val="262626"/>
            </a:solidFill>
            <a:ln>
              <a:noFill/>
            </a:ln>
          </p:spPr>
        </p:sp>
        <p:sp>
          <p:nvSpPr>
            <p:cNvPr id="14" name="Google Shape;14;p7"/>
            <p:cNvSpPr/>
            <p:nvPr/>
          </p:nvSpPr>
          <p:spPr>
            <a:xfrm>
              <a:off x="0" y="5295901"/>
              <a:ext cx="1487488" cy="1562100"/>
            </a:xfrm>
            <a:custGeom>
              <a:avLst/>
              <a:gdLst/>
              <a:ahLst/>
              <a:cxnLst/>
              <a:rect l="l" t="t" r="r" b="b"/>
              <a:pathLst>
                <a:path w="937" h="984" extrusionOk="0">
                  <a:moveTo>
                    <a:pt x="0" y="0"/>
                  </a:moveTo>
                  <a:lnTo>
                    <a:pt x="0" y="3"/>
                  </a:lnTo>
                  <a:lnTo>
                    <a:pt x="901" y="984"/>
                  </a:lnTo>
                  <a:lnTo>
                    <a:pt x="937" y="984"/>
                  </a:lnTo>
                  <a:lnTo>
                    <a:pt x="0" y="0"/>
                  </a:lnTo>
                  <a:close/>
                </a:path>
              </a:pathLst>
            </a:custGeom>
            <a:solidFill>
              <a:srgbClr val="5E0D0E"/>
            </a:solidFill>
            <a:ln>
              <a:noFill/>
            </a:ln>
          </p:spPr>
        </p:sp>
        <p:sp>
          <p:nvSpPr>
            <p:cNvPr id="15" name="Google Shape;15;p7"/>
            <p:cNvSpPr/>
            <p:nvPr/>
          </p:nvSpPr>
          <p:spPr>
            <a:xfrm>
              <a:off x="0" y="5257801"/>
              <a:ext cx="2132013" cy="1600200"/>
            </a:xfrm>
            <a:custGeom>
              <a:avLst/>
              <a:gdLst/>
              <a:ahLst/>
              <a:cxnLst/>
              <a:rect l="l" t="t" r="r" b="b"/>
              <a:pathLst>
                <a:path w="1343" h="1008" extrusionOk="0">
                  <a:moveTo>
                    <a:pt x="0" y="24"/>
                  </a:moveTo>
                  <a:lnTo>
                    <a:pt x="937" y="1008"/>
                  </a:lnTo>
                  <a:lnTo>
                    <a:pt x="1343" y="1008"/>
                  </a:lnTo>
                  <a:lnTo>
                    <a:pt x="126" y="21"/>
                  </a:lnTo>
                  <a:lnTo>
                    <a:pt x="0" y="0"/>
                  </a:lnTo>
                  <a:lnTo>
                    <a:pt x="0" y="24"/>
                  </a:lnTo>
                  <a:close/>
                </a:path>
              </a:pathLst>
            </a:custGeom>
            <a:solidFill>
              <a:srgbClr val="8D1415"/>
            </a:solidFill>
            <a:ln>
              <a:noFill/>
            </a:ln>
          </p:spPr>
        </p:sp>
        <p:sp>
          <p:nvSpPr>
            <p:cNvPr id="16" name="Google Shape;16;p7"/>
            <p:cNvSpPr/>
            <p:nvPr/>
          </p:nvSpPr>
          <p:spPr>
            <a:xfrm>
              <a:off x="0" y="5357814"/>
              <a:ext cx="1377950" cy="1500187"/>
            </a:xfrm>
            <a:custGeom>
              <a:avLst/>
              <a:gdLst/>
              <a:ahLst/>
              <a:cxnLst/>
              <a:rect l="l" t="t" r="r" b="b"/>
              <a:pathLst>
                <a:path w="868" h="945" extrusionOk="0">
                  <a:moveTo>
                    <a:pt x="0" y="192"/>
                  </a:moveTo>
                  <a:lnTo>
                    <a:pt x="571" y="945"/>
                  </a:lnTo>
                  <a:lnTo>
                    <a:pt x="868" y="945"/>
                  </a:lnTo>
                  <a:lnTo>
                    <a:pt x="0" y="0"/>
                  </a:lnTo>
                  <a:lnTo>
                    <a:pt x="0" y="192"/>
                  </a:lnTo>
                  <a:close/>
                </a:path>
              </a:pathLst>
            </a:custGeom>
            <a:solidFill>
              <a:srgbClr val="3F3F3F"/>
            </a:solidFill>
            <a:ln>
              <a:noFill/>
            </a:ln>
          </p:spPr>
        </p:sp>
      </p:grpSp>
      <p:sp>
        <p:nvSpPr>
          <p:cNvPr id="17" name="Google Shape;17;p7"/>
          <p:cNvSpPr txBox="1">
            <a:spLocks noGrp="1"/>
          </p:cNvSpPr>
          <p:nvPr>
            <p:ph type="title"/>
          </p:nvPr>
        </p:nvSpPr>
        <p:spPr>
          <a:xfrm>
            <a:off x="982663" y="457200"/>
            <a:ext cx="7704137" cy="1981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000" b="0" i="0" u="none" strike="noStrike" cap="none">
                <a:solidFill>
                  <a:schemeClr val="dk1"/>
                </a:solidFill>
                <a:latin typeface="Corbel"/>
                <a:ea typeface="Corbel"/>
                <a:cs typeface="Corbel"/>
                <a:sym typeface="Corbel"/>
              </a:defRPr>
            </a:lvl1pPr>
            <a:lvl2pPr marR="0" lvl="1" algn="ctr" rtl="0">
              <a:spcBef>
                <a:spcPts val="0"/>
              </a:spcBef>
              <a:spcAft>
                <a:spcPts val="0"/>
              </a:spcAft>
              <a:buSzPts val="1400"/>
              <a:buNone/>
              <a:defRPr sz="4000" b="0" i="0" u="none" strike="noStrike" cap="none">
                <a:solidFill>
                  <a:schemeClr val="dk1"/>
                </a:solidFill>
                <a:latin typeface="Corbel"/>
                <a:ea typeface="Corbel"/>
                <a:cs typeface="Corbel"/>
                <a:sym typeface="Corbel"/>
              </a:defRPr>
            </a:lvl2pPr>
            <a:lvl3pPr marR="0" lvl="2" algn="ctr" rtl="0">
              <a:spcBef>
                <a:spcPts val="0"/>
              </a:spcBef>
              <a:spcAft>
                <a:spcPts val="0"/>
              </a:spcAft>
              <a:buSzPts val="1400"/>
              <a:buNone/>
              <a:defRPr sz="4000" b="0" i="0" u="none" strike="noStrike" cap="none">
                <a:solidFill>
                  <a:schemeClr val="dk1"/>
                </a:solidFill>
                <a:latin typeface="Corbel"/>
                <a:ea typeface="Corbel"/>
                <a:cs typeface="Corbel"/>
                <a:sym typeface="Corbel"/>
              </a:defRPr>
            </a:lvl3pPr>
            <a:lvl4pPr marR="0" lvl="3" algn="ctr" rtl="0">
              <a:spcBef>
                <a:spcPts val="0"/>
              </a:spcBef>
              <a:spcAft>
                <a:spcPts val="0"/>
              </a:spcAft>
              <a:buSzPts val="1400"/>
              <a:buNone/>
              <a:defRPr sz="4000" b="0" i="0" u="none" strike="noStrike" cap="none">
                <a:solidFill>
                  <a:schemeClr val="dk1"/>
                </a:solidFill>
                <a:latin typeface="Corbel"/>
                <a:ea typeface="Corbel"/>
                <a:cs typeface="Corbel"/>
                <a:sym typeface="Corbel"/>
              </a:defRPr>
            </a:lvl4pPr>
            <a:lvl5pPr marR="0" lvl="4" algn="ctr" rtl="0">
              <a:spcBef>
                <a:spcPts val="0"/>
              </a:spcBef>
              <a:spcAft>
                <a:spcPts val="0"/>
              </a:spcAft>
              <a:buSzPts val="1400"/>
              <a:buNone/>
              <a:defRPr sz="40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7"/>
          <p:cNvSpPr txBox="1">
            <a:spLocks noGrp="1"/>
          </p:cNvSpPr>
          <p:nvPr>
            <p:ph type="body" idx="1"/>
          </p:nvPr>
        </p:nvSpPr>
        <p:spPr>
          <a:xfrm>
            <a:off x="982663" y="2667000"/>
            <a:ext cx="7704137" cy="3357563"/>
          </a:xfrm>
          <a:prstGeom prst="rect">
            <a:avLst/>
          </a:prstGeom>
          <a:noFill/>
          <a:ln>
            <a:noFill/>
          </a:ln>
        </p:spPr>
        <p:txBody>
          <a:bodyPr spcFirstLastPara="1" wrap="square" lIns="91425" tIns="45700" rIns="91425" bIns="45700" anchor="ctr" anchorCtr="0">
            <a:noAutofit/>
          </a:bodyPr>
          <a:lstStyle>
            <a:lvl1pPr marL="457200" marR="0" lvl="0" indent="-449580" algn="l" rtl="0">
              <a:spcBef>
                <a:spcPts val="480"/>
              </a:spcBef>
              <a:spcAft>
                <a:spcPts val="0"/>
              </a:spcAft>
              <a:buClr>
                <a:srgbClr val="8D1515"/>
              </a:buClr>
              <a:buSzPts val="3480"/>
              <a:buFont typeface="Arial"/>
              <a:buChar char="•"/>
              <a:defRPr sz="2400" b="0" i="0" u="none" strike="noStrike" cap="none">
                <a:solidFill>
                  <a:schemeClr val="dk1"/>
                </a:solidFill>
                <a:latin typeface="Corbel"/>
                <a:ea typeface="Corbel"/>
                <a:cs typeface="Corbel"/>
                <a:sym typeface="Corbel"/>
              </a:defRPr>
            </a:lvl1pPr>
            <a:lvl2pPr marL="914400" marR="0" lvl="1" indent="-412750" algn="l" rtl="0">
              <a:spcBef>
                <a:spcPts val="600"/>
              </a:spcBef>
              <a:spcAft>
                <a:spcPts val="0"/>
              </a:spcAft>
              <a:buClr>
                <a:srgbClr val="8D1515"/>
              </a:buClr>
              <a:buSzPts val="2900"/>
              <a:buFont typeface="Arial"/>
              <a:buChar char="•"/>
              <a:defRPr sz="2000" b="0" i="0" u="none" strike="noStrike" cap="none">
                <a:solidFill>
                  <a:schemeClr val="dk1"/>
                </a:solidFill>
                <a:latin typeface="Corbel"/>
                <a:ea typeface="Corbel"/>
                <a:cs typeface="Corbel"/>
                <a:sym typeface="Corbel"/>
              </a:defRPr>
            </a:lvl2pPr>
            <a:lvl3pPr marL="1371600" marR="0" lvl="2" indent="-394335" algn="l" rtl="0">
              <a:spcBef>
                <a:spcPts val="600"/>
              </a:spcBef>
              <a:spcAft>
                <a:spcPts val="0"/>
              </a:spcAft>
              <a:buClr>
                <a:srgbClr val="8D1515"/>
              </a:buClr>
              <a:buSzPts val="2610"/>
              <a:buFont typeface="Arial"/>
              <a:buChar char="•"/>
              <a:defRPr sz="1800" b="0" i="0" u="none" strike="noStrike" cap="none">
                <a:solidFill>
                  <a:schemeClr val="dk1"/>
                </a:solidFill>
                <a:latin typeface="Corbel"/>
                <a:ea typeface="Corbel"/>
                <a:cs typeface="Corbel"/>
                <a:sym typeface="Corbel"/>
              </a:defRPr>
            </a:lvl3pPr>
            <a:lvl4pPr marL="1828800" marR="0" lvl="3" indent="-375919" algn="l" rtl="0">
              <a:spcBef>
                <a:spcPts val="600"/>
              </a:spcBef>
              <a:spcAft>
                <a:spcPts val="0"/>
              </a:spcAft>
              <a:buClr>
                <a:srgbClr val="8D1515"/>
              </a:buClr>
              <a:buSzPts val="2320"/>
              <a:buFont typeface="Arial"/>
              <a:buChar char="•"/>
              <a:defRPr sz="1600" b="0" i="0" u="none" strike="noStrike" cap="none">
                <a:solidFill>
                  <a:schemeClr val="dk1"/>
                </a:solidFill>
                <a:latin typeface="Corbel"/>
                <a:ea typeface="Corbel"/>
                <a:cs typeface="Corbel"/>
                <a:sym typeface="Corbel"/>
              </a:defRPr>
            </a:lvl4pPr>
            <a:lvl5pPr marL="2286000" marR="0" lvl="4" indent="-357504" algn="l" rtl="0">
              <a:spcBef>
                <a:spcPts val="600"/>
              </a:spcBef>
              <a:spcAft>
                <a:spcPts val="0"/>
              </a:spcAft>
              <a:buClr>
                <a:srgbClr val="8D1515"/>
              </a:buClr>
              <a:buSzPts val="2030"/>
              <a:buFont typeface="Arial"/>
              <a:buChar char="•"/>
              <a:defRPr sz="1400" b="0" i="0" u="none" strike="noStrike" cap="none">
                <a:solidFill>
                  <a:schemeClr val="dk1"/>
                </a:solidFill>
                <a:latin typeface="Corbel"/>
                <a:ea typeface="Corbel"/>
                <a:cs typeface="Corbel"/>
                <a:sym typeface="Corbel"/>
              </a:defRPr>
            </a:lvl5pPr>
            <a:lvl6pPr marL="2743200" marR="0" lvl="5" indent="-357504" algn="l" rtl="0">
              <a:spcBef>
                <a:spcPts val="600"/>
              </a:spcBef>
              <a:spcAft>
                <a:spcPts val="0"/>
              </a:spcAft>
              <a:buClr>
                <a:srgbClr val="8D1415"/>
              </a:buClr>
              <a:buSzPts val="2030"/>
              <a:buFont typeface="Arial"/>
              <a:buChar char="•"/>
              <a:defRPr sz="1400" b="0" i="0" u="none" strike="noStrike" cap="none">
                <a:solidFill>
                  <a:schemeClr val="dk1"/>
                </a:solidFill>
                <a:latin typeface="Corbel"/>
                <a:ea typeface="Corbel"/>
                <a:cs typeface="Corbel"/>
                <a:sym typeface="Corbel"/>
              </a:defRPr>
            </a:lvl6pPr>
            <a:lvl7pPr marL="3200400" marR="0" lvl="6" indent="-357504" algn="l" rtl="0">
              <a:spcBef>
                <a:spcPts val="600"/>
              </a:spcBef>
              <a:spcAft>
                <a:spcPts val="0"/>
              </a:spcAft>
              <a:buClr>
                <a:srgbClr val="8D1415"/>
              </a:buClr>
              <a:buSzPts val="2030"/>
              <a:buFont typeface="Arial"/>
              <a:buChar char="•"/>
              <a:defRPr sz="1400" b="0" i="0" u="none" strike="noStrike" cap="none">
                <a:solidFill>
                  <a:schemeClr val="dk1"/>
                </a:solidFill>
                <a:latin typeface="Corbel"/>
                <a:ea typeface="Corbel"/>
                <a:cs typeface="Corbel"/>
                <a:sym typeface="Corbel"/>
              </a:defRPr>
            </a:lvl7pPr>
            <a:lvl8pPr marL="3657600" marR="0" lvl="7" indent="-357504" algn="l" rtl="0">
              <a:spcBef>
                <a:spcPts val="600"/>
              </a:spcBef>
              <a:spcAft>
                <a:spcPts val="0"/>
              </a:spcAft>
              <a:buClr>
                <a:srgbClr val="8D1415"/>
              </a:buClr>
              <a:buSzPts val="2030"/>
              <a:buFont typeface="Arial"/>
              <a:buChar char="•"/>
              <a:defRPr sz="1400" b="0" i="0" u="none" strike="noStrike" cap="none">
                <a:solidFill>
                  <a:schemeClr val="dk1"/>
                </a:solidFill>
                <a:latin typeface="Corbel"/>
                <a:ea typeface="Corbel"/>
                <a:cs typeface="Corbel"/>
                <a:sym typeface="Corbel"/>
              </a:defRPr>
            </a:lvl8pPr>
            <a:lvl9pPr marL="4114800" marR="0" lvl="8" indent="-357504" algn="l" rtl="0">
              <a:spcBef>
                <a:spcPts val="600"/>
              </a:spcBef>
              <a:spcAft>
                <a:spcPts val="600"/>
              </a:spcAft>
              <a:buClr>
                <a:srgbClr val="8D1415"/>
              </a:buClr>
              <a:buSzPts val="203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19" name="Google Shape;19;p7"/>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 name="Google Shape;20;p7"/>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1" name="Google Shape;21;p7"/>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u="none">
                <a:solidFill>
                  <a:schemeClr val="dk1"/>
                </a:solidFill>
                <a:latin typeface="Corbel"/>
                <a:ea typeface="Corbel"/>
                <a:cs typeface="Corbel"/>
                <a:sym typeface="Corbel"/>
              </a:defRPr>
            </a:lvl1pPr>
            <a:lvl2pPr marL="0" marR="0" lvl="1" indent="0" algn="r" rtl="0">
              <a:spcBef>
                <a:spcPts val="0"/>
              </a:spcBef>
              <a:spcAft>
                <a:spcPts val="0"/>
              </a:spcAft>
              <a:buNone/>
              <a:defRPr sz="1000" b="0" u="none">
                <a:solidFill>
                  <a:schemeClr val="dk1"/>
                </a:solidFill>
                <a:latin typeface="Corbel"/>
                <a:ea typeface="Corbel"/>
                <a:cs typeface="Corbel"/>
                <a:sym typeface="Corbel"/>
              </a:defRPr>
            </a:lvl2pPr>
            <a:lvl3pPr marL="0" marR="0" lvl="2" indent="0" algn="r" rtl="0">
              <a:spcBef>
                <a:spcPts val="0"/>
              </a:spcBef>
              <a:spcAft>
                <a:spcPts val="0"/>
              </a:spcAft>
              <a:buNone/>
              <a:defRPr sz="1000" b="0" u="none">
                <a:solidFill>
                  <a:schemeClr val="dk1"/>
                </a:solidFill>
                <a:latin typeface="Corbel"/>
                <a:ea typeface="Corbel"/>
                <a:cs typeface="Corbel"/>
                <a:sym typeface="Corbel"/>
              </a:defRPr>
            </a:lvl3pPr>
            <a:lvl4pPr marL="0" marR="0" lvl="3" indent="0" algn="r" rtl="0">
              <a:spcBef>
                <a:spcPts val="0"/>
              </a:spcBef>
              <a:spcAft>
                <a:spcPts val="0"/>
              </a:spcAft>
              <a:buNone/>
              <a:defRPr sz="1000" b="0" u="none">
                <a:solidFill>
                  <a:schemeClr val="dk1"/>
                </a:solidFill>
                <a:latin typeface="Corbel"/>
                <a:ea typeface="Corbel"/>
                <a:cs typeface="Corbel"/>
                <a:sym typeface="Corbel"/>
              </a:defRPr>
            </a:lvl4pPr>
            <a:lvl5pPr marL="0" marR="0" lvl="4" indent="0" algn="r" rtl="0">
              <a:spcBef>
                <a:spcPts val="0"/>
              </a:spcBef>
              <a:spcAft>
                <a:spcPts val="0"/>
              </a:spcAft>
              <a:buNone/>
              <a:defRPr sz="1000" b="0" u="none">
                <a:solidFill>
                  <a:schemeClr val="dk1"/>
                </a:solidFill>
                <a:latin typeface="Corbel"/>
                <a:ea typeface="Corbel"/>
                <a:cs typeface="Corbel"/>
                <a:sym typeface="Corbel"/>
              </a:defRPr>
            </a:lvl5pPr>
            <a:lvl6pPr marL="0" marR="0" lvl="5" indent="0" algn="r" rtl="0">
              <a:spcBef>
                <a:spcPts val="0"/>
              </a:spcBef>
              <a:spcAft>
                <a:spcPts val="0"/>
              </a:spcAft>
              <a:buNone/>
              <a:defRPr sz="1000" b="0" u="none">
                <a:solidFill>
                  <a:schemeClr val="dk1"/>
                </a:solidFill>
                <a:latin typeface="Corbel"/>
                <a:ea typeface="Corbel"/>
                <a:cs typeface="Corbel"/>
                <a:sym typeface="Corbel"/>
              </a:defRPr>
            </a:lvl6pPr>
            <a:lvl7pPr marL="0" marR="0" lvl="6" indent="0" algn="r" rtl="0">
              <a:spcBef>
                <a:spcPts val="0"/>
              </a:spcBef>
              <a:spcAft>
                <a:spcPts val="0"/>
              </a:spcAft>
              <a:buNone/>
              <a:defRPr sz="1000" b="0" u="none">
                <a:solidFill>
                  <a:schemeClr val="dk1"/>
                </a:solidFill>
                <a:latin typeface="Corbel"/>
                <a:ea typeface="Corbel"/>
                <a:cs typeface="Corbel"/>
                <a:sym typeface="Corbel"/>
              </a:defRPr>
            </a:lvl7pPr>
            <a:lvl8pPr marL="0" marR="0" lvl="7" indent="0" algn="r" rtl="0">
              <a:spcBef>
                <a:spcPts val="0"/>
              </a:spcBef>
              <a:spcAft>
                <a:spcPts val="0"/>
              </a:spcAft>
              <a:buNone/>
              <a:defRPr sz="1000" b="0" u="none">
                <a:solidFill>
                  <a:schemeClr val="dk1"/>
                </a:solidFill>
                <a:latin typeface="Corbel"/>
                <a:ea typeface="Corbel"/>
                <a:cs typeface="Corbel"/>
                <a:sym typeface="Corbel"/>
              </a:defRPr>
            </a:lvl8pPr>
            <a:lvl9pPr marL="0" marR="0" lvl="8" indent="0" algn="r" rtl="0">
              <a:spcBef>
                <a:spcPts val="0"/>
              </a:spcBef>
              <a:spcAft>
                <a:spcPts val="0"/>
              </a:spcAft>
              <a:buNone/>
              <a:defRPr sz="1000" b="0" u="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acebook.com/INAImx?__cft__%5b0%5d=AZXLbbguhrGnllOcf28X0C0ke4D6FPqpFvnsDJ-lBg8qsS1TOlOB7tozf2GfwfCY-9oUcrI1ABsOk0CrddgPOaBgmEOcZcEvT4OgOxDAjk1r10QHHJovYzxvv5_-AykkUV8Yn4V0vGxV4uxS7hZhSQOg&amp;__tn__=-%5dK-R" TargetMode="External"/><Relationship Id="rId2" Type="http://schemas.openxmlformats.org/officeDocument/2006/relationships/hyperlink" Target="https://www.facebook.com/icaicoahuila?__cft__%5b0%5d=AZXLbbguhrGnllOcf28X0C0ke4D6FPqpFvnsDJ-lBg8qsS1TOlOB7tozf2GfwfCY-9oUcrI1ABsOk0CrddgPOaBgmEOcZcEvT4OgOxDAjk1r10QHHJovYzxvv5_-AykkUV8Yn4V0vGxV4uxS7hZhSQOg&amp;__tn__=-%5dK-R" TargetMode="External"/><Relationship Id="rId1" Type="http://schemas.openxmlformats.org/officeDocument/2006/relationships/slideLayout" Target="../slideLayouts/slideLayout2.xml"/><Relationship Id="rId5" Type="http://schemas.openxmlformats.org/officeDocument/2006/relationships/hyperlink" Target="https://www.facebook.com/profile.php?id=100064830275691&amp;__cft__%5b0%5d=AZXLbbguhrGnllOcf28X0C0ke4D6FPqpFvnsDJ-lBg8qsS1TOlOB7tozf2GfwfCY-9oUcrI1ABsOk0CrddgPOaBgmEOcZcEvT4OgOxDAjk1r10QHHJovYzxvv5_-AykkUV8Yn4V0vGxV4uxS7hZhSQOg&amp;__tn__=-%5dK-R" TargetMode="External"/><Relationship Id="rId4" Type="http://schemas.openxmlformats.org/officeDocument/2006/relationships/hyperlink" Target="https://www.facebook.com/ArchivistasCoahuila?__cft__%5b0%5d=AZXLbbguhrGnllOcf28X0C0ke4D6FPqpFvnsDJ-lBg8qsS1TOlOB7tozf2GfwfCY-9oUcrI1ABsOk0CrddgPOaBgmEOcZcEvT4OgOxDAjk1r10QHHJovYzxvv5_-AykkUV8Yn4V0vGxV4uxS7hZhSQOg&amp;__tn__=-%5dK-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acebook.com/CongresoDeCoahuila?__cft__%5b0%5d=AZUGAAYyFbvC303R_kot7an0D7EpUILY0iKcqbsatVAVXZ_u8-AbUykmE9LykoMu06rYGyB16__rjzKptYGJixLYiVEaoWw1KamNxwePzEu2D-ZLxHFo5Zw3aGrFVJ7rnCuO9CpT6Ze__IragalnWk45EUam9C8DtjuxIeY93AgNajVd2VzwvDU-yCHQg_B3Bjw&amp;__tn__=-%5dK-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facebook.com/icaicoahuila?__cft__%5b0%5d=AZUGAAYyFbvC303R_kot7an0D7EpUILY0iKcqbsatVAVXZ_u8-AbUykmE9LykoMu06rYGyB16__rjzKptYGJixLYiVEaoWw1KamNxwePzEu2D-ZLxHFo5Zw3aGrFVJ7rnCuO9CpT6Ze__IragalnWk45EUam9C8DtjuxIeY93AgNajVd2VzwvDU-yCHQg_B3Bjw&amp;__tn__=-%5dK-R"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facebook.com/icaicoahuila?__cft__%5b0%5d=AZWupomNehpi2aRAR89HFBhUQiwLiSlK8y3U_K7unxRkukEVY5i4DpJIMDqbqG9KYynghBMRENuQeRzIqSgzIONWGMMmmTl3TnEkk8riVct7iabRgLXaGPfHB5JvkFb046omqjhqEwq5qflIh82DUHsqdIecVPOfhE1G60lajP0K8HCyDjrURCNzAq4ZplOpEZs&amp;__tn__=-%5dK-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facebook.com/Teecoahuila?__cft__%5b0%5d=AZWupomNehpi2aRAR89HFBhUQiwLiSlK8y3U_K7unxRkukEVY5i4DpJIMDqbqG9KYynghBMRENuQeRzIqSgzIONWGMMmmTl3TnEkk8riVct7iabRgLXaGPfHB5JvkFb046omqjhqEwq5qflIh82DUHsqdIecVPOfhE1G60lajP0K8HCyDjrURCNzAq4ZplOpEZs&amp;__tn__=-%5dK-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
          <p:cNvSpPr/>
          <p:nvPr/>
        </p:nvSpPr>
        <p:spPr>
          <a:xfrm>
            <a:off x="865461" y="5460016"/>
            <a:ext cx="1446475" cy="1339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 descr="https://scontent-dfw1-1.xx.fbcdn.net/hphotos-xfp1/v/t1.0-9/p180x540/10984605_10153264678219570_1307738791735439166_n.jpg?oh=9f2d0ca2bc36746470fd49be66c14c6f&amp;oe=55F890B3"/>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2" name="Google Shape;149;p1">
            <a:extLst>
              <a:ext uri="{FF2B5EF4-FFF2-40B4-BE49-F238E27FC236}">
                <a16:creationId xmlns:a16="http://schemas.microsoft.com/office/drawing/2014/main" id="{4EC8F48C-6114-5611-EE2D-94791CC39861}"/>
              </a:ext>
            </a:extLst>
          </p:cNvPr>
          <p:cNvSpPr/>
          <p:nvPr/>
        </p:nvSpPr>
        <p:spPr>
          <a:xfrm>
            <a:off x="2418215" y="5892860"/>
            <a:ext cx="6722965" cy="663466"/>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0" name="Google Shape;150;p1"/>
          <p:cNvSpPr txBox="1"/>
          <p:nvPr/>
        </p:nvSpPr>
        <p:spPr>
          <a:xfrm>
            <a:off x="3067326" y="5992081"/>
            <a:ext cx="5838010" cy="492402"/>
          </a:xfrm>
          <a:prstGeom prst="rect">
            <a:avLst/>
          </a:prstGeom>
          <a:noFill/>
          <a:ln>
            <a:noFill/>
          </a:ln>
        </p:spPr>
        <p:txBody>
          <a:bodyPr spcFirstLastPara="1" wrap="square" lIns="91425" tIns="45700" rIns="91425" bIns="45700" anchor="t" anchorCtr="0">
            <a:spAutoFit/>
          </a:bodyPr>
          <a:lstStyle/>
          <a:p>
            <a:r>
              <a:rPr lang="es-MX" sz="2600" b="1" dirty="0">
                <a:solidFill>
                  <a:schemeClr val="dk1"/>
                </a:solidFill>
                <a:latin typeface="Century Gothic"/>
                <a:ea typeface="Century Gothic"/>
                <a:cs typeface="Century Gothic"/>
                <a:sym typeface="Century Gothic"/>
              </a:rPr>
              <a:t>Agosto 2023 Agenda del mes</a:t>
            </a:r>
            <a:endParaRPr lang="en-US" dirty="0">
              <a:solidFill>
                <a:schemeClr val="dk1"/>
              </a:solidFill>
            </a:endParaRPr>
          </a:p>
        </p:txBody>
      </p:sp>
      <p:pic>
        <p:nvPicPr>
          <p:cNvPr id="154" name="Google Shape;154;p1"/>
          <p:cNvPicPr preferRelativeResize="0"/>
          <p:nvPr/>
        </p:nvPicPr>
        <p:blipFill rotWithShape="1">
          <a:blip r:embed="rId3">
            <a:alphaModFix/>
          </a:blip>
          <a:srcRect b="16929"/>
          <a:stretch/>
        </p:blipFill>
        <p:spPr>
          <a:xfrm>
            <a:off x="852712" y="5544480"/>
            <a:ext cx="1443732" cy="1199300"/>
          </a:xfrm>
          <a:prstGeom prst="rect">
            <a:avLst/>
          </a:prstGeom>
          <a:noFill/>
          <a:ln>
            <a:noFill/>
          </a:ln>
        </p:spPr>
      </p:pic>
      <p:pic>
        <p:nvPicPr>
          <p:cNvPr id="7" name="Imagen 6">
            <a:extLst>
              <a:ext uri="{FF2B5EF4-FFF2-40B4-BE49-F238E27FC236}">
                <a16:creationId xmlns:a16="http://schemas.microsoft.com/office/drawing/2014/main" id="{BABA4C5D-EB36-5C00-7899-4FEDCFDE9F3C}"/>
              </a:ext>
            </a:extLst>
          </p:cNvPr>
          <p:cNvPicPr>
            <a:picLocks noChangeAspect="1"/>
          </p:cNvPicPr>
          <p:nvPr/>
        </p:nvPicPr>
        <p:blipFill rotWithShape="1">
          <a:blip r:embed="rId4"/>
          <a:srcRect l="515" t="28468"/>
          <a:stretch/>
        </p:blipFill>
        <p:spPr>
          <a:xfrm>
            <a:off x="1943099" y="3023004"/>
            <a:ext cx="5470751" cy="2621770"/>
          </a:xfrm>
          <a:prstGeom prst="rect">
            <a:avLst/>
          </a:prstGeom>
        </p:spPr>
      </p:pic>
      <p:pic>
        <p:nvPicPr>
          <p:cNvPr id="10" name="Imagen 9">
            <a:extLst>
              <a:ext uri="{FF2B5EF4-FFF2-40B4-BE49-F238E27FC236}">
                <a16:creationId xmlns:a16="http://schemas.microsoft.com/office/drawing/2014/main" id="{E5A2CA53-B12D-1C4D-E300-9E6F66C252FE}"/>
              </a:ext>
            </a:extLst>
          </p:cNvPr>
          <p:cNvPicPr>
            <a:picLocks noChangeAspect="1"/>
          </p:cNvPicPr>
          <p:nvPr/>
        </p:nvPicPr>
        <p:blipFill>
          <a:blip r:embed="rId5"/>
          <a:stretch>
            <a:fillRect/>
          </a:stretch>
        </p:blipFill>
        <p:spPr>
          <a:xfrm>
            <a:off x="4751013" y="134938"/>
            <a:ext cx="4117214" cy="2888066"/>
          </a:xfrm>
          <a:prstGeom prst="rect">
            <a:avLst/>
          </a:prstGeom>
        </p:spPr>
      </p:pic>
      <p:pic>
        <p:nvPicPr>
          <p:cNvPr id="13" name="Imagen 12">
            <a:extLst>
              <a:ext uri="{FF2B5EF4-FFF2-40B4-BE49-F238E27FC236}">
                <a16:creationId xmlns:a16="http://schemas.microsoft.com/office/drawing/2014/main" id="{2CDF778B-081C-9121-7E87-E43B79E62351}"/>
              </a:ext>
            </a:extLst>
          </p:cNvPr>
          <p:cNvPicPr>
            <a:picLocks noChangeAspect="1"/>
          </p:cNvPicPr>
          <p:nvPr/>
        </p:nvPicPr>
        <p:blipFill rotWithShape="1">
          <a:blip r:embed="rId6"/>
          <a:srcRect r="7749" b="790"/>
          <a:stretch/>
        </p:blipFill>
        <p:spPr>
          <a:xfrm>
            <a:off x="460375" y="157748"/>
            <a:ext cx="3997368" cy="28652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3;p5">
            <a:extLst>
              <a:ext uri="{FF2B5EF4-FFF2-40B4-BE49-F238E27FC236}">
                <a16:creationId xmlns:a16="http://schemas.microsoft.com/office/drawing/2014/main" id="{C6BEEA2C-BC8F-E2BC-1D79-E40E74883449}"/>
              </a:ext>
            </a:extLst>
          </p:cNvPr>
          <p:cNvSpPr txBox="1"/>
          <p:nvPr/>
        </p:nvSpPr>
        <p:spPr>
          <a:xfrm>
            <a:off x="5081095"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agosto 2023</a:t>
            </a:r>
            <a:endParaRPr dirty="0">
              <a:solidFill>
                <a:schemeClr val="dk1"/>
              </a:solidFill>
            </a:endParaRPr>
          </a:p>
        </p:txBody>
      </p:sp>
      <p:sp>
        <p:nvSpPr>
          <p:cNvPr id="5" name="Google Shape;184;p5">
            <a:extLst>
              <a:ext uri="{FF2B5EF4-FFF2-40B4-BE49-F238E27FC236}">
                <a16:creationId xmlns:a16="http://schemas.microsoft.com/office/drawing/2014/main" id="{D1768E9F-85B1-A6E0-8026-55B240CDDD9C}"/>
              </a:ext>
            </a:extLst>
          </p:cNvPr>
          <p:cNvSpPr/>
          <p:nvPr/>
        </p:nvSpPr>
        <p:spPr>
          <a:xfrm>
            <a:off x="1120345" y="1676400"/>
            <a:ext cx="7459775" cy="383540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l"/>
            <a:endParaRPr lang="es-MX" sz="1600" b="1" dirty="0">
              <a:solidFill>
                <a:schemeClr val="dk1"/>
              </a:solidFill>
              <a:latin typeface="+mn-lt"/>
              <a:ea typeface="Century Gothic"/>
              <a:cs typeface="Century Gothic"/>
              <a:sym typeface="Century Gothic"/>
            </a:endParaRPr>
          </a:p>
          <a:p>
            <a:pPr algn="l"/>
            <a:r>
              <a:rPr lang="es-MX" sz="1600" b="1" dirty="0">
                <a:solidFill>
                  <a:schemeClr val="dk1"/>
                </a:solidFill>
                <a:latin typeface="+mn-lt"/>
                <a:ea typeface="Century Gothic"/>
                <a:cs typeface="Century Gothic"/>
                <a:sym typeface="Century Gothic"/>
              </a:rPr>
              <a:t>Martes 15 de agosto</a:t>
            </a:r>
          </a:p>
          <a:p>
            <a:pPr algn="l"/>
            <a:r>
              <a:rPr lang="es-ES" sz="1600" b="0" i="0" dirty="0">
                <a:solidFill>
                  <a:srgbClr val="050505"/>
                </a:solidFill>
                <a:effectLst/>
                <a:latin typeface="+mn-lt"/>
              </a:rPr>
              <a:t>Hoy por la mañana, los Comisionados del ICAI, Dulce María Fuentes Mancillas, Bertha Icela Mata Ortiz y Francisco Javier Diez de Urdanivia, junto al Director General del Instituto, Luis Fernando García </a:t>
            </a:r>
            <a:r>
              <a:rPr lang="es-ES" sz="1600" b="0" i="0" dirty="0" err="1">
                <a:solidFill>
                  <a:srgbClr val="050505"/>
                </a:solidFill>
                <a:effectLst/>
                <a:latin typeface="+mn-lt"/>
              </a:rPr>
              <a:t>Abusaíd</a:t>
            </a:r>
            <a:r>
              <a:rPr lang="es-ES" sz="1600" b="0" i="0" dirty="0">
                <a:solidFill>
                  <a:srgbClr val="050505"/>
                </a:solidFill>
                <a:effectLst/>
                <a:latin typeface="+mn-lt"/>
              </a:rPr>
              <a:t> entregaron la constancia de participación a José Miguel Reyna Delgadillo, que participó en la etapa estatal del concurso para ser Comisionada y Comisionado Infantil y formar parte del pleno Niñas y Niños 2023.</a:t>
            </a:r>
          </a:p>
          <a:p>
            <a:pPr algn="l"/>
            <a:r>
              <a:rPr lang="es-ES" sz="1600" b="0" i="0" dirty="0">
                <a:solidFill>
                  <a:srgbClr val="050505"/>
                </a:solidFill>
                <a:effectLst/>
                <a:latin typeface="+mn-lt"/>
              </a:rPr>
              <a:t>En el mes de julio, </a:t>
            </a:r>
            <a:r>
              <a:rPr lang="es-ES" sz="1600" b="0" i="0" dirty="0" err="1">
                <a:solidFill>
                  <a:srgbClr val="050505"/>
                </a:solidFill>
                <a:effectLst/>
                <a:latin typeface="+mn-lt"/>
              </a:rPr>
              <a:t>Mariángela</a:t>
            </a:r>
            <a:r>
              <a:rPr lang="es-ES" sz="1600" b="0" i="0" dirty="0">
                <a:solidFill>
                  <a:srgbClr val="050505"/>
                </a:solidFill>
                <a:effectLst/>
                <a:latin typeface="+mn-lt"/>
              </a:rPr>
              <a:t> Cisneros Espinoza y Kenia Osorio Pinales recibieron su reconocimiento, pero faltaba José Miguel, pues no tuvo oportunidad de asistir.</a:t>
            </a:r>
          </a:p>
          <a:p>
            <a:pPr algn="l"/>
            <a:r>
              <a:rPr lang="es-ES" sz="1600" b="0" i="0" dirty="0">
                <a:solidFill>
                  <a:srgbClr val="050505"/>
                </a:solidFill>
                <a:effectLst/>
                <a:latin typeface="+mn-lt"/>
              </a:rPr>
              <a:t>Hoy, en su visita al ICAI, donde recibió su constancia y algunos presentes, estuvo acompañado de sus padres y su hermano.</a:t>
            </a:r>
            <a:endParaRPr lang="es-MX" sz="1600" b="0" i="0" dirty="0">
              <a:solidFill>
                <a:srgbClr val="050505"/>
              </a:solidFill>
              <a:effectLst/>
              <a:latin typeface="+mn-lt"/>
            </a:endParaRPr>
          </a:p>
          <a:p>
            <a:pPr algn="l"/>
            <a:endParaRPr lang="es-MX" sz="1600" b="1" dirty="0">
              <a:solidFill>
                <a:schemeClr val="dk1"/>
              </a:solidFill>
              <a:latin typeface="+mn-lt"/>
              <a:ea typeface="Century Gothic"/>
              <a:cs typeface="Century Gothic"/>
              <a:sym typeface="Century Gothic"/>
            </a:endParaRPr>
          </a:p>
        </p:txBody>
      </p:sp>
    </p:spTree>
    <p:extLst>
      <p:ext uri="{BB962C8B-B14F-4D97-AF65-F5344CB8AC3E}">
        <p14:creationId xmlns:p14="http://schemas.microsoft.com/office/powerpoint/2010/main" val="2303007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3;p5">
            <a:extLst>
              <a:ext uri="{FF2B5EF4-FFF2-40B4-BE49-F238E27FC236}">
                <a16:creationId xmlns:a16="http://schemas.microsoft.com/office/drawing/2014/main" id="{F35F8E96-6A25-BAD6-2420-15C88BCAC4D1}"/>
              </a:ext>
            </a:extLst>
          </p:cNvPr>
          <p:cNvSpPr txBox="1"/>
          <p:nvPr/>
        </p:nvSpPr>
        <p:spPr>
          <a:xfrm>
            <a:off x="5081095"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agosto 2023</a:t>
            </a:r>
            <a:endParaRPr dirty="0">
              <a:solidFill>
                <a:schemeClr val="dk1"/>
              </a:solidFill>
            </a:endParaRPr>
          </a:p>
        </p:txBody>
      </p:sp>
      <p:sp>
        <p:nvSpPr>
          <p:cNvPr id="5" name="Google Shape;184;p5">
            <a:extLst>
              <a:ext uri="{FF2B5EF4-FFF2-40B4-BE49-F238E27FC236}">
                <a16:creationId xmlns:a16="http://schemas.microsoft.com/office/drawing/2014/main" id="{8BCAE7DF-DD65-52AF-E405-B3C666BA8678}"/>
              </a:ext>
            </a:extLst>
          </p:cNvPr>
          <p:cNvSpPr/>
          <p:nvPr/>
        </p:nvSpPr>
        <p:spPr>
          <a:xfrm>
            <a:off x="1120345" y="1310640"/>
            <a:ext cx="7459775" cy="181356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l"/>
            <a:endParaRPr lang="es-MX" sz="1600" b="1" dirty="0">
              <a:solidFill>
                <a:schemeClr val="dk1"/>
              </a:solidFill>
              <a:latin typeface="+mn-lt"/>
              <a:ea typeface="Century Gothic"/>
              <a:cs typeface="Century Gothic"/>
              <a:sym typeface="Century Gothic"/>
            </a:endParaRPr>
          </a:p>
          <a:p>
            <a:pPr algn="l"/>
            <a:r>
              <a:rPr lang="es-MX" sz="1600" b="1" dirty="0">
                <a:solidFill>
                  <a:schemeClr val="dk1"/>
                </a:solidFill>
                <a:latin typeface="+mn-lt"/>
                <a:ea typeface="Century Gothic"/>
                <a:cs typeface="Century Gothic"/>
                <a:sym typeface="Century Gothic"/>
              </a:rPr>
              <a:t>Martes 15 de agosto</a:t>
            </a:r>
          </a:p>
          <a:p>
            <a:pPr algn="l"/>
            <a:r>
              <a:rPr lang="es-ES" sz="1600" b="0" i="0" dirty="0">
                <a:solidFill>
                  <a:srgbClr val="050505"/>
                </a:solidFill>
                <a:effectLst/>
                <a:latin typeface="+mn-lt"/>
              </a:rPr>
              <a:t>Los Comisionados del ICAI, Bertha Icela Mata Ortiz, Dulce María Fuentes Mancillas y Francisco Javier Diez de Urdanivia sostuvieron hoy una junta de trabajo en las instalaciones del Instituto Coahuilense de Acceso a la Información Pública.</a:t>
            </a:r>
            <a:endParaRPr lang="es-MX" sz="1600" b="0" i="0" dirty="0">
              <a:solidFill>
                <a:srgbClr val="050505"/>
              </a:solidFill>
              <a:effectLst/>
              <a:latin typeface="+mn-lt"/>
            </a:endParaRPr>
          </a:p>
          <a:p>
            <a:pPr algn="l"/>
            <a:endParaRPr lang="es-MX" sz="1600" b="1" dirty="0">
              <a:solidFill>
                <a:schemeClr val="dk1"/>
              </a:solidFill>
              <a:latin typeface="+mn-lt"/>
              <a:ea typeface="Century Gothic"/>
              <a:cs typeface="Century Gothic"/>
              <a:sym typeface="Century Gothic"/>
            </a:endParaRPr>
          </a:p>
        </p:txBody>
      </p:sp>
      <p:sp>
        <p:nvSpPr>
          <p:cNvPr id="7" name="Google Shape;184;p5">
            <a:extLst>
              <a:ext uri="{FF2B5EF4-FFF2-40B4-BE49-F238E27FC236}">
                <a16:creationId xmlns:a16="http://schemas.microsoft.com/office/drawing/2014/main" id="{77B7BF68-551B-B6BF-F245-9C7771EB71AF}"/>
              </a:ext>
            </a:extLst>
          </p:cNvPr>
          <p:cNvSpPr/>
          <p:nvPr/>
        </p:nvSpPr>
        <p:spPr>
          <a:xfrm>
            <a:off x="1120344" y="3429000"/>
            <a:ext cx="7459775" cy="181356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l"/>
            <a:endParaRPr lang="es-MX" sz="1600" b="1" dirty="0">
              <a:solidFill>
                <a:schemeClr val="dk1"/>
              </a:solidFill>
              <a:latin typeface="+mn-lt"/>
              <a:ea typeface="Century Gothic"/>
              <a:cs typeface="Century Gothic"/>
              <a:sym typeface="Century Gothic"/>
            </a:endParaRPr>
          </a:p>
          <a:p>
            <a:pPr algn="l"/>
            <a:r>
              <a:rPr lang="es-MX" sz="1600" b="1" dirty="0">
                <a:solidFill>
                  <a:schemeClr val="dk1"/>
                </a:solidFill>
                <a:latin typeface="+mn-lt"/>
                <a:ea typeface="Century Gothic"/>
                <a:cs typeface="Century Gothic"/>
                <a:sym typeface="Century Gothic"/>
              </a:rPr>
              <a:t>Lunes 21 de agosto</a:t>
            </a:r>
          </a:p>
          <a:p>
            <a:pPr algn="l"/>
            <a:r>
              <a:rPr lang="es-ES" sz="1600" b="0" i="0" dirty="0">
                <a:solidFill>
                  <a:srgbClr val="050505"/>
                </a:solidFill>
                <a:effectLst/>
                <a:latin typeface="+mn-lt"/>
              </a:rPr>
              <a:t>Hoy, en "El Poder de la Transparencia" te presentamos a los tres ganadores de la etapa estatal del concurso para ser Comisionado y Comisionada Infantil 2023 y formar parte del pleno Niñas y Niños 2023.</a:t>
            </a:r>
            <a:endParaRPr lang="es-MX" sz="1600" b="0" i="0" dirty="0">
              <a:solidFill>
                <a:srgbClr val="050505"/>
              </a:solidFill>
              <a:effectLst/>
              <a:latin typeface="+mn-lt"/>
            </a:endParaRPr>
          </a:p>
          <a:p>
            <a:pPr algn="l"/>
            <a:endParaRPr lang="es-MX" sz="1600" b="1" dirty="0">
              <a:solidFill>
                <a:schemeClr val="dk1"/>
              </a:solidFill>
              <a:latin typeface="+mn-lt"/>
              <a:ea typeface="Century Gothic"/>
              <a:cs typeface="Century Gothic"/>
              <a:sym typeface="Century Gothic"/>
            </a:endParaRPr>
          </a:p>
        </p:txBody>
      </p:sp>
    </p:spTree>
    <p:extLst>
      <p:ext uri="{BB962C8B-B14F-4D97-AF65-F5344CB8AC3E}">
        <p14:creationId xmlns:p14="http://schemas.microsoft.com/office/powerpoint/2010/main" val="3448489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3;p5">
            <a:extLst>
              <a:ext uri="{FF2B5EF4-FFF2-40B4-BE49-F238E27FC236}">
                <a16:creationId xmlns:a16="http://schemas.microsoft.com/office/drawing/2014/main" id="{D87DBB6A-8A64-8287-23CF-4445BE35AFE9}"/>
              </a:ext>
            </a:extLst>
          </p:cNvPr>
          <p:cNvSpPr txBox="1"/>
          <p:nvPr/>
        </p:nvSpPr>
        <p:spPr>
          <a:xfrm>
            <a:off x="5081095"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agosto 2023</a:t>
            </a:r>
            <a:endParaRPr dirty="0">
              <a:solidFill>
                <a:schemeClr val="dk1"/>
              </a:solidFill>
            </a:endParaRPr>
          </a:p>
        </p:txBody>
      </p:sp>
      <p:sp>
        <p:nvSpPr>
          <p:cNvPr id="6" name="Google Shape;184;p5">
            <a:extLst>
              <a:ext uri="{FF2B5EF4-FFF2-40B4-BE49-F238E27FC236}">
                <a16:creationId xmlns:a16="http://schemas.microsoft.com/office/drawing/2014/main" id="{10AA0B14-844C-148F-4066-466DE75DD8BE}"/>
              </a:ext>
            </a:extLst>
          </p:cNvPr>
          <p:cNvSpPr/>
          <p:nvPr/>
        </p:nvSpPr>
        <p:spPr>
          <a:xfrm>
            <a:off x="1070712" y="800100"/>
            <a:ext cx="7459775" cy="567690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l"/>
            <a:r>
              <a:rPr lang="es-MX" sz="1600" b="1" dirty="0">
                <a:solidFill>
                  <a:schemeClr val="dk1"/>
                </a:solidFill>
                <a:latin typeface="+mn-lt"/>
                <a:ea typeface="Century Gothic"/>
                <a:cs typeface="Century Gothic"/>
                <a:sym typeface="Century Gothic"/>
              </a:rPr>
              <a:t>Lunes 21 de agosto </a:t>
            </a:r>
          </a:p>
          <a:p>
            <a:pPr algn="l"/>
            <a:r>
              <a:rPr lang="es-ES" sz="1600" b="0" i="0" dirty="0">
                <a:solidFill>
                  <a:srgbClr val="050505"/>
                </a:solidFill>
                <a:effectLst/>
                <a:latin typeface="+mn-lt"/>
              </a:rPr>
              <a:t>Hoy se llevó a cabo la primera de las Jornada de Acompañamiento en Materia de Gestión Documental y Administración de Archivos.</a:t>
            </a:r>
          </a:p>
          <a:p>
            <a:pPr algn="l"/>
            <a:r>
              <a:rPr lang="es-ES" sz="1600" b="0" i="0" dirty="0">
                <a:solidFill>
                  <a:srgbClr val="050505"/>
                </a:solidFill>
                <a:effectLst/>
                <a:latin typeface="+mn-lt"/>
              </a:rPr>
              <a:t>En el presídium estuvieron los comisionados del </a:t>
            </a:r>
            <a:r>
              <a:rPr lang="es-ES" sz="1600" b="0" i="0" u="none" strike="noStrike" dirty="0">
                <a:solidFill>
                  <a:srgbClr val="050505"/>
                </a:solidFill>
                <a:effectLst/>
                <a:latin typeface="+mn-lt"/>
                <a:hlinkClick r:id="rId2"/>
              </a:rPr>
              <a:t>ICAI</a:t>
            </a:r>
            <a:r>
              <a:rPr lang="es-ES" sz="1600" b="0" i="0" dirty="0">
                <a:solidFill>
                  <a:srgbClr val="050505"/>
                </a:solidFill>
                <a:effectLst/>
                <a:latin typeface="+mn-lt"/>
              </a:rPr>
              <a:t>, Dulce María Fuentes Mancillas, Bertha Icela Mata Ortiz y Francisco Javier Diez de Urdanivia del Valle y de manera virtual, las Comisionadas del </a:t>
            </a:r>
            <a:r>
              <a:rPr lang="es-ES" sz="1600" b="0" i="0" u="none" strike="noStrike" dirty="0">
                <a:solidFill>
                  <a:srgbClr val="050505"/>
                </a:solidFill>
                <a:effectLst/>
                <a:latin typeface="+mn-lt"/>
                <a:hlinkClick r:id="rId3"/>
              </a:rPr>
              <a:t>INAI</a:t>
            </a:r>
            <a:r>
              <a:rPr lang="es-ES" sz="1600" b="0" i="0" dirty="0">
                <a:solidFill>
                  <a:srgbClr val="050505"/>
                </a:solidFill>
                <a:effectLst/>
                <a:latin typeface="+mn-lt"/>
              </a:rPr>
              <a:t>, Josefina Román Vergara y Laura Lizette Enríquez Rodríguez; la presidenta de la </a:t>
            </a:r>
            <a:r>
              <a:rPr lang="es-ES" sz="1600" b="0" i="0" u="none" strike="noStrike" dirty="0">
                <a:solidFill>
                  <a:srgbClr val="050505"/>
                </a:solidFill>
                <a:effectLst/>
                <a:latin typeface="+mn-lt"/>
                <a:hlinkClick r:id="rId4"/>
              </a:rPr>
              <a:t>Asociación Coahuilense de Archivistas A.C.</a:t>
            </a:r>
            <a:r>
              <a:rPr lang="es-ES" sz="1600" b="0" i="0" dirty="0">
                <a:solidFill>
                  <a:srgbClr val="050505"/>
                </a:solidFill>
                <a:effectLst/>
                <a:latin typeface="+mn-lt"/>
              </a:rPr>
              <a:t>, Ofelia Lara Flores y el Director del </a:t>
            </a:r>
            <a:r>
              <a:rPr lang="es-ES" sz="1600" b="0" i="0" u="none" strike="noStrike" dirty="0">
                <a:solidFill>
                  <a:srgbClr val="050505"/>
                </a:solidFill>
                <a:effectLst/>
                <a:latin typeface="+mn-lt"/>
                <a:hlinkClick r:id="rId5"/>
              </a:rPr>
              <a:t>Archivo General del Estado de Coahuila - AGEC</a:t>
            </a:r>
            <a:r>
              <a:rPr lang="es-ES" sz="1600" b="0" i="0" dirty="0">
                <a:solidFill>
                  <a:srgbClr val="050505"/>
                </a:solidFill>
                <a:effectLst/>
                <a:latin typeface="+mn-lt"/>
              </a:rPr>
              <a:t>, Lucas Martínez Sánchez.</a:t>
            </a:r>
          </a:p>
          <a:p>
            <a:pPr algn="l"/>
            <a:r>
              <a:rPr lang="es-ES" sz="1600" b="0" i="0" dirty="0">
                <a:solidFill>
                  <a:srgbClr val="050505"/>
                </a:solidFill>
                <a:effectLst/>
                <a:latin typeface="+mn-lt"/>
              </a:rPr>
              <a:t>Entre los invitados estuvieron el Director General del Órgano Garante, Luis Fernando García </a:t>
            </a:r>
            <a:r>
              <a:rPr lang="es-ES" sz="1600" b="0" i="0" dirty="0" err="1">
                <a:solidFill>
                  <a:srgbClr val="050505"/>
                </a:solidFill>
                <a:effectLst/>
                <a:latin typeface="+mn-lt"/>
              </a:rPr>
              <a:t>Abusaíd</a:t>
            </a:r>
            <a:r>
              <a:rPr lang="es-ES" sz="1600" b="0" i="0" dirty="0">
                <a:solidFill>
                  <a:srgbClr val="050505"/>
                </a:solidFill>
                <a:effectLst/>
                <a:latin typeface="+mn-lt"/>
              </a:rPr>
              <a:t>; el Secretario Técnico, José Eduardo Vega Luna, directores de área y funcionarios públicos del ICAI, así como Integrantes de los sujetos obligados, coordinadores de archivos, personal y responsables de archivos de trámite, concentración e histórico.</a:t>
            </a:r>
          </a:p>
          <a:p>
            <a:pPr algn="l"/>
            <a:r>
              <a:rPr lang="es-ES" sz="1600" b="0" i="0" dirty="0">
                <a:solidFill>
                  <a:srgbClr val="050505"/>
                </a:solidFill>
                <a:effectLst/>
                <a:latin typeface="+mj-lt"/>
              </a:rPr>
              <a:t>Los expertos Miriam Martínez Meza y Luis Alfredo Romero Pérez, del </a:t>
            </a:r>
            <a:r>
              <a:rPr lang="es-ES" sz="1600" b="0" i="0" u="none" strike="noStrike" dirty="0">
                <a:solidFill>
                  <a:srgbClr val="050505"/>
                </a:solidFill>
                <a:effectLst/>
                <a:latin typeface="+mj-lt"/>
                <a:hlinkClick r:id="rId3"/>
              </a:rPr>
              <a:t>INAI</a:t>
            </a:r>
            <a:r>
              <a:rPr lang="es-ES" sz="1600" b="0" i="0" dirty="0">
                <a:solidFill>
                  <a:srgbClr val="050505"/>
                </a:solidFill>
                <a:effectLst/>
                <a:latin typeface="+mj-lt"/>
              </a:rPr>
              <a:t> fueron los ponentes de las conferencias “Evolución del Marco Normativo en Materia de Gestión Documental y Administrativa de Archivos en México y la Ley General de Archivos” y “Organización del Archivo de Trámite”, respectivamente.</a:t>
            </a:r>
            <a:endParaRPr lang="es-MX" sz="1600" b="1" dirty="0">
              <a:solidFill>
                <a:schemeClr val="dk1"/>
              </a:solidFill>
              <a:latin typeface="+mn-lt"/>
              <a:ea typeface="Century Gothic"/>
              <a:cs typeface="Century Gothic"/>
              <a:sym typeface="Century Gothic"/>
            </a:endParaRPr>
          </a:p>
        </p:txBody>
      </p:sp>
    </p:spTree>
    <p:extLst>
      <p:ext uri="{BB962C8B-B14F-4D97-AF65-F5344CB8AC3E}">
        <p14:creationId xmlns:p14="http://schemas.microsoft.com/office/powerpoint/2010/main" val="177183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3;p5">
            <a:extLst>
              <a:ext uri="{FF2B5EF4-FFF2-40B4-BE49-F238E27FC236}">
                <a16:creationId xmlns:a16="http://schemas.microsoft.com/office/drawing/2014/main" id="{BE812129-A0A2-4874-1437-A529B0898D98}"/>
              </a:ext>
            </a:extLst>
          </p:cNvPr>
          <p:cNvSpPr txBox="1"/>
          <p:nvPr/>
        </p:nvSpPr>
        <p:spPr>
          <a:xfrm>
            <a:off x="5081095"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agosto 2023</a:t>
            </a:r>
            <a:endParaRPr dirty="0">
              <a:solidFill>
                <a:schemeClr val="dk1"/>
              </a:solidFill>
            </a:endParaRPr>
          </a:p>
        </p:txBody>
      </p:sp>
      <p:sp>
        <p:nvSpPr>
          <p:cNvPr id="8" name="Google Shape;184;p5">
            <a:extLst>
              <a:ext uri="{FF2B5EF4-FFF2-40B4-BE49-F238E27FC236}">
                <a16:creationId xmlns:a16="http://schemas.microsoft.com/office/drawing/2014/main" id="{63350193-459A-F6E1-588C-1C39F6D77511}"/>
              </a:ext>
            </a:extLst>
          </p:cNvPr>
          <p:cNvSpPr/>
          <p:nvPr/>
        </p:nvSpPr>
        <p:spPr>
          <a:xfrm>
            <a:off x="1219198" y="4236977"/>
            <a:ext cx="7459775" cy="181356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l"/>
            <a:endParaRPr lang="es-MX" sz="1600" b="1" dirty="0">
              <a:solidFill>
                <a:schemeClr val="dk1"/>
              </a:solidFill>
              <a:latin typeface="+mn-lt"/>
              <a:ea typeface="Century Gothic"/>
              <a:cs typeface="Century Gothic"/>
              <a:sym typeface="Century Gothic"/>
            </a:endParaRPr>
          </a:p>
          <a:p>
            <a:pPr algn="l"/>
            <a:r>
              <a:rPr lang="es-MX" sz="1600" b="1" dirty="0">
                <a:solidFill>
                  <a:schemeClr val="dk1"/>
                </a:solidFill>
                <a:latin typeface="+mn-lt"/>
                <a:ea typeface="Century Gothic"/>
                <a:cs typeface="Century Gothic"/>
                <a:sym typeface="Century Gothic"/>
              </a:rPr>
              <a:t>Martes 22 de agosto</a:t>
            </a:r>
          </a:p>
          <a:p>
            <a:pPr algn="l"/>
            <a:r>
              <a:rPr lang="es-ES" sz="1600" b="0" i="0" dirty="0">
                <a:solidFill>
                  <a:srgbClr val="050505"/>
                </a:solidFill>
                <a:effectLst/>
                <a:latin typeface="+mn-lt"/>
              </a:rPr>
              <a:t>En el Instituto Coahuilense de Acceso a la Información Pública felicitamos a la Comisionada Dulce María Fuentes Mancillas, tras su designación como Comisionada Presidenta de este Órgano Garante.</a:t>
            </a:r>
            <a:endParaRPr lang="es-MX" sz="1600" b="0" i="0" dirty="0">
              <a:solidFill>
                <a:srgbClr val="050505"/>
              </a:solidFill>
              <a:effectLst/>
              <a:latin typeface="+mn-lt"/>
            </a:endParaRPr>
          </a:p>
          <a:p>
            <a:pPr algn="l"/>
            <a:endParaRPr lang="es-MX" sz="1600" b="1" dirty="0">
              <a:solidFill>
                <a:schemeClr val="dk1"/>
              </a:solidFill>
              <a:latin typeface="+mn-lt"/>
              <a:ea typeface="Century Gothic"/>
              <a:cs typeface="Century Gothic"/>
              <a:sym typeface="Century Gothic"/>
            </a:endParaRPr>
          </a:p>
        </p:txBody>
      </p:sp>
      <p:sp>
        <p:nvSpPr>
          <p:cNvPr id="9" name="Google Shape;184;p5">
            <a:extLst>
              <a:ext uri="{FF2B5EF4-FFF2-40B4-BE49-F238E27FC236}">
                <a16:creationId xmlns:a16="http://schemas.microsoft.com/office/drawing/2014/main" id="{EFA558B2-6084-6E43-307A-8E4544EDF6CF}"/>
              </a:ext>
            </a:extLst>
          </p:cNvPr>
          <p:cNvSpPr/>
          <p:nvPr/>
        </p:nvSpPr>
        <p:spPr>
          <a:xfrm>
            <a:off x="1219199" y="914400"/>
            <a:ext cx="7459775" cy="299720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l"/>
            <a:endParaRPr lang="es-MX" sz="1600" b="1" dirty="0">
              <a:solidFill>
                <a:schemeClr val="dk1"/>
              </a:solidFill>
              <a:latin typeface="+mn-lt"/>
              <a:ea typeface="Century Gothic"/>
              <a:cs typeface="Century Gothic"/>
              <a:sym typeface="Century Gothic"/>
            </a:endParaRPr>
          </a:p>
          <a:p>
            <a:pPr algn="l"/>
            <a:r>
              <a:rPr lang="es-MX" sz="1600" b="1" dirty="0">
                <a:solidFill>
                  <a:schemeClr val="dk1"/>
                </a:solidFill>
                <a:latin typeface="+mn-lt"/>
                <a:ea typeface="Century Gothic"/>
                <a:cs typeface="Century Gothic"/>
                <a:sym typeface="Century Gothic"/>
              </a:rPr>
              <a:t>Martes 22 de agosto </a:t>
            </a:r>
          </a:p>
          <a:p>
            <a:pPr algn="l"/>
            <a:r>
              <a:rPr lang="es-ES" sz="1600" dirty="0">
                <a:solidFill>
                  <a:schemeClr val="dk1"/>
                </a:solidFill>
                <a:latin typeface="+mn-lt"/>
                <a:ea typeface="Century Gothic"/>
                <a:cs typeface="Century Gothic"/>
                <a:sym typeface="Century Gothic"/>
              </a:rPr>
              <a:t>Hoy por la mañana, ante el Congreso del Estado de Coahuila, la Comisionada Dulce María Fuentes Mancillas rindió protesta como Comisionada Presidenta del Instituto Coahuilense de Acceso a la Información Pública (ICAI).</a:t>
            </a:r>
          </a:p>
          <a:p>
            <a:pPr algn="l"/>
            <a:r>
              <a:rPr lang="es-ES" sz="1600" dirty="0">
                <a:solidFill>
                  <a:schemeClr val="dk1"/>
                </a:solidFill>
                <a:latin typeface="+mn-lt"/>
                <a:ea typeface="Century Gothic"/>
                <a:cs typeface="Century Gothic"/>
                <a:sym typeface="Century Gothic"/>
              </a:rPr>
              <a:t>En la sesión de la Diputación Permanente, los diputados aprobaron, de forma unánime la propuesta que hizo la Comisión de Transparencia de la LXII Legislatura para la designación de Fuentes Mancillas.</a:t>
            </a:r>
          </a:p>
          <a:p>
            <a:pPr algn="l"/>
            <a:r>
              <a:rPr lang="es-ES" sz="1600" dirty="0">
                <a:solidFill>
                  <a:schemeClr val="dk1"/>
                </a:solidFill>
                <a:latin typeface="+mn-lt"/>
                <a:ea typeface="Century Gothic"/>
                <a:cs typeface="Century Gothic"/>
                <a:sym typeface="Century Gothic"/>
              </a:rPr>
              <a:t>Los Comisionados del órgano garante, Bertha Icela Mata Ortiz y Francisco Javier Diez de Urdanivia del Valle acompañaron a la ahora Comisionada Presidenta en su designación.</a:t>
            </a:r>
            <a:endParaRPr lang="es-MX" sz="1600" dirty="0">
              <a:solidFill>
                <a:schemeClr val="dk1"/>
              </a:solidFill>
              <a:latin typeface="+mn-lt"/>
              <a:ea typeface="Century Gothic"/>
              <a:cs typeface="Century Gothic"/>
              <a:sym typeface="Century Gothic"/>
            </a:endParaRPr>
          </a:p>
          <a:p>
            <a:pPr algn="l"/>
            <a:endParaRPr lang="es-MX" sz="1600" b="1" dirty="0">
              <a:solidFill>
                <a:schemeClr val="dk1"/>
              </a:solidFill>
              <a:latin typeface="+mn-lt"/>
              <a:ea typeface="Century Gothic"/>
              <a:cs typeface="Century Gothic"/>
              <a:sym typeface="Century Gothic"/>
            </a:endParaRPr>
          </a:p>
        </p:txBody>
      </p:sp>
    </p:spTree>
    <p:extLst>
      <p:ext uri="{BB962C8B-B14F-4D97-AF65-F5344CB8AC3E}">
        <p14:creationId xmlns:p14="http://schemas.microsoft.com/office/powerpoint/2010/main" val="529465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3;p5">
            <a:extLst>
              <a:ext uri="{FF2B5EF4-FFF2-40B4-BE49-F238E27FC236}">
                <a16:creationId xmlns:a16="http://schemas.microsoft.com/office/drawing/2014/main" id="{F5225E68-BBCC-5D75-0CFD-0DE25EA661D5}"/>
              </a:ext>
            </a:extLst>
          </p:cNvPr>
          <p:cNvSpPr txBox="1"/>
          <p:nvPr/>
        </p:nvSpPr>
        <p:spPr>
          <a:xfrm>
            <a:off x="5081095"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agosto 2023</a:t>
            </a:r>
            <a:endParaRPr dirty="0">
              <a:solidFill>
                <a:schemeClr val="dk1"/>
              </a:solidFill>
            </a:endParaRPr>
          </a:p>
        </p:txBody>
      </p:sp>
      <p:sp>
        <p:nvSpPr>
          <p:cNvPr id="8" name="Google Shape;184;p5">
            <a:extLst>
              <a:ext uri="{FF2B5EF4-FFF2-40B4-BE49-F238E27FC236}">
                <a16:creationId xmlns:a16="http://schemas.microsoft.com/office/drawing/2014/main" id="{0522BE4B-EE89-A444-481D-E3AD249ECDA6}"/>
              </a:ext>
            </a:extLst>
          </p:cNvPr>
          <p:cNvSpPr/>
          <p:nvPr/>
        </p:nvSpPr>
        <p:spPr>
          <a:xfrm>
            <a:off x="1120345" y="1310640"/>
            <a:ext cx="7459775" cy="356616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l"/>
            <a:endParaRPr lang="es-MX" sz="1600" b="1" dirty="0">
              <a:solidFill>
                <a:schemeClr val="dk1"/>
              </a:solidFill>
              <a:latin typeface="+mn-lt"/>
              <a:ea typeface="Century Gothic"/>
              <a:cs typeface="Century Gothic"/>
              <a:sym typeface="Century Gothic"/>
            </a:endParaRPr>
          </a:p>
          <a:p>
            <a:pPr algn="l"/>
            <a:r>
              <a:rPr lang="es-MX" sz="1600" b="1" dirty="0">
                <a:solidFill>
                  <a:schemeClr val="dk1"/>
                </a:solidFill>
                <a:latin typeface="+mn-lt"/>
                <a:ea typeface="Century Gothic"/>
                <a:cs typeface="Century Gothic"/>
                <a:sym typeface="Century Gothic"/>
              </a:rPr>
              <a:t> Martes 22 de agosto</a:t>
            </a:r>
          </a:p>
          <a:p>
            <a:pPr algn="l"/>
            <a:r>
              <a:rPr lang="es-ES" sz="1600" b="0" i="0" dirty="0">
                <a:solidFill>
                  <a:srgbClr val="050505"/>
                </a:solidFill>
                <a:effectLst/>
                <a:latin typeface="+mn-lt"/>
              </a:rPr>
              <a:t>En el segundo día de las Jornadas de Acompañamiento en Materia de Gestión Documental y Administración de Archivos, que organizan el INAI, el Archivo General de la Nación (AGN) y el ICAI la teoría pasó a la práctica y los asistentes participaron activamente en el taller “Gestión Documental en los Sujetos Obligados” a cargo de Roberto Béjar Cruz, del Archivo General de la Nación.</a:t>
            </a:r>
          </a:p>
          <a:p>
            <a:pPr algn="l"/>
            <a:r>
              <a:rPr lang="es-ES" sz="1600" b="0" i="0" dirty="0">
                <a:solidFill>
                  <a:srgbClr val="050505"/>
                </a:solidFill>
                <a:effectLst/>
                <a:latin typeface="+mn-lt"/>
              </a:rPr>
              <a:t>Miriam Martínez Meza y Luis Alfredo Romero Pérez, del INAI continuaron con sus exposiciones, ahora de forma práctica.</a:t>
            </a:r>
          </a:p>
          <a:p>
            <a:pPr algn="l"/>
            <a:r>
              <a:rPr lang="es-ES" sz="1600" b="0" i="0" dirty="0">
                <a:solidFill>
                  <a:srgbClr val="050505"/>
                </a:solidFill>
                <a:effectLst/>
                <a:latin typeface="+mn-lt"/>
              </a:rPr>
              <a:t>Archivistas, representantes de los Sujetos Obligados y servidores públicos de diferentes instancias participaron en el segundo día con el que cerró actividades esta jornada</a:t>
            </a:r>
            <a:endParaRPr lang="es-MX" sz="1600" b="0" i="0" dirty="0">
              <a:solidFill>
                <a:srgbClr val="050505"/>
              </a:solidFill>
              <a:effectLst/>
              <a:latin typeface="+mn-lt"/>
            </a:endParaRPr>
          </a:p>
          <a:p>
            <a:pPr algn="l"/>
            <a:endParaRPr lang="es-MX" sz="1600" b="1" dirty="0">
              <a:solidFill>
                <a:schemeClr val="dk1"/>
              </a:solidFill>
              <a:latin typeface="+mn-lt"/>
              <a:ea typeface="Century Gothic"/>
              <a:cs typeface="Century Gothic"/>
              <a:sym typeface="Century Gothic"/>
            </a:endParaRPr>
          </a:p>
        </p:txBody>
      </p:sp>
    </p:spTree>
    <p:extLst>
      <p:ext uri="{BB962C8B-B14F-4D97-AF65-F5344CB8AC3E}">
        <p14:creationId xmlns:p14="http://schemas.microsoft.com/office/powerpoint/2010/main" val="3345245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83;p5">
            <a:extLst>
              <a:ext uri="{FF2B5EF4-FFF2-40B4-BE49-F238E27FC236}">
                <a16:creationId xmlns:a16="http://schemas.microsoft.com/office/drawing/2014/main" id="{C0BADED0-485B-4FFD-2EA5-EC56CAF71EAD}"/>
              </a:ext>
            </a:extLst>
          </p:cNvPr>
          <p:cNvSpPr txBox="1"/>
          <p:nvPr/>
        </p:nvSpPr>
        <p:spPr>
          <a:xfrm>
            <a:off x="5081095"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agosto 2023</a:t>
            </a:r>
            <a:endParaRPr dirty="0">
              <a:solidFill>
                <a:schemeClr val="dk1"/>
              </a:solidFill>
            </a:endParaRPr>
          </a:p>
        </p:txBody>
      </p:sp>
      <p:sp>
        <p:nvSpPr>
          <p:cNvPr id="11" name="Google Shape;184;p5">
            <a:extLst>
              <a:ext uri="{FF2B5EF4-FFF2-40B4-BE49-F238E27FC236}">
                <a16:creationId xmlns:a16="http://schemas.microsoft.com/office/drawing/2014/main" id="{2335E257-B0E8-CB5A-E56F-1730EB8C379E}"/>
              </a:ext>
            </a:extLst>
          </p:cNvPr>
          <p:cNvSpPr/>
          <p:nvPr/>
        </p:nvSpPr>
        <p:spPr>
          <a:xfrm>
            <a:off x="1120345" y="1310640"/>
            <a:ext cx="7459775" cy="181356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l"/>
            <a:r>
              <a:rPr lang="es-MX" sz="1600" b="1" dirty="0">
                <a:solidFill>
                  <a:schemeClr val="dk1"/>
                </a:solidFill>
                <a:latin typeface="+mn-lt"/>
                <a:ea typeface="Century Gothic"/>
                <a:cs typeface="Century Gothic"/>
                <a:sym typeface="Century Gothic"/>
              </a:rPr>
              <a:t>Miércoles 23 de agosto</a:t>
            </a:r>
          </a:p>
          <a:p>
            <a:pPr algn="l"/>
            <a:r>
              <a:rPr lang="es-ES" sz="1600" b="0" i="0" dirty="0">
                <a:solidFill>
                  <a:srgbClr val="050505"/>
                </a:solidFill>
                <a:effectLst/>
                <a:latin typeface="+mn-lt"/>
              </a:rPr>
              <a:t>A la comunidad en general, se hace de su conocimiento que el día de hoy, miércoles 23 de agosto del 2023, a las 13:00 horas, se llevará a cabo la 225 Sesión Ordinaria del Consejo General del Instituto Coahuilense de Acceso a la Información Pública, en las instalaciones del ICAI.</a:t>
            </a:r>
            <a:endParaRPr lang="es-MX" sz="1600" b="0" i="0" dirty="0">
              <a:solidFill>
                <a:srgbClr val="050505"/>
              </a:solidFill>
              <a:effectLst/>
              <a:latin typeface="+mn-lt"/>
            </a:endParaRPr>
          </a:p>
          <a:p>
            <a:pPr algn="l"/>
            <a:endParaRPr lang="es-MX" sz="1600" b="1" dirty="0">
              <a:solidFill>
                <a:schemeClr val="dk1"/>
              </a:solidFill>
              <a:latin typeface="+mn-lt"/>
              <a:ea typeface="Century Gothic"/>
              <a:cs typeface="Century Gothic"/>
              <a:sym typeface="Century Gothic"/>
            </a:endParaRPr>
          </a:p>
        </p:txBody>
      </p:sp>
      <p:sp>
        <p:nvSpPr>
          <p:cNvPr id="12" name="Google Shape;184;p5">
            <a:extLst>
              <a:ext uri="{FF2B5EF4-FFF2-40B4-BE49-F238E27FC236}">
                <a16:creationId xmlns:a16="http://schemas.microsoft.com/office/drawing/2014/main" id="{61BAE83F-F3DD-3920-586A-DB611071006D}"/>
              </a:ext>
            </a:extLst>
          </p:cNvPr>
          <p:cNvSpPr/>
          <p:nvPr/>
        </p:nvSpPr>
        <p:spPr>
          <a:xfrm>
            <a:off x="1120344" y="3429000"/>
            <a:ext cx="7459775" cy="181356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l"/>
            <a:endParaRPr lang="es-MX" sz="1600" b="1" dirty="0">
              <a:solidFill>
                <a:schemeClr val="dk1"/>
              </a:solidFill>
              <a:latin typeface="+mn-lt"/>
              <a:ea typeface="Century Gothic"/>
              <a:cs typeface="Century Gothic"/>
              <a:sym typeface="Century Gothic"/>
            </a:endParaRPr>
          </a:p>
          <a:p>
            <a:pPr algn="l"/>
            <a:r>
              <a:rPr lang="es-MX" sz="1600" b="1" dirty="0">
                <a:solidFill>
                  <a:schemeClr val="dk1"/>
                </a:solidFill>
                <a:latin typeface="+mn-lt"/>
                <a:ea typeface="Century Gothic"/>
                <a:cs typeface="Century Gothic"/>
                <a:sym typeface="Century Gothic"/>
              </a:rPr>
              <a:t> Miércoles 23 de agosto</a:t>
            </a:r>
          </a:p>
          <a:p>
            <a:pPr algn="l"/>
            <a:r>
              <a:rPr lang="es-ES" sz="1600" b="0" i="0" dirty="0">
                <a:solidFill>
                  <a:srgbClr val="050505"/>
                </a:solidFill>
                <a:effectLst/>
                <a:latin typeface="+mn-lt"/>
              </a:rPr>
              <a:t>Se lleva a cabo la 225 sesión ordinaria del Consejo General del Instituto Coahuilense de Acceso a la Información Pública.</a:t>
            </a:r>
          </a:p>
          <a:p>
            <a:pPr algn="l"/>
            <a:r>
              <a:rPr lang="es-ES" sz="1600" b="0" i="0" dirty="0">
                <a:solidFill>
                  <a:srgbClr val="050505"/>
                </a:solidFill>
                <a:effectLst/>
                <a:latin typeface="+mn-lt"/>
              </a:rPr>
              <a:t>Se transmite en vivo por redes sociales.</a:t>
            </a:r>
            <a:endParaRPr lang="es-MX" sz="1600" b="0" i="0" dirty="0">
              <a:solidFill>
                <a:srgbClr val="050505"/>
              </a:solidFill>
              <a:effectLst/>
              <a:latin typeface="+mn-lt"/>
            </a:endParaRPr>
          </a:p>
          <a:p>
            <a:pPr algn="l"/>
            <a:endParaRPr lang="es-MX" sz="1600" b="1" dirty="0">
              <a:solidFill>
                <a:schemeClr val="dk1"/>
              </a:solidFill>
              <a:latin typeface="+mn-lt"/>
              <a:ea typeface="Century Gothic"/>
              <a:cs typeface="Century Gothic"/>
              <a:sym typeface="Century Gothic"/>
            </a:endParaRPr>
          </a:p>
        </p:txBody>
      </p:sp>
    </p:spTree>
    <p:extLst>
      <p:ext uri="{BB962C8B-B14F-4D97-AF65-F5344CB8AC3E}">
        <p14:creationId xmlns:p14="http://schemas.microsoft.com/office/powerpoint/2010/main" val="2492747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83;p5">
            <a:extLst>
              <a:ext uri="{FF2B5EF4-FFF2-40B4-BE49-F238E27FC236}">
                <a16:creationId xmlns:a16="http://schemas.microsoft.com/office/drawing/2014/main" id="{D7138A01-0E3E-6992-552F-CF6C0B8AD6E1}"/>
              </a:ext>
            </a:extLst>
          </p:cNvPr>
          <p:cNvSpPr txBox="1"/>
          <p:nvPr/>
        </p:nvSpPr>
        <p:spPr>
          <a:xfrm>
            <a:off x="5081095"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agosto 2023</a:t>
            </a:r>
            <a:endParaRPr dirty="0">
              <a:solidFill>
                <a:schemeClr val="dk1"/>
              </a:solidFill>
            </a:endParaRPr>
          </a:p>
        </p:txBody>
      </p:sp>
      <p:sp>
        <p:nvSpPr>
          <p:cNvPr id="10" name="Google Shape;184;p5">
            <a:extLst>
              <a:ext uri="{FF2B5EF4-FFF2-40B4-BE49-F238E27FC236}">
                <a16:creationId xmlns:a16="http://schemas.microsoft.com/office/drawing/2014/main" id="{6FA4A7C3-E318-0D77-FD6E-79495D63048E}"/>
              </a:ext>
            </a:extLst>
          </p:cNvPr>
          <p:cNvSpPr/>
          <p:nvPr/>
        </p:nvSpPr>
        <p:spPr>
          <a:xfrm>
            <a:off x="1120344" y="1310640"/>
            <a:ext cx="7459775" cy="230886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l"/>
            <a:endParaRPr lang="es-MX" sz="1600" b="1" dirty="0">
              <a:solidFill>
                <a:schemeClr val="dk1"/>
              </a:solidFill>
              <a:latin typeface="+mn-lt"/>
              <a:ea typeface="Century Gothic"/>
              <a:cs typeface="Century Gothic"/>
              <a:sym typeface="Century Gothic"/>
            </a:endParaRPr>
          </a:p>
          <a:p>
            <a:pPr algn="l"/>
            <a:r>
              <a:rPr lang="es-MX" sz="1600" b="1" dirty="0">
                <a:solidFill>
                  <a:schemeClr val="dk1"/>
                </a:solidFill>
                <a:latin typeface="+mn-lt"/>
                <a:ea typeface="Century Gothic"/>
                <a:cs typeface="Century Gothic"/>
                <a:sym typeface="Century Gothic"/>
              </a:rPr>
              <a:t> Viernes 25 de agosto</a:t>
            </a:r>
          </a:p>
          <a:p>
            <a:pPr algn="l"/>
            <a:r>
              <a:rPr lang="es-ES" sz="1600" dirty="0">
                <a:solidFill>
                  <a:srgbClr val="050505"/>
                </a:solidFill>
                <a:latin typeface="+mn-lt"/>
              </a:rPr>
              <a:t>H</a:t>
            </a:r>
            <a:r>
              <a:rPr lang="es-ES" sz="1600" b="0" i="0" dirty="0">
                <a:solidFill>
                  <a:srgbClr val="050505"/>
                </a:solidFill>
                <a:effectLst/>
                <a:latin typeface="+mn-lt"/>
              </a:rPr>
              <a:t>oy, la Secretaria Técnica de la Secretaria Ejecutiva del Sistema Estatal Anticorrupción de Coahuila, </a:t>
            </a:r>
            <a:r>
              <a:rPr lang="es-ES" sz="1600" b="0" i="0" dirty="0" err="1">
                <a:solidFill>
                  <a:srgbClr val="050505"/>
                </a:solidFill>
                <a:effectLst/>
                <a:latin typeface="+mn-lt"/>
              </a:rPr>
              <a:t>Elidé</a:t>
            </a:r>
            <a:r>
              <a:rPr lang="es-ES" sz="1600" b="0" i="0" dirty="0">
                <a:solidFill>
                  <a:srgbClr val="050505"/>
                </a:solidFill>
                <a:effectLst/>
                <a:latin typeface="+mn-lt"/>
              </a:rPr>
              <a:t> Acosta Reyes y el Director de Protección de Datos Personales del ICAI, Reynaldo Rosas Cepeda, sostuvieron una reunión de trabajo con el propósito de que el Instituto brinde a la SESAEC el acompañamiento en la próxima Gira Virtual a Municipios 2023, en el tema de Protección de Datos Personales; lo anterior, para la alimentación del Sistema Estatal de Información.</a:t>
            </a:r>
            <a:endParaRPr lang="es-MX" sz="1600" b="0" i="0" dirty="0">
              <a:solidFill>
                <a:srgbClr val="050505"/>
              </a:solidFill>
              <a:effectLst/>
              <a:latin typeface="+mn-lt"/>
            </a:endParaRPr>
          </a:p>
          <a:p>
            <a:pPr algn="l"/>
            <a:endParaRPr lang="es-MX" sz="1600" b="1" dirty="0">
              <a:solidFill>
                <a:schemeClr val="dk1"/>
              </a:solidFill>
              <a:latin typeface="+mn-lt"/>
              <a:ea typeface="Century Gothic"/>
              <a:cs typeface="Century Gothic"/>
              <a:sym typeface="Century Gothic"/>
            </a:endParaRPr>
          </a:p>
        </p:txBody>
      </p:sp>
      <p:sp>
        <p:nvSpPr>
          <p:cNvPr id="11" name="Google Shape;184;p5">
            <a:extLst>
              <a:ext uri="{FF2B5EF4-FFF2-40B4-BE49-F238E27FC236}">
                <a16:creationId xmlns:a16="http://schemas.microsoft.com/office/drawing/2014/main" id="{5F862E95-CF1F-136E-9298-4590CF3B0C1B}"/>
              </a:ext>
            </a:extLst>
          </p:cNvPr>
          <p:cNvSpPr/>
          <p:nvPr/>
        </p:nvSpPr>
        <p:spPr>
          <a:xfrm>
            <a:off x="1120344" y="4114800"/>
            <a:ext cx="7459775" cy="181356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l"/>
            <a:endParaRPr lang="es-MX" sz="1600" b="1" dirty="0">
              <a:solidFill>
                <a:schemeClr val="dk1"/>
              </a:solidFill>
              <a:latin typeface="+mn-lt"/>
              <a:ea typeface="Century Gothic"/>
              <a:cs typeface="Century Gothic"/>
              <a:sym typeface="Century Gothic"/>
            </a:endParaRPr>
          </a:p>
          <a:p>
            <a:pPr algn="l"/>
            <a:r>
              <a:rPr lang="es-MX" sz="1600" b="1" dirty="0">
                <a:solidFill>
                  <a:schemeClr val="dk1"/>
                </a:solidFill>
                <a:latin typeface="+mn-lt"/>
                <a:ea typeface="Century Gothic"/>
                <a:cs typeface="Century Gothic"/>
                <a:sym typeface="Century Gothic"/>
              </a:rPr>
              <a:t> Lunes 28 de agosto</a:t>
            </a:r>
          </a:p>
          <a:p>
            <a:pPr algn="l"/>
            <a:r>
              <a:rPr lang="es-ES" sz="1600" b="0" i="0" dirty="0">
                <a:solidFill>
                  <a:srgbClr val="050505"/>
                </a:solidFill>
                <a:effectLst/>
                <a:latin typeface="+mn-lt"/>
              </a:rPr>
              <a:t>La Comisionada Presidenta del ICAI, Dulce María Fuentes Mancillas sostuvo hoy una reunión de trabajo con la Secretaria Técnica de la Secretaria Ejecutiva del Sistema Estatal Anticorrupción de Coahuila, </a:t>
            </a:r>
            <a:r>
              <a:rPr lang="es-ES" sz="1600" b="0" i="0" dirty="0" err="1">
                <a:solidFill>
                  <a:srgbClr val="050505"/>
                </a:solidFill>
                <a:effectLst/>
                <a:latin typeface="+mn-lt"/>
              </a:rPr>
              <a:t>Elidé</a:t>
            </a:r>
            <a:r>
              <a:rPr lang="es-ES" sz="1600" b="0" i="0" dirty="0">
                <a:solidFill>
                  <a:srgbClr val="050505"/>
                </a:solidFill>
                <a:effectLst/>
                <a:latin typeface="+mn-lt"/>
              </a:rPr>
              <a:t> Alejandrina Acosta Reyes y con la Presidenta del Sistema Anticorrupción del Estado de Coahuila, </a:t>
            </a:r>
            <a:r>
              <a:rPr lang="es-ES" sz="1600" b="0" i="0" dirty="0" err="1">
                <a:solidFill>
                  <a:srgbClr val="050505"/>
                </a:solidFill>
                <a:effectLst/>
                <a:latin typeface="+mn-lt"/>
              </a:rPr>
              <a:t>Jafia</a:t>
            </a:r>
            <a:r>
              <a:rPr lang="es-ES" sz="1600" b="0" i="0" dirty="0">
                <a:solidFill>
                  <a:srgbClr val="050505"/>
                </a:solidFill>
                <a:effectLst/>
                <a:latin typeface="+mn-lt"/>
              </a:rPr>
              <a:t> Pacheco Valtierra.</a:t>
            </a:r>
            <a:endParaRPr lang="es-MX" sz="1600" b="0" i="0" dirty="0">
              <a:solidFill>
                <a:srgbClr val="050505"/>
              </a:solidFill>
              <a:effectLst/>
              <a:latin typeface="+mn-lt"/>
            </a:endParaRPr>
          </a:p>
          <a:p>
            <a:pPr algn="l"/>
            <a:endParaRPr lang="es-MX" sz="1600" b="1" dirty="0">
              <a:solidFill>
                <a:schemeClr val="dk1"/>
              </a:solidFill>
              <a:latin typeface="+mn-lt"/>
              <a:ea typeface="Century Gothic"/>
              <a:cs typeface="Century Gothic"/>
              <a:sym typeface="Century Gothic"/>
            </a:endParaRPr>
          </a:p>
        </p:txBody>
      </p:sp>
    </p:spTree>
    <p:extLst>
      <p:ext uri="{BB962C8B-B14F-4D97-AF65-F5344CB8AC3E}">
        <p14:creationId xmlns:p14="http://schemas.microsoft.com/office/powerpoint/2010/main" val="436187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3;p5">
            <a:extLst>
              <a:ext uri="{FF2B5EF4-FFF2-40B4-BE49-F238E27FC236}">
                <a16:creationId xmlns:a16="http://schemas.microsoft.com/office/drawing/2014/main" id="{60FDBCBC-FC3E-656A-5123-D3634D968849}"/>
              </a:ext>
            </a:extLst>
          </p:cNvPr>
          <p:cNvSpPr txBox="1"/>
          <p:nvPr/>
        </p:nvSpPr>
        <p:spPr>
          <a:xfrm>
            <a:off x="5081095"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agosto 2023</a:t>
            </a:r>
            <a:endParaRPr dirty="0">
              <a:solidFill>
                <a:schemeClr val="dk1"/>
              </a:solidFill>
            </a:endParaRPr>
          </a:p>
        </p:txBody>
      </p:sp>
      <p:sp>
        <p:nvSpPr>
          <p:cNvPr id="8" name="Google Shape;184;p5">
            <a:extLst>
              <a:ext uri="{FF2B5EF4-FFF2-40B4-BE49-F238E27FC236}">
                <a16:creationId xmlns:a16="http://schemas.microsoft.com/office/drawing/2014/main" id="{1E8A9379-E77A-1304-26C0-8AC259564250}"/>
              </a:ext>
            </a:extLst>
          </p:cNvPr>
          <p:cNvSpPr/>
          <p:nvPr/>
        </p:nvSpPr>
        <p:spPr>
          <a:xfrm>
            <a:off x="1120344" y="1310640"/>
            <a:ext cx="7459775" cy="181356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l"/>
            <a:endParaRPr lang="es-MX" sz="1600" b="1" dirty="0">
              <a:solidFill>
                <a:schemeClr val="dk1"/>
              </a:solidFill>
              <a:latin typeface="+mn-lt"/>
              <a:ea typeface="Century Gothic"/>
              <a:cs typeface="Century Gothic"/>
              <a:sym typeface="Century Gothic"/>
            </a:endParaRPr>
          </a:p>
          <a:p>
            <a:pPr algn="l"/>
            <a:r>
              <a:rPr lang="es-MX" sz="1600" b="1" dirty="0">
                <a:solidFill>
                  <a:schemeClr val="dk1"/>
                </a:solidFill>
                <a:latin typeface="+mn-lt"/>
                <a:ea typeface="Century Gothic"/>
                <a:cs typeface="Century Gothic"/>
                <a:sym typeface="Century Gothic"/>
              </a:rPr>
              <a:t> Lunes 28 de agosto</a:t>
            </a:r>
          </a:p>
          <a:p>
            <a:pPr algn="l"/>
            <a:r>
              <a:rPr lang="es-ES" sz="1600" b="0" i="0" dirty="0">
                <a:solidFill>
                  <a:srgbClr val="050505"/>
                </a:solidFill>
                <a:effectLst/>
                <a:latin typeface="+mn-lt"/>
              </a:rPr>
              <a:t>Gustavo Zavala </a:t>
            </a:r>
            <a:r>
              <a:rPr lang="es-ES" sz="1600" b="0" i="0" dirty="0" err="1">
                <a:solidFill>
                  <a:srgbClr val="050505"/>
                </a:solidFill>
                <a:effectLst/>
                <a:latin typeface="+mn-lt"/>
              </a:rPr>
              <a:t>Slehiman</a:t>
            </a:r>
            <a:r>
              <a:rPr lang="es-ES" sz="1600" b="0" i="0" dirty="0">
                <a:solidFill>
                  <a:srgbClr val="050505"/>
                </a:solidFill>
                <a:effectLst/>
                <a:latin typeface="+mn-lt"/>
              </a:rPr>
              <a:t>, Director del Departamento de Capacitación y Cultura de la Transparencia del ICAI habla en “El Poder de la Transparencia” sobre el Derecho de Acceso a la Información Pública y las juventudes.</a:t>
            </a:r>
            <a:endParaRPr lang="es-MX" sz="1600" b="0" i="0" dirty="0">
              <a:solidFill>
                <a:srgbClr val="050505"/>
              </a:solidFill>
              <a:effectLst/>
              <a:latin typeface="+mn-lt"/>
            </a:endParaRPr>
          </a:p>
          <a:p>
            <a:pPr algn="l"/>
            <a:endParaRPr lang="es-MX" sz="1600" b="1" dirty="0">
              <a:solidFill>
                <a:schemeClr val="dk1"/>
              </a:solidFill>
              <a:latin typeface="+mn-lt"/>
              <a:ea typeface="Century Gothic"/>
              <a:cs typeface="Century Gothic"/>
              <a:sym typeface="Century Gothic"/>
            </a:endParaRPr>
          </a:p>
        </p:txBody>
      </p:sp>
      <p:sp>
        <p:nvSpPr>
          <p:cNvPr id="9" name="Google Shape;184;p5">
            <a:extLst>
              <a:ext uri="{FF2B5EF4-FFF2-40B4-BE49-F238E27FC236}">
                <a16:creationId xmlns:a16="http://schemas.microsoft.com/office/drawing/2014/main" id="{9A2E9B4D-B20D-6A00-B674-325F510ACDEB}"/>
              </a:ext>
            </a:extLst>
          </p:cNvPr>
          <p:cNvSpPr/>
          <p:nvPr/>
        </p:nvSpPr>
        <p:spPr>
          <a:xfrm>
            <a:off x="1120344" y="3429000"/>
            <a:ext cx="7459775" cy="181356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l"/>
            <a:endParaRPr lang="es-MX" sz="1600" b="1" dirty="0">
              <a:solidFill>
                <a:schemeClr val="dk1"/>
              </a:solidFill>
              <a:latin typeface="+mn-lt"/>
              <a:ea typeface="Century Gothic"/>
              <a:cs typeface="Century Gothic"/>
              <a:sym typeface="Century Gothic"/>
            </a:endParaRPr>
          </a:p>
          <a:p>
            <a:pPr algn="l"/>
            <a:r>
              <a:rPr lang="es-MX" sz="1600" b="1" dirty="0">
                <a:solidFill>
                  <a:schemeClr val="dk1"/>
                </a:solidFill>
                <a:latin typeface="+mn-lt"/>
                <a:ea typeface="Century Gothic"/>
                <a:cs typeface="Century Gothic"/>
                <a:sym typeface="Century Gothic"/>
              </a:rPr>
              <a:t> Lunes 28 de agosto</a:t>
            </a:r>
          </a:p>
          <a:p>
            <a:pPr algn="l"/>
            <a:r>
              <a:rPr lang="es-ES" sz="1600" b="0" i="0" dirty="0">
                <a:solidFill>
                  <a:srgbClr val="050505"/>
                </a:solidFill>
                <a:effectLst/>
                <a:latin typeface="+mn-lt"/>
              </a:rPr>
              <a:t>Para capacitar a funcionarios del Municipio de #Muzquiz, Coahuila sobre la Plataforma Nacional de Transparencia, Andrea Fuentes Osorio, jefa del departamento de Fortalecimiento a la Transparencia del ICAI dio una charla virtual.</a:t>
            </a:r>
            <a:endParaRPr lang="es-MX" sz="1600" b="0" i="0" dirty="0">
              <a:solidFill>
                <a:srgbClr val="050505"/>
              </a:solidFill>
              <a:effectLst/>
              <a:latin typeface="+mn-lt"/>
            </a:endParaRPr>
          </a:p>
          <a:p>
            <a:pPr algn="l"/>
            <a:endParaRPr lang="es-MX" sz="1600" b="1" dirty="0">
              <a:solidFill>
                <a:schemeClr val="dk1"/>
              </a:solidFill>
              <a:latin typeface="+mn-lt"/>
              <a:ea typeface="Century Gothic"/>
              <a:cs typeface="Century Gothic"/>
              <a:sym typeface="Century Gothic"/>
            </a:endParaRPr>
          </a:p>
        </p:txBody>
      </p:sp>
    </p:spTree>
    <p:extLst>
      <p:ext uri="{BB962C8B-B14F-4D97-AF65-F5344CB8AC3E}">
        <p14:creationId xmlns:p14="http://schemas.microsoft.com/office/powerpoint/2010/main" val="2149861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3;p5">
            <a:extLst>
              <a:ext uri="{FF2B5EF4-FFF2-40B4-BE49-F238E27FC236}">
                <a16:creationId xmlns:a16="http://schemas.microsoft.com/office/drawing/2014/main" id="{4342FD6A-98D8-549D-0C3C-EF1B648693A2}"/>
              </a:ext>
            </a:extLst>
          </p:cNvPr>
          <p:cNvSpPr txBox="1"/>
          <p:nvPr/>
        </p:nvSpPr>
        <p:spPr>
          <a:xfrm>
            <a:off x="5081095"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agosto 2023</a:t>
            </a:r>
            <a:endParaRPr dirty="0">
              <a:solidFill>
                <a:schemeClr val="dk1"/>
              </a:solidFill>
            </a:endParaRPr>
          </a:p>
        </p:txBody>
      </p:sp>
      <p:sp>
        <p:nvSpPr>
          <p:cNvPr id="5" name="Google Shape;184;p5">
            <a:extLst>
              <a:ext uri="{FF2B5EF4-FFF2-40B4-BE49-F238E27FC236}">
                <a16:creationId xmlns:a16="http://schemas.microsoft.com/office/drawing/2014/main" id="{F120C6E4-4EA3-136A-C797-707D0209BA9F}"/>
              </a:ext>
            </a:extLst>
          </p:cNvPr>
          <p:cNvSpPr/>
          <p:nvPr/>
        </p:nvSpPr>
        <p:spPr>
          <a:xfrm>
            <a:off x="1120344" y="1310640"/>
            <a:ext cx="7459775" cy="181356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l"/>
            <a:endParaRPr lang="es-MX" sz="1600" b="1" dirty="0">
              <a:solidFill>
                <a:schemeClr val="dk1"/>
              </a:solidFill>
              <a:latin typeface="+mn-lt"/>
              <a:ea typeface="Century Gothic"/>
              <a:cs typeface="Century Gothic"/>
              <a:sym typeface="Century Gothic"/>
            </a:endParaRPr>
          </a:p>
          <a:p>
            <a:pPr algn="l"/>
            <a:r>
              <a:rPr lang="es-MX" sz="1600" b="1" dirty="0">
                <a:solidFill>
                  <a:schemeClr val="dk1"/>
                </a:solidFill>
                <a:latin typeface="+mn-lt"/>
                <a:ea typeface="Century Gothic"/>
                <a:cs typeface="Century Gothic"/>
                <a:sym typeface="Century Gothic"/>
              </a:rPr>
              <a:t> Martes 29 de agosto</a:t>
            </a:r>
          </a:p>
          <a:p>
            <a:pPr algn="l"/>
            <a:r>
              <a:rPr lang="es-ES" sz="1600" b="0" i="0" dirty="0">
                <a:solidFill>
                  <a:srgbClr val="050505"/>
                </a:solidFill>
                <a:effectLst/>
                <a:latin typeface="+mn-lt"/>
              </a:rPr>
              <a:t>En productiva reunión de trabajo esta tarde la secretaria </a:t>
            </a:r>
            <a:r>
              <a:rPr lang="es-ES" sz="1600" b="0" i="0" dirty="0" err="1">
                <a:solidFill>
                  <a:srgbClr val="050505"/>
                </a:solidFill>
                <a:effectLst/>
                <a:latin typeface="+mn-lt"/>
              </a:rPr>
              <a:t>Tessy</a:t>
            </a:r>
            <a:r>
              <a:rPr lang="es-ES" sz="1600" b="0" i="0" dirty="0">
                <a:solidFill>
                  <a:srgbClr val="050505"/>
                </a:solidFill>
                <a:effectLst/>
                <a:latin typeface="+mn-lt"/>
              </a:rPr>
              <a:t> Guajardo  recibió en las instalaciones de la #SEFIRC a Dulce María Fuentes Mancillas  Comisionada Presidenta del ICAI  para tratar temas de #Transparencia. Trabajando en equipo #FuerteCoahuilaEs Miguel </a:t>
            </a:r>
            <a:r>
              <a:rPr lang="es-ES" sz="1600" b="0" i="0" dirty="0" err="1">
                <a:solidFill>
                  <a:srgbClr val="050505"/>
                </a:solidFill>
                <a:effectLst/>
                <a:latin typeface="+mn-lt"/>
              </a:rPr>
              <a:t>Angel</a:t>
            </a:r>
            <a:r>
              <a:rPr lang="es-ES" sz="1600" b="0" i="0" dirty="0">
                <a:solidFill>
                  <a:srgbClr val="050505"/>
                </a:solidFill>
                <a:effectLst/>
                <a:latin typeface="+mn-lt"/>
              </a:rPr>
              <a:t> Riquelme </a:t>
            </a:r>
            <a:r>
              <a:rPr lang="es-ES" sz="1600" b="0" i="0" dirty="0" err="1">
                <a:solidFill>
                  <a:srgbClr val="050505"/>
                </a:solidFill>
                <a:effectLst/>
                <a:latin typeface="+mn-lt"/>
              </a:rPr>
              <a:t>Solis</a:t>
            </a:r>
            <a:endParaRPr lang="es-MX" sz="1600" b="0" i="0" dirty="0">
              <a:solidFill>
                <a:srgbClr val="050505"/>
              </a:solidFill>
              <a:effectLst/>
              <a:latin typeface="+mn-lt"/>
            </a:endParaRPr>
          </a:p>
          <a:p>
            <a:pPr algn="l"/>
            <a:endParaRPr lang="es-MX" sz="1600" b="1" dirty="0">
              <a:solidFill>
                <a:schemeClr val="dk1"/>
              </a:solidFill>
              <a:latin typeface="+mn-lt"/>
              <a:ea typeface="Century Gothic"/>
              <a:cs typeface="Century Gothic"/>
              <a:sym typeface="Century Gothic"/>
            </a:endParaRPr>
          </a:p>
        </p:txBody>
      </p:sp>
      <p:sp>
        <p:nvSpPr>
          <p:cNvPr id="6" name="Google Shape;184;p5">
            <a:extLst>
              <a:ext uri="{FF2B5EF4-FFF2-40B4-BE49-F238E27FC236}">
                <a16:creationId xmlns:a16="http://schemas.microsoft.com/office/drawing/2014/main" id="{ED8FBE93-6C6C-75EC-A3DA-4AE83AAB0FF1}"/>
              </a:ext>
            </a:extLst>
          </p:cNvPr>
          <p:cNvSpPr/>
          <p:nvPr/>
        </p:nvSpPr>
        <p:spPr>
          <a:xfrm>
            <a:off x="1120344" y="3429000"/>
            <a:ext cx="7459775" cy="264160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l"/>
            <a:endParaRPr lang="es-MX" sz="1600" b="1" dirty="0">
              <a:solidFill>
                <a:schemeClr val="dk1"/>
              </a:solidFill>
              <a:latin typeface="+mn-lt"/>
              <a:ea typeface="Century Gothic"/>
              <a:cs typeface="Century Gothic"/>
              <a:sym typeface="Century Gothic"/>
            </a:endParaRPr>
          </a:p>
          <a:p>
            <a:pPr algn="l"/>
            <a:r>
              <a:rPr lang="es-MX" sz="1600" b="1" dirty="0">
                <a:solidFill>
                  <a:schemeClr val="dk1"/>
                </a:solidFill>
                <a:latin typeface="+mn-lt"/>
                <a:ea typeface="Century Gothic"/>
                <a:cs typeface="Century Gothic"/>
                <a:sym typeface="Century Gothic"/>
              </a:rPr>
              <a:t> </a:t>
            </a:r>
          </a:p>
          <a:p>
            <a:pPr algn="l"/>
            <a:r>
              <a:rPr lang="es-MX" sz="1600" b="1" dirty="0">
                <a:solidFill>
                  <a:schemeClr val="dk1"/>
                </a:solidFill>
                <a:latin typeface="+mn-lt"/>
                <a:ea typeface="Century Gothic"/>
                <a:cs typeface="Century Gothic"/>
                <a:sym typeface="Century Gothic"/>
              </a:rPr>
              <a:t>Martes 29 de agosto</a:t>
            </a:r>
          </a:p>
          <a:p>
            <a:pPr algn="l"/>
            <a:r>
              <a:rPr lang="es-ES" sz="1600" b="0" i="0" dirty="0">
                <a:solidFill>
                  <a:srgbClr val="050505"/>
                </a:solidFill>
                <a:effectLst/>
                <a:latin typeface="+mn-lt"/>
              </a:rPr>
              <a:t>Hoy por la mañana, Andrea Fuentes Osorio, jefa del departamento de Fortalecimiento a la Transparencia del ICAI, en el marco de las Jornadas Regionales de Capacitación a Sujetos Obligados, impartió capacitación a la Región Norte sobre modificaciones a la Plataforma Nacional de Transparencia encaminadas a fortalecer la perspectiva de Género. </a:t>
            </a:r>
          </a:p>
          <a:p>
            <a:pPr algn="l"/>
            <a:r>
              <a:rPr lang="es-ES" sz="1600" b="0" i="0" dirty="0">
                <a:solidFill>
                  <a:srgbClr val="050505"/>
                </a:solidFill>
                <a:effectLst/>
                <a:latin typeface="+mn-lt"/>
              </a:rPr>
              <a:t>Gustavo Zavala </a:t>
            </a:r>
            <a:r>
              <a:rPr lang="es-ES" sz="1600" b="0" i="0" dirty="0" err="1">
                <a:solidFill>
                  <a:srgbClr val="050505"/>
                </a:solidFill>
                <a:effectLst/>
                <a:latin typeface="+mn-lt"/>
              </a:rPr>
              <a:t>Slehiman</a:t>
            </a:r>
            <a:r>
              <a:rPr lang="es-ES" sz="1600" b="0" i="0" dirty="0">
                <a:solidFill>
                  <a:srgbClr val="050505"/>
                </a:solidFill>
                <a:effectLst/>
                <a:latin typeface="+mn-lt"/>
              </a:rPr>
              <a:t>, Director de Capacitación y Cultura de la Transparencia del Órgano Garante dio unas palabras de bienvenida a los presentes.</a:t>
            </a:r>
            <a:endParaRPr lang="es-MX" sz="1600" b="0" i="0" dirty="0">
              <a:solidFill>
                <a:srgbClr val="050505"/>
              </a:solidFill>
              <a:effectLst/>
              <a:latin typeface="+mn-lt"/>
            </a:endParaRPr>
          </a:p>
          <a:p>
            <a:pPr algn="l"/>
            <a:endParaRPr lang="es-MX" sz="1600" b="1" dirty="0">
              <a:solidFill>
                <a:schemeClr val="dk1"/>
              </a:solidFill>
              <a:latin typeface="+mn-lt"/>
              <a:ea typeface="Century Gothic"/>
              <a:cs typeface="Century Gothic"/>
              <a:sym typeface="Century Gothic"/>
            </a:endParaRPr>
          </a:p>
        </p:txBody>
      </p:sp>
    </p:spTree>
    <p:extLst>
      <p:ext uri="{BB962C8B-B14F-4D97-AF65-F5344CB8AC3E}">
        <p14:creationId xmlns:p14="http://schemas.microsoft.com/office/powerpoint/2010/main" val="19039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3;p5">
            <a:extLst>
              <a:ext uri="{FF2B5EF4-FFF2-40B4-BE49-F238E27FC236}">
                <a16:creationId xmlns:a16="http://schemas.microsoft.com/office/drawing/2014/main" id="{A466CE99-94BB-7E4D-91C2-C1644F58DCE7}"/>
              </a:ext>
            </a:extLst>
          </p:cNvPr>
          <p:cNvSpPr txBox="1"/>
          <p:nvPr/>
        </p:nvSpPr>
        <p:spPr>
          <a:xfrm>
            <a:off x="5081095"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agosto 2023</a:t>
            </a:r>
            <a:endParaRPr dirty="0">
              <a:solidFill>
                <a:schemeClr val="dk1"/>
              </a:solidFill>
            </a:endParaRPr>
          </a:p>
        </p:txBody>
      </p:sp>
      <p:sp>
        <p:nvSpPr>
          <p:cNvPr id="5" name="Google Shape;184;p5">
            <a:extLst>
              <a:ext uri="{FF2B5EF4-FFF2-40B4-BE49-F238E27FC236}">
                <a16:creationId xmlns:a16="http://schemas.microsoft.com/office/drawing/2014/main" id="{C355E604-1C30-B5DA-5B37-A09A2D1E3083}"/>
              </a:ext>
            </a:extLst>
          </p:cNvPr>
          <p:cNvSpPr/>
          <p:nvPr/>
        </p:nvSpPr>
        <p:spPr>
          <a:xfrm>
            <a:off x="1120344" y="1310640"/>
            <a:ext cx="7459775" cy="260096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l"/>
            <a:endParaRPr lang="es-MX" sz="1600" b="1" dirty="0">
              <a:solidFill>
                <a:schemeClr val="dk1"/>
              </a:solidFill>
              <a:latin typeface="+mn-lt"/>
              <a:ea typeface="Century Gothic"/>
              <a:cs typeface="Century Gothic"/>
              <a:sym typeface="Century Gothic"/>
            </a:endParaRPr>
          </a:p>
          <a:p>
            <a:pPr algn="l"/>
            <a:r>
              <a:rPr lang="es-MX" sz="1600" b="1" dirty="0">
                <a:solidFill>
                  <a:schemeClr val="dk1"/>
                </a:solidFill>
                <a:latin typeface="+mn-lt"/>
                <a:ea typeface="Century Gothic"/>
                <a:cs typeface="Century Gothic"/>
                <a:sym typeface="Century Gothic"/>
              </a:rPr>
              <a:t> Jueves 31 de agosto</a:t>
            </a:r>
          </a:p>
          <a:p>
            <a:pPr algn="l"/>
            <a:r>
              <a:rPr lang="es-ES" sz="1600" b="0" i="0" dirty="0">
                <a:solidFill>
                  <a:srgbClr val="050505"/>
                </a:solidFill>
                <a:effectLst/>
                <a:latin typeface="+mn-lt"/>
              </a:rPr>
              <a:t>Gustavo Zavala </a:t>
            </a:r>
            <a:r>
              <a:rPr lang="es-ES" sz="1600" b="0" i="0" dirty="0" err="1">
                <a:solidFill>
                  <a:srgbClr val="050505"/>
                </a:solidFill>
                <a:effectLst/>
                <a:latin typeface="+mn-lt"/>
              </a:rPr>
              <a:t>Slehiman</a:t>
            </a:r>
            <a:r>
              <a:rPr lang="es-ES" sz="1600" b="0" i="0" dirty="0">
                <a:solidFill>
                  <a:srgbClr val="050505"/>
                </a:solidFill>
                <a:effectLst/>
                <a:latin typeface="+mn-lt"/>
              </a:rPr>
              <a:t>, Director de Capacitación y Cultura de la Transparencia del ICAI e Ignacio Galindo Ramírez, Subdirector de Gobierno Abierto, sostuvieron reunión de trabajo con Laura Carolina Arce Sosa, Directora de Desarrollo de Políticas del INAI.</a:t>
            </a:r>
          </a:p>
          <a:p>
            <a:pPr algn="l"/>
            <a:r>
              <a:rPr lang="es-ES" sz="1600" b="0" i="0" dirty="0">
                <a:solidFill>
                  <a:srgbClr val="050505"/>
                </a:solidFill>
                <a:effectLst/>
                <a:latin typeface="+mn-lt"/>
              </a:rPr>
              <a:t>En donde se abordó la próxima implementación a nivel nacional de la política de datos abiertos, así como la programación de cursos de capacitación sobre este mismo tema a sujetos obligados en #Coahuila.</a:t>
            </a:r>
            <a:endParaRPr lang="es-MX" sz="1600" b="0" i="0" dirty="0">
              <a:solidFill>
                <a:srgbClr val="050505"/>
              </a:solidFill>
              <a:effectLst/>
              <a:latin typeface="+mn-lt"/>
            </a:endParaRPr>
          </a:p>
          <a:p>
            <a:pPr algn="l"/>
            <a:endParaRPr lang="es-MX" sz="1600" b="1" dirty="0">
              <a:solidFill>
                <a:schemeClr val="dk1"/>
              </a:solidFill>
              <a:latin typeface="+mn-lt"/>
              <a:ea typeface="Century Gothic"/>
              <a:cs typeface="Century Gothic"/>
              <a:sym typeface="Century Gothic"/>
            </a:endParaRPr>
          </a:p>
        </p:txBody>
      </p:sp>
      <p:sp>
        <p:nvSpPr>
          <p:cNvPr id="6" name="Google Shape;184;p5">
            <a:extLst>
              <a:ext uri="{FF2B5EF4-FFF2-40B4-BE49-F238E27FC236}">
                <a16:creationId xmlns:a16="http://schemas.microsoft.com/office/drawing/2014/main" id="{684597D4-5DC9-FEFE-C17B-49F5B222E753}"/>
              </a:ext>
            </a:extLst>
          </p:cNvPr>
          <p:cNvSpPr/>
          <p:nvPr/>
        </p:nvSpPr>
        <p:spPr>
          <a:xfrm>
            <a:off x="1120344" y="3911600"/>
            <a:ext cx="7459775" cy="215900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l"/>
            <a:endParaRPr lang="es-MX" sz="1600" b="1" dirty="0">
              <a:solidFill>
                <a:schemeClr val="dk1"/>
              </a:solidFill>
              <a:latin typeface="+mn-lt"/>
              <a:ea typeface="Century Gothic"/>
              <a:cs typeface="Century Gothic"/>
              <a:sym typeface="Century Gothic"/>
            </a:endParaRPr>
          </a:p>
          <a:p>
            <a:pPr algn="l"/>
            <a:r>
              <a:rPr lang="es-MX" sz="1600" b="1" dirty="0">
                <a:solidFill>
                  <a:schemeClr val="dk1"/>
                </a:solidFill>
                <a:latin typeface="+mn-lt"/>
                <a:ea typeface="Century Gothic"/>
                <a:cs typeface="Century Gothic"/>
                <a:sym typeface="Century Gothic"/>
              </a:rPr>
              <a:t> Jueves 31 de agosto</a:t>
            </a:r>
          </a:p>
          <a:p>
            <a:pPr algn="l"/>
            <a:r>
              <a:rPr lang="es-ES" sz="1600" b="0" i="0" dirty="0">
                <a:solidFill>
                  <a:srgbClr val="050505"/>
                </a:solidFill>
                <a:effectLst/>
                <a:latin typeface="+mn-lt"/>
              </a:rPr>
              <a:t>La Comisionada Presidenta del ICAI, Dulce María Fuentes Mancillas participa, de manera remota, en la Primera Sesión Extraordinaria del Consejo Nacional del Sistema Nacional de Transparencia. </a:t>
            </a:r>
          </a:p>
          <a:p>
            <a:pPr algn="l"/>
            <a:r>
              <a:rPr lang="es-ES" sz="1600" b="0" i="0" dirty="0">
                <a:solidFill>
                  <a:srgbClr val="050505"/>
                </a:solidFill>
                <a:effectLst/>
                <a:latin typeface="+mn-lt"/>
              </a:rPr>
              <a:t>La Comisionada Presidenta del INAI, Blanca Lilia Ibarra Cadena, dio la bienvenida a integrantes de los órganos garantes locales que integran el Consejo Nacional del Sistema Nacional de Transparencia.</a:t>
            </a:r>
            <a:endParaRPr lang="es-MX" sz="1600" b="0" i="0" dirty="0">
              <a:solidFill>
                <a:srgbClr val="050505"/>
              </a:solidFill>
              <a:effectLst/>
              <a:latin typeface="+mn-lt"/>
            </a:endParaRPr>
          </a:p>
          <a:p>
            <a:pPr algn="l"/>
            <a:endParaRPr lang="es-MX" sz="1600" b="1" dirty="0">
              <a:solidFill>
                <a:schemeClr val="dk1"/>
              </a:solidFill>
              <a:latin typeface="+mn-lt"/>
              <a:ea typeface="Century Gothic"/>
              <a:cs typeface="Century Gothic"/>
              <a:sym typeface="Century Gothic"/>
            </a:endParaRPr>
          </a:p>
        </p:txBody>
      </p:sp>
    </p:spTree>
    <p:extLst>
      <p:ext uri="{BB962C8B-B14F-4D97-AF65-F5344CB8AC3E}">
        <p14:creationId xmlns:p14="http://schemas.microsoft.com/office/powerpoint/2010/main" val="1895615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
          <p:cNvSpPr txBox="1"/>
          <p:nvPr/>
        </p:nvSpPr>
        <p:spPr>
          <a:xfrm>
            <a:off x="5148263" y="188913"/>
            <a:ext cx="3779837" cy="400069"/>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agosto 2023</a:t>
            </a:r>
            <a:endParaRPr dirty="0">
              <a:solidFill>
                <a:schemeClr val="dk1"/>
              </a:solidFill>
            </a:endParaRPr>
          </a:p>
        </p:txBody>
      </p:sp>
      <p:sp>
        <p:nvSpPr>
          <p:cNvPr id="171" name="Google Shape;171;p3"/>
          <p:cNvSpPr/>
          <p:nvPr/>
        </p:nvSpPr>
        <p:spPr>
          <a:xfrm>
            <a:off x="1356359" y="1253713"/>
            <a:ext cx="7208327" cy="1077178"/>
          </a:xfrm>
          <a:prstGeom prst="rect">
            <a:avLst/>
          </a:prstGeom>
          <a:noFill/>
          <a:ln>
            <a:noFill/>
          </a:ln>
        </p:spPr>
        <p:txBody>
          <a:bodyPr spcFirstLastPara="1" wrap="square" lIns="91425" tIns="45700" rIns="91425" bIns="45700" anchor="t" anchorCtr="0">
            <a:spAutoFit/>
          </a:bodyPr>
          <a:lstStyle/>
          <a:p>
            <a:r>
              <a:rPr lang="es-MX" sz="1600" b="1" dirty="0">
                <a:solidFill>
                  <a:schemeClr val="dk1"/>
                </a:solidFill>
                <a:latin typeface="+mn-lt"/>
                <a:ea typeface="Century Gothic"/>
                <a:cs typeface="Century Gothic"/>
                <a:sym typeface="Century Gothic"/>
              </a:rPr>
              <a:t>Martes 1 de agosto</a:t>
            </a:r>
          </a:p>
          <a:p>
            <a:r>
              <a:rPr lang="es-ES" sz="1600" dirty="0">
                <a:solidFill>
                  <a:schemeClr val="dk1"/>
                </a:solidFill>
                <a:latin typeface="+mn-lt"/>
                <a:ea typeface="Century Gothic"/>
                <a:cs typeface="Century Gothic"/>
                <a:sym typeface="Century Gothic"/>
              </a:rPr>
              <a:t>Sector Público y Privado, el ICAI les recuerda que el Generador de Avisos de Privacidad es gratuito y está disponible en el siguiente enlace: https://generador-avisos-privacidad.inai.org.mx</a:t>
            </a:r>
            <a:r>
              <a:rPr lang="es-MX" sz="1600" dirty="0">
                <a:solidFill>
                  <a:schemeClr val="dk1"/>
                </a:solidFill>
                <a:latin typeface="+mn-lt"/>
                <a:ea typeface="Century Gothic"/>
                <a:cs typeface="Century Gothic"/>
                <a:sym typeface="Century Gothic"/>
              </a:rPr>
              <a:t>.</a:t>
            </a:r>
          </a:p>
        </p:txBody>
      </p:sp>
      <p:sp>
        <p:nvSpPr>
          <p:cNvPr id="4" name="Google Shape;168;p3">
            <a:extLst>
              <a:ext uri="{FF2B5EF4-FFF2-40B4-BE49-F238E27FC236}">
                <a16:creationId xmlns:a16="http://schemas.microsoft.com/office/drawing/2014/main" id="{8618AEFA-0AC8-A61D-A061-68A1FF72DB99}"/>
              </a:ext>
            </a:extLst>
          </p:cNvPr>
          <p:cNvSpPr/>
          <p:nvPr/>
        </p:nvSpPr>
        <p:spPr>
          <a:xfrm>
            <a:off x="999773" y="937650"/>
            <a:ext cx="7921500" cy="1639462"/>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1600" dirty="0">
              <a:solidFill>
                <a:schemeClr val="dk1"/>
              </a:solidFill>
              <a:latin typeface="Century Gothic"/>
              <a:ea typeface="Century Gothic"/>
              <a:cs typeface="Century Gothic"/>
              <a:sym typeface="Century Gothic"/>
            </a:endParaRPr>
          </a:p>
        </p:txBody>
      </p:sp>
      <p:sp>
        <p:nvSpPr>
          <p:cNvPr id="2" name="Google Shape;171;p3">
            <a:extLst>
              <a:ext uri="{FF2B5EF4-FFF2-40B4-BE49-F238E27FC236}">
                <a16:creationId xmlns:a16="http://schemas.microsoft.com/office/drawing/2014/main" id="{AB3944CF-7C67-8AE6-DF56-11923D832FAF}"/>
              </a:ext>
            </a:extLst>
          </p:cNvPr>
          <p:cNvSpPr/>
          <p:nvPr/>
        </p:nvSpPr>
        <p:spPr>
          <a:xfrm>
            <a:off x="1356360" y="3868228"/>
            <a:ext cx="7208327" cy="584735"/>
          </a:xfrm>
          <a:prstGeom prst="rect">
            <a:avLst/>
          </a:prstGeom>
          <a:noFill/>
          <a:ln>
            <a:noFill/>
          </a:ln>
        </p:spPr>
        <p:txBody>
          <a:bodyPr spcFirstLastPara="1" wrap="square" lIns="91425" tIns="45700" rIns="91425" bIns="45700" anchor="t" anchorCtr="0">
            <a:spAutoFit/>
          </a:bodyPr>
          <a:lstStyle/>
          <a:p>
            <a:r>
              <a:rPr lang="es-MX" sz="1600" b="1" dirty="0">
                <a:solidFill>
                  <a:schemeClr val="dk1"/>
                </a:solidFill>
                <a:latin typeface="+mn-lt"/>
                <a:ea typeface="Century Gothic"/>
                <a:cs typeface="Century Gothic"/>
                <a:sym typeface="Century Gothic"/>
              </a:rPr>
              <a:t>Martes 1 de agosto</a:t>
            </a:r>
          </a:p>
          <a:p>
            <a:endParaRPr lang="es-MX" sz="1600" dirty="0">
              <a:solidFill>
                <a:schemeClr val="dk1"/>
              </a:solidFill>
              <a:latin typeface="+mn-lt"/>
              <a:ea typeface="Century Gothic"/>
              <a:cs typeface="Century Gothic"/>
              <a:sym typeface="Century Gothic"/>
            </a:endParaRPr>
          </a:p>
        </p:txBody>
      </p:sp>
      <p:sp>
        <p:nvSpPr>
          <p:cNvPr id="3" name="Google Shape;168;p3">
            <a:extLst>
              <a:ext uri="{FF2B5EF4-FFF2-40B4-BE49-F238E27FC236}">
                <a16:creationId xmlns:a16="http://schemas.microsoft.com/office/drawing/2014/main" id="{037053F3-9CE0-B80F-8353-B353DB82699B}"/>
              </a:ext>
            </a:extLst>
          </p:cNvPr>
          <p:cNvSpPr/>
          <p:nvPr/>
        </p:nvSpPr>
        <p:spPr>
          <a:xfrm>
            <a:off x="966436" y="3628571"/>
            <a:ext cx="7921500" cy="2476489"/>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1600" dirty="0">
              <a:solidFill>
                <a:schemeClr val="dk1"/>
              </a:solidFill>
              <a:latin typeface="Century Gothic"/>
              <a:ea typeface="Century Gothic"/>
              <a:cs typeface="Century Gothic"/>
              <a:sym typeface="Century Gothic"/>
            </a:endParaRPr>
          </a:p>
        </p:txBody>
      </p:sp>
      <p:sp>
        <p:nvSpPr>
          <p:cNvPr id="6" name="CuadroTexto 5">
            <a:extLst>
              <a:ext uri="{FF2B5EF4-FFF2-40B4-BE49-F238E27FC236}">
                <a16:creationId xmlns:a16="http://schemas.microsoft.com/office/drawing/2014/main" id="{3A46C1F2-456B-1D2B-6879-DE1DD532F612}"/>
              </a:ext>
            </a:extLst>
          </p:cNvPr>
          <p:cNvSpPr txBox="1"/>
          <p:nvPr/>
        </p:nvSpPr>
        <p:spPr>
          <a:xfrm>
            <a:off x="1356359" y="4363098"/>
            <a:ext cx="7208327" cy="1323439"/>
          </a:xfrm>
          <a:prstGeom prst="rect">
            <a:avLst/>
          </a:prstGeom>
          <a:noFill/>
        </p:spPr>
        <p:txBody>
          <a:bodyPr wrap="square">
            <a:spAutoFit/>
          </a:bodyPr>
          <a:lstStyle/>
          <a:p>
            <a:r>
              <a:rPr lang="es-ES" sz="1600" b="0" i="0" dirty="0">
                <a:solidFill>
                  <a:srgbClr val="050505"/>
                </a:solidFill>
                <a:effectLst/>
                <a:latin typeface="+mn-lt"/>
              </a:rPr>
              <a:t>Se llevó a cabo una reunión de seguimiento para la implementación del </a:t>
            </a:r>
            <a:r>
              <a:rPr lang="es-ES" sz="1600" b="0" i="0" dirty="0" err="1">
                <a:solidFill>
                  <a:srgbClr val="050505"/>
                </a:solidFill>
                <a:effectLst/>
                <a:latin typeface="+mn-lt"/>
              </a:rPr>
              <a:t>PlanDAI</a:t>
            </a:r>
            <a:r>
              <a:rPr lang="es-ES" sz="1600" b="0" i="0" dirty="0">
                <a:solidFill>
                  <a:srgbClr val="050505"/>
                </a:solidFill>
                <a:effectLst/>
                <a:latin typeface="+mn-lt"/>
              </a:rPr>
              <a:t> en el estado de Coahuila de Zaragoza, entre el Director de Capacitación y Cultura de la Transparencia del ICAI, Gustavo Zavala </a:t>
            </a:r>
            <a:r>
              <a:rPr lang="es-ES" sz="1600" b="0" i="0" dirty="0" err="1">
                <a:solidFill>
                  <a:srgbClr val="050505"/>
                </a:solidFill>
                <a:effectLst/>
                <a:latin typeface="+mn-lt"/>
              </a:rPr>
              <a:t>Slehiman</a:t>
            </a:r>
            <a:r>
              <a:rPr lang="es-ES" sz="1600" b="0" i="0" dirty="0">
                <a:solidFill>
                  <a:srgbClr val="050505"/>
                </a:solidFill>
                <a:effectLst/>
                <a:latin typeface="+mn-lt"/>
              </a:rPr>
              <a:t>, la Jefa del Departamento de Organización del ICAI, Sandra Pérez Gámez y el equipo de Plan DAI SNT del INAI.</a:t>
            </a:r>
            <a:endParaRPr lang="es-MX" sz="1600"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3;p5">
            <a:extLst>
              <a:ext uri="{FF2B5EF4-FFF2-40B4-BE49-F238E27FC236}">
                <a16:creationId xmlns:a16="http://schemas.microsoft.com/office/drawing/2014/main" id="{F9904D71-C03E-F330-1F59-1136CA77C6C8}"/>
              </a:ext>
            </a:extLst>
          </p:cNvPr>
          <p:cNvSpPr txBox="1"/>
          <p:nvPr/>
        </p:nvSpPr>
        <p:spPr>
          <a:xfrm>
            <a:off x="5081095"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agosto 2023</a:t>
            </a:r>
            <a:endParaRPr dirty="0">
              <a:solidFill>
                <a:schemeClr val="dk1"/>
              </a:solidFill>
            </a:endParaRPr>
          </a:p>
        </p:txBody>
      </p:sp>
      <p:sp>
        <p:nvSpPr>
          <p:cNvPr id="5" name="Google Shape;184;p5">
            <a:extLst>
              <a:ext uri="{FF2B5EF4-FFF2-40B4-BE49-F238E27FC236}">
                <a16:creationId xmlns:a16="http://schemas.microsoft.com/office/drawing/2014/main" id="{5ACA687D-D992-FCCC-6567-1C226CD3EF6D}"/>
              </a:ext>
            </a:extLst>
          </p:cNvPr>
          <p:cNvSpPr/>
          <p:nvPr/>
        </p:nvSpPr>
        <p:spPr>
          <a:xfrm>
            <a:off x="1120344" y="1310640"/>
            <a:ext cx="7459775" cy="251206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l"/>
            <a:endParaRPr lang="es-MX" sz="1600" b="1" dirty="0">
              <a:solidFill>
                <a:schemeClr val="dk1"/>
              </a:solidFill>
              <a:latin typeface="+mn-lt"/>
              <a:ea typeface="Century Gothic"/>
              <a:cs typeface="Century Gothic"/>
              <a:sym typeface="Century Gothic"/>
            </a:endParaRPr>
          </a:p>
          <a:p>
            <a:pPr algn="l"/>
            <a:r>
              <a:rPr lang="es-MX" sz="1600" b="1" dirty="0">
                <a:solidFill>
                  <a:schemeClr val="dk1"/>
                </a:solidFill>
                <a:latin typeface="+mn-lt"/>
                <a:ea typeface="Century Gothic"/>
                <a:cs typeface="Century Gothic"/>
                <a:sym typeface="Century Gothic"/>
              </a:rPr>
              <a:t> Jueves 31 de agosto</a:t>
            </a:r>
          </a:p>
          <a:p>
            <a:pPr algn="l"/>
            <a:r>
              <a:rPr lang="es-ES" sz="1600" b="0" i="0" dirty="0">
                <a:solidFill>
                  <a:srgbClr val="050505"/>
                </a:solidFill>
                <a:effectLst/>
                <a:latin typeface="+mn-lt"/>
              </a:rPr>
              <a:t>La Comisionada Presidenta del ICAI, Dulce María Fuentes Mancillas participó en el Foro Transparencia Electoral. Avances y Desafíos para las Autoridades Electorales Rumbo a las Elecciones del 2024, que se desarrolló en Monterrey, Nuevo León. </a:t>
            </a:r>
          </a:p>
          <a:p>
            <a:pPr algn="l"/>
            <a:r>
              <a:rPr lang="es-ES" sz="1600" b="0" i="0" dirty="0">
                <a:solidFill>
                  <a:srgbClr val="050505"/>
                </a:solidFill>
                <a:effectLst/>
                <a:latin typeface="+mn-lt"/>
              </a:rPr>
              <a:t>La Comisionada Presidenta moderó el segundo panel “La Importancia de la Transparencia y la Legalidad de las Contiendas electorales”.</a:t>
            </a:r>
          </a:p>
          <a:p>
            <a:pPr algn="l"/>
            <a:r>
              <a:rPr lang="es-ES" sz="1600" b="0" i="0" dirty="0">
                <a:solidFill>
                  <a:srgbClr val="050505"/>
                </a:solidFill>
                <a:effectLst/>
                <a:latin typeface="+mn-lt"/>
              </a:rPr>
              <a:t>Durante el evento, la Comisionada del INAI, Norma Julieta del Río Venegas y la Comisionada Presidenta de este Órgano Garante intercambiaron impresiones.</a:t>
            </a:r>
            <a:endParaRPr lang="es-MX" sz="1600" b="0" i="0" dirty="0">
              <a:solidFill>
                <a:srgbClr val="050505"/>
              </a:solidFill>
              <a:effectLst/>
              <a:latin typeface="+mn-lt"/>
            </a:endParaRPr>
          </a:p>
          <a:p>
            <a:pPr algn="l"/>
            <a:endParaRPr lang="es-MX" sz="1600" b="1" dirty="0">
              <a:solidFill>
                <a:schemeClr val="dk1"/>
              </a:solidFill>
              <a:latin typeface="+mn-lt"/>
              <a:ea typeface="Century Gothic"/>
              <a:cs typeface="Century Gothic"/>
              <a:sym typeface="Century Gothic"/>
            </a:endParaRPr>
          </a:p>
        </p:txBody>
      </p:sp>
      <p:sp>
        <p:nvSpPr>
          <p:cNvPr id="6" name="Google Shape;184;p5">
            <a:extLst>
              <a:ext uri="{FF2B5EF4-FFF2-40B4-BE49-F238E27FC236}">
                <a16:creationId xmlns:a16="http://schemas.microsoft.com/office/drawing/2014/main" id="{011DE4E7-EAA4-E82F-77E0-368240DED921}"/>
              </a:ext>
            </a:extLst>
          </p:cNvPr>
          <p:cNvSpPr/>
          <p:nvPr/>
        </p:nvSpPr>
        <p:spPr>
          <a:xfrm>
            <a:off x="1120343" y="4076700"/>
            <a:ext cx="7459775" cy="217170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l"/>
            <a:endParaRPr lang="es-MX" sz="1600" b="1" dirty="0">
              <a:solidFill>
                <a:schemeClr val="dk1"/>
              </a:solidFill>
              <a:latin typeface="+mn-lt"/>
              <a:ea typeface="Century Gothic"/>
              <a:cs typeface="Century Gothic"/>
              <a:sym typeface="Century Gothic"/>
            </a:endParaRPr>
          </a:p>
          <a:p>
            <a:pPr algn="l"/>
            <a:r>
              <a:rPr lang="es-MX" sz="1600" b="1" dirty="0">
                <a:solidFill>
                  <a:schemeClr val="dk1"/>
                </a:solidFill>
                <a:latin typeface="+mn-lt"/>
                <a:ea typeface="Century Gothic"/>
                <a:cs typeface="Century Gothic"/>
                <a:sym typeface="Century Gothic"/>
              </a:rPr>
              <a:t>Jueves 31 de agosto</a:t>
            </a:r>
          </a:p>
          <a:p>
            <a:pPr algn="l"/>
            <a:r>
              <a:rPr lang="es-ES" sz="1600" b="0" i="0" dirty="0">
                <a:solidFill>
                  <a:srgbClr val="050505"/>
                </a:solidFill>
                <a:effectLst/>
                <a:latin typeface="+mn-lt"/>
              </a:rPr>
              <a:t>El Director de Capacitación y Cultura de la Transparencia del ICAI, Gustavo Zavala </a:t>
            </a:r>
            <a:r>
              <a:rPr lang="es-ES" sz="1600" b="0" i="0" dirty="0" err="1">
                <a:solidFill>
                  <a:srgbClr val="050505"/>
                </a:solidFill>
                <a:effectLst/>
                <a:latin typeface="+mn-lt"/>
              </a:rPr>
              <a:t>Slehiman</a:t>
            </a:r>
            <a:r>
              <a:rPr lang="es-ES" sz="1600" b="0" i="0" dirty="0">
                <a:solidFill>
                  <a:srgbClr val="050505"/>
                </a:solidFill>
                <a:effectLst/>
                <a:latin typeface="+mn-lt"/>
              </a:rPr>
              <a:t>, y la Jefa del Departamento de Organización del ICAI, Sandra Pérez Gámez, sostuvieron una reunión virtual de trabajo con la enlace del </a:t>
            </a:r>
            <a:r>
              <a:rPr lang="es-ES" sz="1600" b="0" i="0" dirty="0" err="1">
                <a:solidFill>
                  <a:srgbClr val="050505"/>
                </a:solidFill>
                <a:effectLst/>
                <a:latin typeface="+mn-lt"/>
              </a:rPr>
              <a:t>PlanDAI</a:t>
            </a:r>
            <a:r>
              <a:rPr lang="es-ES" sz="1600" b="0" i="0" dirty="0">
                <a:solidFill>
                  <a:srgbClr val="050505"/>
                </a:solidFill>
                <a:effectLst/>
                <a:latin typeface="+mn-lt"/>
              </a:rPr>
              <a:t> del INAI para la planeación de las jornadas de socialización del Derecho de Acceso a la Información, que forman parte de la implementación de esta política pública en el estado de Coahuila de Zaragoza.</a:t>
            </a:r>
            <a:endParaRPr lang="es-MX" sz="1600" b="0" i="0" dirty="0">
              <a:solidFill>
                <a:srgbClr val="050505"/>
              </a:solidFill>
              <a:effectLst/>
              <a:latin typeface="+mn-lt"/>
            </a:endParaRPr>
          </a:p>
          <a:p>
            <a:pPr algn="l"/>
            <a:endParaRPr lang="es-MX" sz="1600" b="1" dirty="0">
              <a:solidFill>
                <a:schemeClr val="dk1"/>
              </a:solidFill>
              <a:latin typeface="+mn-lt"/>
              <a:ea typeface="Century Gothic"/>
              <a:cs typeface="Century Gothic"/>
              <a:sym typeface="Century Gothic"/>
            </a:endParaRPr>
          </a:p>
        </p:txBody>
      </p:sp>
    </p:spTree>
    <p:extLst>
      <p:ext uri="{BB962C8B-B14F-4D97-AF65-F5344CB8AC3E}">
        <p14:creationId xmlns:p14="http://schemas.microsoft.com/office/powerpoint/2010/main" val="607080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
          <p:cNvSpPr txBox="1"/>
          <p:nvPr/>
        </p:nvSpPr>
        <p:spPr>
          <a:xfrm>
            <a:off x="5148263"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agosto 2023</a:t>
            </a:r>
            <a:endParaRPr dirty="0">
              <a:solidFill>
                <a:schemeClr val="dk1"/>
              </a:solidFill>
            </a:endParaRPr>
          </a:p>
        </p:txBody>
      </p:sp>
      <p:sp>
        <p:nvSpPr>
          <p:cNvPr id="2" name="Google Shape;168;p3">
            <a:extLst>
              <a:ext uri="{FF2B5EF4-FFF2-40B4-BE49-F238E27FC236}">
                <a16:creationId xmlns:a16="http://schemas.microsoft.com/office/drawing/2014/main" id="{E79D3FA3-7899-7F8D-00D7-B19BC443232B}"/>
              </a:ext>
            </a:extLst>
          </p:cNvPr>
          <p:cNvSpPr/>
          <p:nvPr/>
        </p:nvSpPr>
        <p:spPr>
          <a:xfrm>
            <a:off x="1319201" y="1086110"/>
            <a:ext cx="7459039" cy="234289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1600" dirty="0">
              <a:solidFill>
                <a:schemeClr val="dk1"/>
              </a:solidFill>
              <a:latin typeface="Century Gothic"/>
              <a:ea typeface="Century Gothic"/>
              <a:cs typeface="Century Gothic"/>
              <a:sym typeface="Century Gothic"/>
            </a:endParaRPr>
          </a:p>
        </p:txBody>
      </p:sp>
      <p:sp>
        <p:nvSpPr>
          <p:cNvPr id="3" name="Google Shape;168;p3">
            <a:extLst>
              <a:ext uri="{FF2B5EF4-FFF2-40B4-BE49-F238E27FC236}">
                <a16:creationId xmlns:a16="http://schemas.microsoft.com/office/drawing/2014/main" id="{13A2190C-E985-67F2-EE38-7991A9AA28E3}"/>
              </a:ext>
            </a:extLst>
          </p:cNvPr>
          <p:cNvSpPr/>
          <p:nvPr/>
        </p:nvSpPr>
        <p:spPr>
          <a:xfrm>
            <a:off x="1319201" y="3759835"/>
            <a:ext cx="7459039" cy="234289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1600" dirty="0">
              <a:solidFill>
                <a:schemeClr val="dk1"/>
              </a:solidFill>
              <a:latin typeface="Century Gothic"/>
              <a:ea typeface="Century Gothic"/>
              <a:cs typeface="Century Gothic"/>
              <a:sym typeface="Century Gothic"/>
            </a:endParaRPr>
          </a:p>
        </p:txBody>
      </p:sp>
      <p:sp>
        <p:nvSpPr>
          <p:cNvPr id="7" name="CuadroTexto 6">
            <a:extLst>
              <a:ext uri="{FF2B5EF4-FFF2-40B4-BE49-F238E27FC236}">
                <a16:creationId xmlns:a16="http://schemas.microsoft.com/office/drawing/2014/main" id="{A6678EAE-70FE-FF3F-A52D-BA49219559C6}"/>
              </a:ext>
            </a:extLst>
          </p:cNvPr>
          <p:cNvSpPr txBox="1"/>
          <p:nvPr/>
        </p:nvSpPr>
        <p:spPr>
          <a:xfrm>
            <a:off x="1696403" y="4053492"/>
            <a:ext cx="6903720" cy="1292662"/>
          </a:xfrm>
          <a:prstGeom prst="rect">
            <a:avLst/>
          </a:prstGeom>
          <a:noFill/>
        </p:spPr>
        <p:txBody>
          <a:bodyPr wrap="square">
            <a:spAutoFit/>
          </a:bodyPr>
          <a:lstStyle/>
          <a:p>
            <a:r>
              <a:rPr lang="es-MX" sz="1400" b="1" dirty="0">
                <a:solidFill>
                  <a:schemeClr val="dk1"/>
                </a:solidFill>
                <a:latin typeface="+mn-lt"/>
                <a:ea typeface="Century Gothic"/>
                <a:cs typeface="Century Gothic"/>
                <a:sym typeface="Century Gothic"/>
              </a:rPr>
              <a:t> Jueves </a:t>
            </a:r>
            <a:r>
              <a:rPr lang="es-MX" b="1" dirty="0">
                <a:solidFill>
                  <a:schemeClr val="dk1"/>
                </a:solidFill>
                <a:latin typeface="+mn-lt"/>
                <a:ea typeface="Century Gothic"/>
                <a:cs typeface="Century Gothic"/>
                <a:sym typeface="Century Gothic"/>
              </a:rPr>
              <a:t>3</a:t>
            </a:r>
            <a:r>
              <a:rPr lang="es-MX" sz="1400" b="1" dirty="0">
                <a:solidFill>
                  <a:schemeClr val="dk1"/>
                </a:solidFill>
                <a:latin typeface="+mn-lt"/>
                <a:ea typeface="Century Gothic"/>
                <a:cs typeface="Century Gothic"/>
                <a:sym typeface="Century Gothic"/>
              </a:rPr>
              <a:t> de </a:t>
            </a:r>
            <a:r>
              <a:rPr lang="es-MX" b="1" dirty="0">
                <a:solidFill>
                  <a:schemeClr val="dk1"/>
                </a:solidFill>
                <a:latin typeface="+mn-lt"/>
                <a:ea typeface="Century Gothic"/>
                <a:cs typeface="Century Gothic"/>
                <a:sym typeface="Century Gothic"/>
              </a:rPr>
              <a:t>agosto</a:t>
            </a:r>
            <a:endParaRPr lang="es-MX" sz="1400" b="1" dirty="0">
              <a:solidFill>
                <a:schemeClr val="dk1"/>
              </a:solidFill>
              <a:latin typeface="+mn-lt"/>
              <a:ea typeface="Century Gothic"/>
              <a:cs typeface="Century Gothic"/>
              <a:sym typeface="Century Gothic"/>
            </a:endParaRPr>
          </a:p>
          <a:p>
            <a:r>
              <a:rPr lang="es-ES" sz="1600" b="0" i="0" dirty="0">
                <a:solidFill>
                  <a:srgbClr val="050505"/>
                </a:solidFill>
                <a:effectLst/>
                <a:latin typeface="+mn-lt"/>
              </a:rPr>
              <a:t>Hoy, durante el Segundo Periodo Extraordinario de Sesiones de la LXII Legislatura del </a:t>
            </a:r>
            <a:r>
              <a:rPr lang="es-ES" sz="1600" b="0" i="0" u="none" strike="noStrike" dirty="0">
                <a:solidFill>
                  <a:srgbClr val="050505"/>
                </a:solidFill>
                <a:effectLst/>
                <a:latin typeface="+mn-lt"/>
                <a:hlinkClick r:id="rId3"/>
              </a:rPr>
              <a:t>Congreso del Estado de Coahuila</a:t>
            </a:r>
            <a:r>
              <a:rPr lang="es-ES" sz="1600" b="0" i="0" dirty="0">
                <a:solidFill>
                  <a:srgbClr val="050505"/>
                </a:solidFill>
                <a:effectLst/>
                <a:latin typeface="+mn-lt"/>
              </a:rPr>
              <a:t>, rindió protesta Dulce María Fuentes Mancillas como nueva integrante del Consejo General del Instituto Coahuilense de Acceso a la Información Pública (</a:t>
            </a:r>
            <a:r>
              <a:rPr lang="es-ES" sz="1600" b="0" i="0" u="none" strike="noStrike" dirty="0">
                <a:solidFill>
                  <a:srgbClr val="050505"/>
                </a:solidFill>
                <a:effectLst/>
                <a:latin typeface="+mn-lt"/>
                <a:hlinkClick r:id="rId4"/>
              </a:rPr>
              <a:t>ICAI</a:t>
            </a:r>
            <a:r>
              <a:rPr lang="es-ES" sz="1600" b="0" i="0" dirty="0">
                <a:solidFill>
                  <a:srgbClr val="050505"/>
                </a:solidFill>
                <a:effectLst/>
                <a:latin typeface="+mn-lt"/>
              </a:rPr>
              <a:t>).</a:t>
            </a:r>
            <a:endParaRPr lang="es-MX" sz="1600" dirty="0">
              <a:solidFill>
                <a:schemeClr val="dk1"/>
              </a:solidFill>
              <a:latin typeface="+mn-lt"/>
              <a:sym typeface="Century Gothic"/>
            </a:endParaRPr>
          </a:p>
        </p:txBody>
      </p:sp>
      <p:sp>
        <p:nvSpPr>
          <p:cNvPr id="8" name="CuadroTexto 7">
            <a:extLst>
              <a:ext uri="{FF2B5EF4-FFF2-40B4-BE49-F238E27FC236}">
                <a16:creationId xmlns:a16="http://schemas.microsoft.com/office/drawing/2014/main" id="{4C3C818B-A7B8-532F-3510-CD85AD2A3DC6}"/>
              </a:ext>
            </a:extLst>
          </p:cNvPr>
          <p:cNvSpPr txBox="1"/>
          <p:nvPr/>
        </p:nvSpPr>
        <p:spPr>
          <a:xfrm>
            <a:off x="1596860" y="1309915"/>
            <a:ext cx="7181380" cy="2031325"/>
          </a:xfrm>
          <a:prstGeom prst="rect">
            <a:avLst/>
          </a:prstGeom>
          <a:noFill/>
        </p:spPr>
        <p:txBody>
          <a:bodyPr wrap="square">
            <a:spAutoFit/>
          </a:bodyPr>
          <a:lstStyle/>
          <a:p>
            <a:r>
              <a:rPr lang="es-MX" sz="1400" b="1" dirty="0">
                <a:solidFill>
                  <a:schemeClr val="dk1"/>
                </a:solidFill>
                <a:latin typeface="+mn-lt"/>
                <a:ea typeface="Century Gothic"/>
                <a:cs typeface="Century Gothic"/>
                <a:sym typeface="Century Gothic"/>
              </a:rPr>
              <a:t> </a:t>
            </a:r>
            <a:r>
              <a:rPr lang="es-MX" b="1" dirty="0">
                <a:solidFill>
                  <a:schemeClr val="dk1"/>
                </a:solidFill>
                <a:latin typeface="+mn-lt"/>
                <a:ea typeface="Century Gothic"/>
                <a:cs typeface="Century Gothic"/>
                <a:sym typeface="Century Gothic"/>
              </a:rPr>
              <a:t>Miércoles 2 de </a:t>
            </a:r>
            <a:r>
              <a:rPr lang="es-MX" sz="1400" b="1" dirty="0">
                <a:solidFill>
                  <a:schemeClr val="dk1"/>
                </a:solidFill>
                <a:latin typeface="+mn-lt"/>
                <a:ea typeface="Century Gothic"/>
                <a:cs typeface="Century Gothic"/>
                <a:sym typeface="Century Gothic"/>
              </a:rPr>
              <a:t>agosto</a:t>
            </a:r>
            <a:endParaRPr lang="es-MX" b="1" dirty="0">
              <a:solidFill>
                <a:schemeClr val="dk1"/>
              </a:solidFill>
              <a:latin typeface="+mn-lt"/>
              <a:ea typeface="Century Gothic"/>
              <a:cs typeface="Century Gothic"/>
              <a:sym typeface="Century Gothic"/>
            </a:endParaRPr>
          </a:p>
          <a:p>
            <a:r>
              <a:rPr lang="es-ES" sz="1600" dirty="0">
                <a:solidFill>
                  <a:schemeClr val="dk1"/>
                </a:solidFill>
                <a:latin typeface="+mn-lt"/>
                <a:ea typeface="Century Gothic"/>
                <a:cs typeface="Century Gothic"/>
                <a:sym typeface="Century Gothic"/>
              </a:rPr>
              <a:t>Gustavo Zavala </a:t>
            </a:r>
            <a:r>
              <a:rPr lang="es-ES" sz="1600" dirty="0" err="1">
                <a:solidFill>
                  <a:schemeClr val="dk1"/>
                </a:solidFill>
                <a:latin typeface="+mn-lt"/>
                <a:ea typeface="Century Gothic"/>
                <a:cs typeface="Century Gothic"/>
                <a:sym typeface="Century Gothic"/>
              </a:rPr>
              <a:t>Slehiman</a:t>
            </a:r>
            <a:r>
              <a:rPr lang="es-ES" sz="1600" dirty="0">
                <a:solidFill>
                  <a:schemeClr val="dk1"/>
                </a:solidFill>
                <a:latin typeface="+mn-lt"/>
                <a:ea typeface="Century Gothic"/>
                <a:cs typeface="Century Gothic"/>
                <a:sym typeface="Century Gothic"/>
              </a:rPr>
              <a:t>, Director de Capacitación y Cultura de la Transparencia del ICAI y la abogada Diana Esther Martínez Cárdenas participaron en el programa </a:t>
            </a:r>
            <a:r>
              <a:rPr lang="es-ES" sz="1600" dirty="0" err="1">
                <a:solidFill>
                  <a:schemeClr val="dk1"/>
                </a:solidFill>
                <a:latin typeface="+mn-lt"/>
                <a:ea typeface="Century Gothic"/>
                <a:cs typeface="Century Gothic"/>
                <a:sym typeface="Century Gothic"/>
              </a:rPr>
              <a:t>VirtudEs</a:t>
            </a:r>
            <a:r>
              <a:rPr lang="es-ES" sz="1600" dirty="0">
                <a:solidFill>
                  <a:schemeClr val="dk1"/>
                </a:solidFill>
                <a:latin typeface="+mn-lt"/>
                <a:ea typeface="Century Gothic"/>
                <a:cs typeface="Century Gothic"/>
                <a:sym typeface="Century Gothic"/>
              </a:rPr>
              <a:t>, que conduce la activista Cynthia Molano Serna en Coahuila Radio y Televisión.</a:t>
            </a:r>
          </a:p>
          <a:p>
            <a:r>
              <a:rPr lang="es-ES" sz="1600" dirty="0">
                <a:solidFill>
                  <a:schemeClr val="dk1"/>
                </a:solidFill>
                <a:latin typeface="+mn-lt"/>
                <a:ea typeface="Century Gothic"/>
                <a:cs typeface="Century Gothic"/>
                <a:sym typeface="Century Gothic"/>
              </a:rPr>
              <a:t>Ahí charlaron sobre la transparencia y los derechos humanos de los grupos en condiciones de vulnerabilidad. </a:t>
            </a:r>
          </a:p>
          <a:p>
            <a:r>
              <a:rPr lang="es-ES" sz="1600" dirty="0">
                <a:solidFill>
                  <a:schemeClr val="dk1"/>
                </a:solidFill>
                <a:latin typeface="+mn-lt"/>
                <a:ea typeface="Century Gothic"/>
                <a:cs typeface="Century Gothic"/>
                <a:sym typeface="Century Gothic"/>
              </a:rPr>
              <a:t>El programa se transmitirá el próximo martes 8 de agosto a las 16:00 horas.</a:t>
            </a:r>
            <a:endParaRPr lang="es-MX" sz="1600" i="0" dirty="0">
              <a:solidFill>
                <a:srgbClr val="050505"/>
              </a:solidFill>
              <a:effectLst/>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5"/>
          <p:cNvSpPr txBox="1"/>
          <p:nvPr/>
        </p:nvSpPr>
        <p:spPr>
          <a:xfrm>
            <a:off x="5148263"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agosto 2023</a:t>
            </a:r>
            <a:endParaRPr dirty="0">
              <a:solidFill>
                <a:schemeClr val="dk1"/>
              </a:solidFill>
            </a:endParaRPr>
          </a:p>
        </p:txBody>
      </p:sp>
      <p:sp>
        <p:nvSpPr>
          <p:cNvPr id="2" name="Rectangle 1">
            <a:extLst>
              <a:ext uri="{FF2B5EF4-FFF2-40B4-BE49-F238E27FC236}">
                <a16:creationId xmlns:a16="http://schemas.microsoft.com/office/drawing/2014/main" id="{83E4C980-ED92-2820-E7FC-1A07DD912F7B}"/>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3" name="Google Shape;168;p3">
            <a:extLst>
              <a:ext uri="{FF2B5EF4-FFF2-40B4-BE49-F238E27FC236}">
                <a16:creationId xmlns:a16="http://schemas.microsoft.com/office/drawing/2014/main" id="{B649D0BB-FA09-F332-7FBF-44467AB18750}"/>
              </a:ext>
            </a:extLst>
          </p:cNvPr>
          <p:cNvSpPr/>
          <p:nvPr/>
        </p:nvSpPr>
        <p:spPr>
          <a:xfrm>
            <a:off x="1295400" y="1244600"/>
            <a:ext cx="7459039" cy="218440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1600" dirty="0">
              <a:solidFill>
                <a:schemeClr val="dk1"/>
              </a:solidFill>
              <a:latin typeface="Century Gothic"/>
              <a:ea typeface="Century Gothic"/>
              <a:cs typeface="Century Gothic"/>
              <a:sym typeface="Century Gothic"/>
            </a:endParaRPr>
          </a:p>
        </p:txBody>
      </p:sp>
      <p:sp>
        <p:nvSpPr>
          <p:cNvPr id="4" name="Google Shape;168;p3">
            <a:extLst>
              <a:ext uri="{FF2B5EF4-FFF2-40B4-BE49-F238E27FC236}">
                <a16:creationId xmlns:a16="http://schemas.microsoft.com/office/drawing/2014/main" id="{DA038C2A-68B7-4126-3EB9-FB6BD9B8450D}"/>
              </a:ext>
            </a:extLst>
          </p:cNvPr>
          <p:cNvSpPr/>
          <p:nvPr/>
        </p:nvSpPr>
        <p:spPr>
          <a:xfrm>
            <a:off x="1271599" y="3788581"/>
            <a:ext cx="7482840" cy="218440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1600" dirty="0">
              <a:solidFill>
                <a:schemeClr val="dk1"/>
              </a:solidFill>
              <a:latin typeface="Century Gothic"/>
              <a:ea typeface="Century Gothic"/>
              <a:cs typeface="Century Gothic"/>
              <a:sym typeface="Century Gothic"/>
            </a:endParaRPr>
          </a:p>
        </p:txBody>
      </p:sp>
      <p:sp>
        <p:nvSpPr>
          <p:cNvPr id="6" name="CuadroTexto 5">
            <a:extLst>
              <a:ext uri="{FF2B5EF4-FFF2-40B4-BE49-F238E27FC236}">
                <a16:creationId xmlns:a16="http://schemas.microsoft.com/office/drawing/2014/main" id="{9B708007-57BE-3854-E980-02ADE8420E73}"/>
              </a:ext>
            </a:extLst>
          </p:cNvPr>
          <p:cNvSpPr txBox="1"/>
          <p:nvPr/>
        </p:nvSpPr>
        <p:spPr>
          <a:xfrm>
            <a:off x="1596860" y="3880020"/>
            <a:ext cx="6903720" cy="1723549"/>
          </a:xfrm>
          <a:prstGeom prst="rect">
            <a:avLst/>
          </a:prstGeom>
          <a:noFill/>
        </p:spPr>
        <p:txBody>
          <a:bodyPr wrap="square">
            <a:spAutoFit/>
          </a:bodyPr>
          <a:lstStyle/>
          <a:p>
            <a:endParaRPr lang="es-MX" sz="1400" b="1" dirty="0">
              <a:solidFill>
                <a:schemeClr val="dk1"/>
              </a:solidFill>
              <a:latin typeface="+mn-lt"/>
              <a:ea typeface="Century Gothic"/>
              <a:cs typeface="Century Gothic"/>
              <a:sym typeface="Century Gothic"/>
            </a:endParaRPr>
          </a:p>
          <a:p>
            <a:endParaRPr lang="es-MX" sz="1400" b="1" dirty="0">
              <a:solidFill>
                <a:schemeClr val="dk1"/>
              </a:solidFill>
              <a:latin typeface="+mn-lt"/>
              <a:ea typeface="Century Gothic"/>
              <a:cs typeface="Century Gothic"/>
              <a:sym typeface="Century Gothic"/>
            </a:endParaRPr>
          </a:p>
          <a:p>
            <a:r>
              <a:rPr lang="es-MX" sz="1400" b="1" dirty="0">
                <a:solidFill>
                  <a:schemeClr val="dk1"/>
                </a:solidFill>
                <a:latin typeface="+mn-lt"/>
                <a:ea typeface="Century Gothic"/>
                <a:cs typeface="Century Gothic"/>
                <a:sym typeface="Century Gothic"/>
              </a:rPr>
              <a:t>Viernes 4 de </a:t>
            </a:r>
            <a:r>
              <a:rPr lang="es-MX" b="1" dirty="0">
                <a:solidFill>
                  <a:schemeClr val="dk1"/>
                </a:solidFill>
                <a:latin typeface="+mn-lt"/>
                <a:ea typeface="Century Gothic"/>
                <a:cs typeface="Century Gothic"/>
                <a:sym typeface="Century Gothic"/>
              </a:rPr>
              <a:t>agosto</a:t>
            </a:r>
            <a:endParaRPr lang="es-MX" sz="1400" b="1" dirty="0">
              <a:solidFill>
                <a:schemeClr val="dk1"/>
              </a:solidFill>
              <a:latin typeface="+mn-lt"/>
              <a:ea typeface="Century Gothic"/>
              <a:cs typeface="Century Gothic"/>
              <a:sym typeface="Century Gothic"/>
            </a:endParaRPr>
          </a:p>
          <a:p>
            <a:pPr algn="l"/>
            <a:r>
              <a:rPr lang="es-ES" sz="1600" b="0" i="0" dirty="0">
                <a:solidFill>
                  <a:srgbClr val="050505"/>
                </a:solidFill>
                <a:effectLst/>
                <a:latin typeface="+mn-lt"/>
              </a:rPr>
              <a:t>La Comisionada del ICAI, Dulce María Fuentes Mancillas sostuvo hoy reuniones de trabajo con los Comisionados Bertha Icela Mata Ortiz y Javier Diez de Urdanivia del Valle; con el Director General, Luis García </a:t>
            </a:r>
            <a:r>
              <a:rPr lang="es-ES" sz="1600" b="0" i="0" dirty="0" err="1">
                <a:solidFill>
                  <a:srgbClr val="050505"/>
                </a:solidFill>
                <a:effectLst/>
                <a:latin typeface="+mn-lt"/>
              </a:rPr>
              <a:t>Abusaíd</a:t>
            </a:r>
            <a:r>
              <a:rPr lang="es-ES" sz="1600" b="0" i="0" dirty="0">
                <a:solidFill>
                  <a:srgbClr val="050505"/>
                </a:solidFill>
                <a:effectLst/>
                <a:latin typeface="+mn-lt"/>
              </a:rPr>
              <a:t> y con el Secretario Técnico, José Vega Luna.</a:t>
            </a:r>
            <a:endParaRPr lang="es-MX" sz="1400" dirty="0">
              <a:solidFill>
                <a:schemeClr val="dk1"/>
              </a:solidFill>
              <a:latin typeface="+mn-lt"/>
              <a:sym typeface="Century Gothic"/>
            </a:endParaRPr>
          </a:p>
        </p:txBody>
      </p:sp>
      <p:sp>
        <p:nvSpPr>
          <p:cNvPr id="7" name="CuadroTexto 6">
            <a:extLst>
              <a:ext uri="{FF2B5EF4-FFF2-40B4-BE49-F238E27FC236}">
                <a16:creationId xmlns:a16="http://schemas.microsoft.com/office/drawing/2014/main" id="{B2BFC682-357E-72D5-BCE6-65C8FB3EB908}"/>
              </a:ext>
            </a:extLst>
          </p:cNvPr>
          <p:cNvSpPr txBox="1"/>
          <p:nvPr/>
        </p:nvSpPr>
        <p:spPr>
          <a:xfrm>
            <a:off x="1596860" y="1520813"/>
            <a:ext cx="6903720" cy="1785104"/>
          </a:xfrm>
          <a:prstGeom prst="rect">
            <a:avLst/>
          </a:prstGeom>
          <a:noFill/>
        </p:spPr>
        <p:txBody>
          <a:bodyPr wrap="square">
            <a:spAutoFit/>
          </a:bodyPr>
          <a:lstStyle/>
          <a:p>
            <a:r>
              <a:rPr lang="es-MX" sz="1400" b="1" dirty="0">
                <a:solidFill>
                  <a:schemeClr val="dk1"/>
                </a:solidFill>
                <a:latin typeface="+mn-lt"/>
                <a:ea typeface="Century Gothic"/>
                <a:cs typeface="Century Gothic"/>
                <a:sym typeface="Century Gothic"/>
              </a:rPr>
              <a:t>Viernes 4 de agosto </a:t>
            </a:r>
          </a:p>
          <a:p>
            <a:r>
              <a:rPr lang="es-ES" sz="1600" b="0" i="0" dirty="0">
                <a:solidFill>
                  <a:srgbClr val="050505"/>
                </a:solidFill>
                <a:effectLst/>
                <a:latin typeface="+mn-lt"/>
              </a:rPr>
              <a:t>Hoy por la mañana, Andrea Fuentes Osorio, Jefa del departamento de Fortalecimiento a la Transparencia del </a:t>
            </a:r>
            <a:r>
              <a:rPr lang="es-ES" sz="1600" b="0" i="0" u="none" strike="noStrike" dirty="0">
                <a:solidFill>
                  <a:srgbClr val="050505"/>
                </a:solidFill>
                <a:effectLst/>
                <a:latin typeface="+mn-lt"/>
                <a:hlinkClick r:id="rId3"/>
              </a:rPr>
              <a:t>ICAI</a:t>
            </a:r>
            <a:r>
              <a:rPr lang="es-ES" sz="1600" b="0" i="0" dirty="0">
                <a:solidFill>
                  <a:srgbClr val="050505"/>
                </a:solidFill>
                <a:effectLst/>
                <a:latin typeface="+mn-lt"/>
              </a:rPr>
              <a:t> y Ana Lucía </a:t>
            </a:r>
            <a:r>
              <a:rPr lang="es-ES" sz="1600" b="0" i="0" dirty="0" err="1">
                <a:solidFill>
                  <a:srgbClr val="050505"/>
                </a:solidFill>
                <a:effectLst/>
                <a:latin typeface="+mn-lt"/>
              </a:rPr>
              <a:t>Retta</a:t>
            </a:r>
            <a:r>
              <a:rPr lang="es-ES" sz="1600" b="0" i="0" dirty="0">
                <a:solidFill>
                  <a:srgbClr val="050505"/>
                </a:solidFill>
                <a:effectLst/>
                <a:latin typeface="+mn-lt"/>
              </a:rPr>
              <a:t> Rojas, Jefa del departamento de seguimiento de este Órgano Garante acudieron al </a:t>
            </a:r>
            <a:r>
              <a:rPr lang="es-ES" sz="1600" b="0" i="0" u="none" strike="noStrike" dirty="0">
                <a:solidFill>
                  <a:srgbClr val="050505"/>
                </a:solidFill>
                <a:effectLst/>
                <a:latin typeface="+mn-lt"/>
                <a:hlinkClick r:id="rId4"/>
              </a:rPr>
              <a:t>Tribunal Electoral del Estado de Coahuila de Zaragoza</a:t>
            </a:r>
            <a:r>
              <a:rPr lang="es-ES" sz="1600" b="0" i="0" dirty="0">
                <a:solidFill>
                  <a:srgbClr val="050505"/>
                </a:solidFill>
                <a:effectLst/>
                <a:latin typeface="+mn-lt"/>
              </a:rPr>
              <a:t> a capacitar a funcionarios sobre Plataforma Nacional de Transparencia y Datos Personales.</a:t>
            </a:r>
            <a:endParaRPr lang="es-MX" sz="1600" b="1" dirty="0">
              <a:solidFill>
                <a:schemeClr val="dk1"/>
              </a:solidFill>
              <a:latin typeface="+mn-lt"/>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5"/>
          <p:cNvSpPr txBox="1"/>
          <p:nvPr/>
        </p:nvSpPr>
        <p:spPr>
          <a:xfrm>
            <a:off x="5148263"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agosto 2023</a:t>
            </a:r>
            <a:endParaRPr dirty="0">
              <a:solidFill>
                <a:schemeClr val="dk1"/>
              </a:solidFill>
            </a:endParaRPr>
          </a:p>
        </p:txBody>
      </p:sp>
      <p:sp>
        <p:nvSpPr>
          <p:cNvPr id="6" name="Google Shape;184;p5">
            <a:extLst>
              <a:ext uri="{FF2B5EF4-FFF2-40B4-BE49-F238E27FC236}">
                <a16:creationId xmlns:a16="http://schemas.microsoft.com/office/drawing/2014/main" id="{F4E76C78-ED4F-1B7F-45D6-184B9179443B}"/>
              </a:ext>
            </a:extLst>
          </p:cNvPr>
          <p:cNvSpPr/>
          <p:nvPr/>
        </p:nvSpPr>
        <p:spPr>
          <a:xfrm>
            <a:off x="993900" y="1206500"/>
            <a:ext cx="7921500" cy="1693923"/>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lang="es-MX" sz="1600" b="1" dirty="0">
              <a:solidFill>
                <a:schemeClr val="dk1"/>
              </a:solidFill>
              <a:latin typeface="+mn-lt"/>
              <a:ea typeface="Century Gothic"/>
              <a:cs typeface="Century Gothic"/>
              <a:sym typeface="Century Gothic"/>
            </a:endParaRPr>
          </a:p>
          <a:p>
            <a:endParaRPr lang="es-MX" sz="1600" b="1" dirty="0">
              <a:solidFill>
                <a:schemeClr val="dk1"/>
              </a:solidFill>
              <a:latin typeface="+mn-lt"/>
              <a:ea typeface="Century Gothic"/>
              <a:cs typeface="Century Gothic"/>
              <a:sym typeface="Century Gothic"/>
            </a:endParaRPr>
          </a:p>
          <a:p>
            <a:endParaRPr lang="es-MX" sz="1600" b="1" dirty="0">
              <a:solidFill>
                <a:schemeClr val="dk1"/>
              </a:solidFill>
              <a:latin typeface="+mn-lt"/>
              <a:ea typeface="Century Gothic"/>
              <a:cs typeface="Century Gothic"/>
              <a:sym typeface="Century Gothic"/>
            </a:endParaRPr>
          </a:p>
          <a:p>
            <a:r>
              <a:rPr lang="es-MX" sz="1600" b="1" dirty="0">
                <a:solidFill>
                  <a:schemeClr val="dk1"/>
                </a:solidFill>
                <a:latin typeface="+mn-lt"/>
                <a:ea typeface="Century Gothic"/>
                <a:cs typeface="Century Gothic"/>
                <a:sym typeface="Century Gothic"/>
              </a:rPr>
              <a:t>Lunes 7 de agosto</a:t>
            </a:r>
          </a:p>
          <a:p>
            <a:r>
              <a:rPr lang="es-ES" sz="1600" dirty="0">
                <a:solidFill>
                  <a:schemeClr val="tx1"/>
                </a:solidFill>
                <a:latin typeface="+mn-lt"/>
              </a:rPr>
              <a:t>A todos los #SujetosObligados, el @icaicoahuila les recuerda que para generar documentos en Versión Pública, conforme a la Ley de Acceso a la Información Pública y la Ley de Protección de Datos Personales del Estado de #Coahuila, cuentan con "TEST DATA", su uso es gratuito.</a:t>
            </a:r>
          </a:p>
          <a:p>
            <a:endParaRPr lang="es-ES" sz="1600" dirty="0">
              <a:solidFill>
                <a:schemeClr val="tx1"/>
              </a:solidFill>
              <a:latin typeface="+mn-lt"/>
            </a:endParaRPr>
          </a:p>
          <a:p>
            <a:endParaRPr lang="es-MX" sz="1600" dirty="0">
              <a:solidFill>
                <a:schemeClr val="tx1"/>
              </a:solidFill>
              <a:latin typeface="+mn-lt"/>
            </a:endParaRPr>
          </a:p>
          <a:p>
            <a:endParaRPr lang="es-MX" sz="1600" dirty="0">
              <a:solidFill>
                <a:schemeClr val="tx1"/>
              </a:solidFill>
              <a:latin typeface="+mn-lt"/>
            </a:endParaRPr>
          </a:p>
          <a:p>
            <a:endParaRPr lang="es-MX" sz="1600" dirty="0">
              <a:solidFill>
                <a:schemeClr val="tx1"/>
              </a:solidFill>
              <a:latin typeface="+mn-lt"/>
            </a:endParaRPr>
          </a:p>
        </p:txBody>
      </p:sp>
      <p:sp>
        <p:nvSpPr>
          <p:cNvPr id="2" name="Rectangle 1">
            <a:extLst>
              <a:ext uri="{FF2B5EF4-FFF2-40B4-BE49-F238E27FC236}">
                <a16:creationId xmlns:a16="http://schemas.microsoft.com/office/drawing/2014/main" id="{0942439A-BF9E-811A-057D-8A717B907927}"/>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5" name="Google Shape;184;p5">
            <a:extLst>
              <a:ext uri="{FF2B5EF4-FFF2-40B4-BE49-F238E27FC236}">
                <a16:creationId xmlns:a16="http://schemas.microsoft.com/office/drawing/2014/main" id="{DEFA1DBF-A6D0-8FFC-6011-FBC9145C7234}"/>
              </a:ext>
            </a:extLst>
          </p:cNvPr>
          <p:cNvSpPr/>
          <p:nvPr/>
        </p:nvSpPr>
        <p:spPr>
          <a:xfrm>
            <a:off x="1006600" y="3048001"/>
            <a:ext cx="7921500" cy="290830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Lunes 7 de agosto</a:t>
            </a:r>
            <a:endParaRPr lang="es-ES" sz="1600" dirty="0">
              <a:solidFill>
                <a:schemeClr val="tx1"/>
              </a:solidFill>
              <a:latin typeface="+mn-lt"/>
            </a:endParaRPr>
          </a:p>
          <a:p>
            <a:r>
              <a:rPr lang="es-ES" sz="1600" dirty="0">
                <a:solidFill>
                  <a:schemeClr val="tx1"/>
                </a:solidFill>
                <a:latin typeface="+mn-lt"/>
              </a:rPr>
              <a:t>Hoy, en "El Poder de la Transparencia", Noé Leonardo Ruiz Malacara, Presidente de San </a:t>
            </a:r>
            <a:r>
              <a:rPr lang="es-ES" sz="1600" dirty="0" err="1">
                <a:solidFill>
                  <a:schemeClr val="tx1"/>
                </a:solidFill>
                <a:latin typeface="+mn-lt"/>
              </a:rPr>
              <a:t>Aelredo</a:t>
            </a:r>
            <a:r>
              <a:rPr lang="es-ES" sz="1600" dirty="0">
                <a:solidFill>
                  <a:schemeClr val="tx1"/>
                </a:solidFill>
                <a:latin typeface="+mn-lt"/>
              </a:rPr>
              <a:t> A.C. platica de la labor de esta comunidad en ámbitos del quehacer en la sociedad como el legal, el de la salud, el psicológico, el médico, entre otros.</a:t>
            </a:r>
            <a:endParaRPr lang="es-MX" sz="1600" dirty="0">
              <a:solidFill>
                <a:schemeClr val="tx1"/>
              </a:solidFill>
              <a:latin typeface="+mn-lt"/>
            </a:endParaRPr>
          </a:p>
          <a:p>
            <a:endParaRPr lang="es-MX" sz="1600" dirty="0">
              <a:solidFill>
                <a:schemeClr val="tx1"/>
              </a:solidFill>
              <a:latin typeface="+mn-lt"/>
            </a:endParaRPr>
          </a:p>
          <a:p>
            <a:endParaRPr lang="es-MX" sz="1600" dirty="0">
              <a:solidFill>
                <a:schemeClr val="tx1"/>
              </a:solidFill>
              <a:latin typeface="+mn-lt"/>
            </a:endParaRPr>
          </a:p>
        </p:txBody>
      </p:sp>
    </p:spTree>
    <p:extLst>
      <p:ext uri="{BB962C8B-B14F-4D97-AF65-F5344CB8AC3E}">
        <p14:creationId xmlns:p14="http://schemas.microsoft.com/office/powerpoint/2010/main" val="542547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3;p5">
            <a:extLst>
              <a:ext uri="{FF2B5EF4-FFF2-40B4-BE49-F238E27FC236}">
                <a16:creationId xmlns:a16="http://schemas.microsoft.com/office/drawing/2014/main" id="{6FD09631-B33D-81C6-6118-5BEE6A2DD77C}"/>
              </a:ext>
            </a:extLst>
          </p:cNvPr>
          <p:cNvSpPr txBox="1"/>
          <p:nvPr/>
        </p:nvSpPr>
        <p:spPr>
          <a:xfrm>
            <a:off x="5081095"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agosto 2023</a:t>
            </a:r>
            <a:endParaRPr dirty="0">
              <a:solidFill>
                <a:schemeClr val="dk1"/>
              </a:solidFill>
            </a:endParaRPr>
          </a:p>
        </p:txBody>
      </p:sp>
      <p:sp>
        <p:nvSpPr>
          <p:cNvPr id="5" name="Google Shape;184;p5">
            <a:extLst>
              <a:ext uri="{FF2B5EF4-FFF2-40B4-BE49-F238E27FC236}">
                <a16:creationId xmlns:a16="http://schemas.microsoft.com/office/drawing/2014/main" id="{C89747A0-3278-5502-59C2-0E0CF96B7925}"/>
              </a:ext>
            </a:extLst>
          </p:cNvPr>
          <p:cNvSpPr/>
          <p:nvPr/>
        </p:nvSpPr>
        <p:spPr>
          <a:xfrm>
            <a:off x="1120345" y="1310640"/>
            <a:ext cx="7459775" cy="181356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l"/>
            <a:endParaRPr lang="es-MX" sz="1600" b="1" dirty="0">
              <a:solidFill>
                <a:schemeClr val="dk1"/>
              </a:solidFill>
              <a:latin typeface="+mn-lt"/>
              <a:ea typeface="Century Gothic"/>
              <a:cs typeface="Century Gothic"/>
              <a:sym typeface="Century Gothic"/>
            </a:endParaRPr>
          </a:p>
          <a:p>
            <a:pPr algn="l"/>
            <a:r>
              <a:rPr lang="es-MX" sz="1600" b="1" dirty="0">
                <a:solidFill>
                  <a:schemeClr val="dk1"/>
                </a:solidFill>
                <a:latin typeface="+mn-lt"/>
                <a:ea typeface="Century Gothic"/>
                <a:cs typeface="Century Gothic"/>
                <a:sym typeface="Century Gothic"/>
              </a:rPr>
              <a:t>Martes 8 de agosto </a:t>
            </a:r>
          </a:p>
          <a:p>
            <a:pPr algn="l"/>
            <a:r>
              <a:rPr lang="es-MX" sz="1600" b="0" i="0" dirty="0">
                <a:solidFill>
                  <a:srgbClr val="050505"/>
                </a:solidFill>
                <a:effectLst/>
                <a:latin typeface="+mn-lt"/>
              </a:rPr>
              <a:t>Gustavo Zavala </a:t>
            </a:r>
            <a:r>
              <a:rPr lang="es-MX" sz="1600" b="0" i="0" dirty="0" err="1">
                <a:solidFill>
                  <a:srgbClr val="050505"/>
                </a:solidFill>
                <a:effectLst/>
                <a:latin typeface="+mn-lt"/>
              </a:rPr>
              <a:t>Slehiman</a:t>
            </a:r>
            <a:r>
              <a:rPr lang="es-MX" sz="1600" b="0" i="0" dirty="0">
                <a:solidFill>
                  <a:srgbClr val="050505"/>
                </a:solidFill>
                <a:effectLst/>
                <a:latin typeface="+mn-lt"/>
              </a:rPr>
              <a:t>, Director de Capacitación y Cultura de la Transparencia del ICAI y Sandra Pérez Gámez, Jefa del Departamento de Organización de este órgano garante, asistieron a la reunión virtual de seguimiento del proyecto Sociedad Abierta y Semanas Universitarias por la Transparencia 2023, a la que convocó el Comisionado Ciudadano, Julio César Bonilla Gutiérrez.</a:t>
            </a:r>
          </a:p>
          <a:p>
            <a:pPr algn="l"/>
            <a:endParaRPr lang="es-MX" sz="1600" b="1" dirty="0">
              <a:solidFill>
                <a:schemeClr val="dk1"/>
              </a:solidFill>
              <a:latin typeface="+mn-lt"/>
              <a:ea typeface="Century Gothic"/>
              <a:cs typeface="Century Gothic"/>
              <a:sym typeface="Century Gothic"/>
            </a:endParaRPr>
          </a:p>
        </p:txBody>
      </p:sp>
      <p:sp>
        <p:nvSpPr>
          <p:cNvPr id="6" name="Google Shape;184;p5">
            <a:extLst>
              <a:ext uri="{FF2B5EF4-FFF2-40B4-BE49-F238E27FC236}">
                <a16:creationId xmlns:a16="http://schemas.microsoft.com/office/drawing/2014/main" id="{47178D22-D843-717B-8378-DB18F6E9960B}"/>
              </a:ext>
            </a:extLst>
          </p:cNvPr>
          <p:cNvSpPr/>
          <p:nvPr/>
        </p:nvSpPr>
        <p:spPr>
          <a:xfrm>
            <a:off x="1066800" y="3429000"/>
            <a:ext cx="7463687" cy="252730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l"/>
            <a:r>
              <a:rPr lang="es-MX" sz="1600" b="1" dirty="0">
                <a:solidFill>
                  <a:schemeClr val="dk1"/>
                </a:solidFill>
                <a:latin typeface="+mn-lt"/>
                <a:ea typeface="Century Gothic"/>
                <a:cs typeface="Century Gothic"/>
                <a:sym typeface="Century Gothic"/>
              </a:rPr>
              <a:t>Viernes 9 de agosto </a:t>
            </a:r>
          </a:p>
          <a:p>
            <a:pPr algn="l"/>
            <a:r>
              <a:rPr lang="es-ES" sz="1600" dirty="0">
                <a:solidFill>
                  <a:schemeClr val="dk1"/>
                </a:solidFill>
                <a:latin typeface="+mn-lt"/>
                <a:ea typeface="Century Gothic"/>
                <a:cs typeface="Century Gothic"/>
                <a:sym typeface="Century Gothic"/>
              </a:rPr>
              <a:t>Andrea Fuentes Osorio, Jefa del departamento de Fortalecimiento a la Transparencia del ICAI capacitó, de manera virtual, a funcionarios del Municipio de Múzquiz, Coahuila sobre la Ley de Acceso a la Información Pública y la Ley General de Transparencia y Acceso a la Información Pública.</a:t>
            </a:r>
            <a:endParaRPr lang="es-MX" sz="1600" b="1" dirty="0">
              <a:solidFill>
                <a:schemeClr val="dk1"/>
              </a:solidFill>
              <a:latin typeface="+mn-lt"/>
              <a:ea typeface="Century Gothic"/>
              <a:cs typeface="Century Gothic"/>
              <a:sym typeface="Century Gothic"/>
            </a:endParaRPr>
          </a:p>
        </p:txBody>
      </p:sp>
    </p:spTree>
    <p:extLst>
      <p:ext uri="{BB962C8B-B14F-4D97-AF65-F5344CB8AC3E}">
        <p14:creationId xmlns:p14="http://schemas.microsoft.com/office/powerpoint/2010/main" val="3145130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3;p5">
            <a:extLst>
              <a:ext uri="{FF2B5EF4-FFF2-40B4-BE49-F238E27FC236}">
                <a16:creationId xmlns:a16="http://schemas.microsoft.com/office/drawing/2014/main" id="{4A859789-291A-2201-672C-4D4A1E72ADA1}"/>
              </a:ext>
            </a:extLst>
          </p:cNvPr>
          <p:cNvSpPr txBox="1"/>
          <p:nvPr/>
        </p:nvSpPr>
        <p:spPr>
          <a:xfrm>
            <a:off x="5081095"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agosto 2023</a:t>
            </a:r>
            <a:endParaRPr dirty="0">
              <a:solidFill>
                <a:schemeClr val="dk1"/>
              </a:solidFill>
            </a:endParaRPr>
          </a:p>
        </p:txBody>
      </p:sp>
      <p:sp>
        <p:nvSpPr>
          <p:cNvPr id="5" name="Google Shape;184;p5">
            <a:extLst>
              <a:ext uri="{FF2B5EF4-FFF2-40B4-BE49-F238E27FC236}">
                <a16:creationId xmlns:a16="http://schemas.microsoft.com/office/drawing/2014/main" id="{0E3A6BB0-2EDA-CA67-CAB1-0471A43A459D}"/>
              </a:ext>
            </a:extLst>
          </p:cNvPr>
          <p:cNvSpPr/>
          <p:nvPr/>
        </p:nvSpPr>
        <p:spPr>
          <a:xfrm>
            <a:off x="1120345" y="1310640"/>
            <a:ext cx="7459775" cy="181356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l"/>
            <a:endParaRPr lang="es-MX" sz="1600" b="1" dirty="0">
              <a:solidFill>
                <a:schemeClr val="dk1"/>
              </a:solidFill>
              <a:latin typeface="+mn-lt"/>
              <a:ea typeface="Century Gothic"/>
              <a:cs typeface="Century Gothic"/>
              <a:sym typeface="Century Gothic"/>
            </a:endParaRPr>
          </a:p>
          <a:p>
            <a:pPr algn="l"/>
            <a:r>
              <a:rPr lang="es-MX" sz="1600" b="1" dirty="0">
                <a:solidFill>
                  <a:schemeClr val="dk1"/>
                </a:solidFill>
                <a:latin typeface="+mn-lt"/>
                <a:ea typeface="Century Gothic"/>
                <a:cs typeface="Century Gothic"/>
                <a:sym typeface="Century Gothic"/>
              </a:rPr>
              <a:t>Miércoles 9 de agosto </a:t>
            </a:r>
          </a:p>
          <a:p>
            <a:pPr algn="l"/>
            <a:r>
              <a:rPr lang="es-ES" sz="1600" dirty="0">
                <a:solidFill>
                  <a:schemeClr val="dk1"/>
                </a:solidFill>
                <a:latin typeface="+mn-lt"/>
                <a:ea typeface="Century Gothic"/>
                <a:cs typeface="Century Gothic"/>
                <a:sym typeface="Century Gothic"/>
              </a:rPr>
              <a:t>Juan Antonio Álvarez Gaona, Subdirector de Capacitación a Sujetos Obligados e Ignacio Galindo Ramírez, Subdirector de Gobierno Abierto del ICAI participaron, en representación de este órgano garante, como jurados en la eliminatoria del XI Concurso Estatal de Contraloría Social, que organiza la Secretaría de Fiscalización y Rendición de Cuentas.</a:t>
            </a:r>
            <a:endParaRPr lang="es-MX" sz="1600" dirty="0">
              <a:solidFill>
                <a:schemeClr val="dk1"/>
              </a:solidFill>
              <a:latin typeface="+mn-lt"/>
              <a:ea typeface="Century Gothic"/>
              <a:cs typeface="Century Gothic"/>
              <a:sym typeface="Century Gothic"/>
            </a:endParaRPr>
          </a:p>
        </p:txBody>
      </p:sp>
      <p:sp>
        <p:nvSpPr>
          <p:cNvPr id="6" name="Google Shape;184;p5">
            <a:extLst>
              <a:ext uri="{FF2B5EF4-FFF2-40B4-BE49-F238E27FC236}">
                <a16:creationId xmlns:a16="http://schemas.microsoft.com/office/drawing/2014/main" id="{FC9870EA-AA31-8D54-E6A5-00A91E3F11C4}"/>
              </a:ext>
            </a:extLst>
          </p:cNvPr>
          <p:cNvSpPr/>
          <p:nvPr/>
        </p:nvSpPr>
        <p:spPr>
          <a:xfrm>
            <a:off x="1066800" y="3429000"/>
            <a:ext cx="7463687" cy="252730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l"/>
            <a:r>
              <a:rPr lang="es-MX" sz="1600" b="1" dirty="0">
                <a:solidFill>
                  <a:schemeClr val="dk1"/>
                </a:solidFill>
                <a:latin typeface="+mn-lt"/>
                <a:ea typeface="Century Gothic"/>
                <a:cs typeface="Century Gothic"/>
                <a:sym typeface="Century Gothic"/>
              </a:rPr>
              <a:t>Viernes 11 de agosto </a:t>
            </a:r>
          </a:p>
          <a:p>
            <a:pPr algn="l"/>
            <a:r>
              <a:rPr lang="es-ES" sz="1600" dirty="0">
                <a:solidFill>
                  <a:schemeClr val="dk1"/>
                </a:solidFill>
                <a:latin typeface="+mn-lt"/>
                <a:ea typeface="Century Gothic"/>
                <a:cs typeface="Century Gothic"/>
                <a:sym typeface="Century Gothic"/>
              </a:rPr>
              <a:t>Para compartir propuestas de logística, con el fin de llevar a cabo la Jornada de Acompañamiento en Materia de Gestión Documental los próximos 21 y 22 de agosto, hoy sostuvieron una reunión de trabajo vía zoom, el Secretario Técnico del ICAI, José Eduardo Vega Luna; la Directora de Gestión Documental y Procedimientos del ICAI, Verónica Ramos Torres; la Jefa del Departamento de Conservación del INAI, Cynthia Fabiola Domínguez y el Director General de Gestión de Información y Estudios del INAI, Alfonso Rojas Vega.</a:t>
            </a:r>
            <a:endParaRPr lang="es-MX" sz="1600" b="1" dirty="0">
              <a:solidFill>
                <a:schemeClr val="dk1"/>
              </a:solidFill>
              <a:latin typeface="+mn-lt"/>
              <a:ea typeface="Century Gothic"/>
              <a:cs typeface="Century Gothic"/>
              <a:sym typeface="Century Gothic"/>
            </a:endParaRPr>
          </a:p>
        </p:txBody>
      </p:sp>
    </p:spTree>
    <p:extLst>
      <p:ext uri="{BB962C8B-B14F-4D97-AF65-F5344CB8AC3E}">
        <p14:creationId xmlns:p14="http://schemas.microsoft.com/office/powerpoint/2010/main" val="3712014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3;p5">
            <a:extLst>
              <a:ext uri="{FF2B5EF4-FFF2-40B4-BE49-F238E27FC236}">
                <a16:creationId xmlns:a16="http://schemas.microsoft.com/office/drawing/2014/main" id="{796A9A67-A20C-A92F-B0EC-19A6EC2E221A}"/>
              </a:ext>
            </a:extLst>
          </p:cNvPr>
          <p:cNvSpPr txBox="1"/>
          <p:nvPr/>
        </p:nvSpPr>
        <p:spPr>
          <a:xfrm>
            <a:off x="5081095"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agosto 2023</a:t>
            </a:r>
            <a:endParaRPr dirty="0">
              <a:solidFill>
                <a:schemeClr val="dk1"/>
              </a:solidFill>
            </a:endParaRPr>
          </a:p>
        </p:txBody>
      </p:sp>
      <p:sp>
        <p:nvSpPr>
          <p:cNvPr id="5" name="Google Shape;184;p5">
            <a:extLst>
              <a:ext uri="{FF2B5EF4-FFF2-40B4-BE49-F238E27FC236}">
                <a16:creationId xmlns:a16="http://schemas.microsoft.com/office/drawing/2014/main" id="{2119D0D6-C0D6-F32C-9150-3805CDC0DA89}"/>
              </a:ext>
            </a:extLst>
          </p:cNvPr>
          <p:cNvSpPr/>
          <p:nvPr/>
        </p:nvSpPr>
        <p:spPr>
          <a:xfrm>
            <a:off x="1120345" y="929640"/>
            <a:ext cx="7459775" cy="219456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l"/>
            <a:endParaRPr lang="es-MX" sz="1600" b="1" dirty="0">
              <a:solidFill>
                <a:schemeClr val="dk1"/>
              </a:solidFill>
              <a:latin typeface="+mn-lt"/>
              <a:ea typeface="Century Gothic"/>
              <a:cs typeface="Century Gothic"/>
              <a:sym typeface="Century Gothic"/>
            </a:endParaRPr>
          </a:p>
          <a:p>
            <a:pPr algn="l"/>
            <a:r>
              <a:rPr lang="es-MX" sz="1600" b="1" dirty="0">
                <a:solidFill>
                  <a:schemeClr val="dk1"/>
                </a:solidFill>
                <a:latin typeface="+mn-lt"/>
                <a:ea typeface="Century Gothic"/>
                <a:cs typeface="Century Gothic"/>
                <a:sym typeface="Century Gothic"/>
              </a:rPr>
              <a:t>Lunes 14 de agosto</a:t>
            </a:r>
          </a:p>
          <a:p>
            <a:pPr algn="l"/>
            <a:r>
              <a:rPr lang="es-ES" sz="1600" b="0" i="0" dirty="0">
                <a:solidFill>
                  <a:srgbClr val="050505"/>
                </a:solidFill>
                <a:effectLst/>
                <a:latin typeface="+mn-lt"/>
              </a:rPr>
              <a:t>Para facilitar el acceso y navegación al portal del ICAI y garantizar la inclusión de personas con alguna discapacidad auditiva, manual, dislexia, presbicia, </a:t>
            </a:r>
            <a:r>
              <a:rPr lang="es-ES" sz="1600" b="0" i="0" dirty="0" err="1">
                <a:solidFill>
                  <a:srgbClr val="050505"/>
                </a:solidFill>
                <a:effectLst/>
                <a:latin typeface="+mn-lt"/>
              </a:rPr>
              <a:t>deuteranopia</a:t>
            </a:r>
            <a:r>
              <a:rPr lang="es-ES" sz="1600" b="0" i="0" dirty="0">
                <a:solidFill>
                  <a:srgbClr val="050505"/>
                </a:solidFill>
                <a:effectLst/>
                <a:latin typeface="+mn-lt"/>
              </a:rPr>
              <a:t>, </a:t>
            </a:r>
            <a:r>
              <a:rPr lang="es-ES" sz="1600" b="0" i="0" dirty="0" err="1">
                <a:solidFill>
                  <a:srgbClr val="050505"/>
                </a:solidFill>
                <a:effectLst/>
                <a:latin typeface="+mn-lt"/>
              </a:rPr>
              <a:t>tritanopia</a:t>
            </a:r>
            <a:r>
              <a:rPr lang="es-ES" sz="1600" b="0" i="0" dirty="0">
                <a:solidFill>
                  <a:srgbClr val="050505"/>
                </a:solidFill>
                <a:effectLst/>
                <a:latin typeface="+mn-lt"/>
              </a:rPr>
              <a:t>, daltonismo, problemas o discapacidades visuales y cognitivas, nuestro sitio web ya cuenta con la herramienta de accesibilidad “Integra2”, que es distribuida y administrada gratuitamente por la </a:t>
            </a:r>
            <a:r>
              <a:rPr lang="es-ES" sz="1600" b="0" i="0" dirty="0" err="1">
                <a:solidFill>
                  <a:srgbClr val="050505"/>
                </a:solidFill>
                <a:effectLst/>
                <a:latin typeface="+mn-lt"/>
              </a:rPr>
              <a:t>Ceaip</a:t>
            </a:r>
            <a:r>
              <a:rPr lang="es-ES" sz="1600" b="0" i="0" dirty="0">
                <a:solidFill>
                  <a:srgbClr val="050505"/>
                </a:solidFill>
                <a:effectLst/>
                <a:latin typeface="+mn-lt"/>
              </a:rPr>
              <a:t>, por la transparencia en Sinaloa.</a:t>
            </a:r>
          </a:p>
          <a:p>
            <a:pPr algn="l"/>
            <a:r>
              <a:rPr lang="es-ES" sz="1600" b="0" i="0" dirty="0">
                <a:solidFill>
                  <a:srgbClr val="050505"/>
                </a:solidFill>
                <a:effectLst/>
                <a:latin typeface="+mn-lt"/>
              </a:rPr>
              <a:t>Para más información: https://integra2.ceaipsinaloa.org.mx/</a:t>
            </a:r>
            <a:endParaRPr lang="es-MX" sz="1600" b="0" i="0" dirty="0">
              <a:solidFill>
                <a:srgbClr val="050505"/>
              </a:solidFill>
              <a:effectLst/>
              <a:latin typeface="+mn-lt"/>
            </a:endParaRPr>
          </a:p>
          <a:p>
            <a:pPr algn="l"/>
            <a:endParaRPr lang="es-MX" sz="1600" b="1" dirty="0">
              <a:solidFill>
                <a:schemeClr val="dk1"/>
              </a:solidFill>
              <a:latin typeface="+mn-lt"/>
              <a:ea typeface="Century Gothic"/>
              <a:cs typeface="Century Gothic"/>
              <a:sym typeface="Century Gothic"/>
            </a:endParaRPr>
          </a:p>
        </p:txBody>
      </p:sp>
      <p:sp>
        <p:nvSpPr>
          <p:cNvPr id="6" name="Google Shape;184;p5">
            <a:extLst>
              <a:ext uri="{FF2B5EF4-FFF2-40B4-BE49-F238E27FC236}">
                <a16:creationId xmlns:a16="http://schemas.microsoft.com/office/drawing/2014/main" id="{AC7E58CE-BE22-3634-8533-FD01B5CDE297}"/>
              </a:ext>
            </a:extLst>
          </p:cNvPr>
          <p:cNvSpPr/>
          <p:nvPr/>
        </p:nvSpPr>
        <p:spPr>
          <a:xfrm>
            <a:off x="1070712" y="3429000"/>
            <a:ext cx="7459775" cy="249936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l"/>
            <a:r>
              <a:rPr lang="es-MX" sz="1600" b="1" dirty="0">
                <a:solidFill>
                  <a:schemeClr val="dk1"/>
                </a:solidFill>
                <a:latin typeface="+mn-lt"/>
                <a:ea typeface="Century Gothic"/>
                <a:cs typeface="Century Gothic"/>
                <a:sym typeface="Century Gothic"/>
              </a:rPr>
              <a:t> Lunes 14 de agosto </a:t>
            </a:r>
          </a:p>
          <a:p>
            <a:pPr algn="l"/>
            <a:r>
              <a:rPr lang="es-ES" sz="1600" dirty="0">
                <a:solidFill>
                  <a:schemeClr val="dk1"/>
                </a:solidFill>
                <a:latin typeface="+mn-lt"/>
                <a:ea typeface="Century Gothic"/>
                <a:cs typeface="Century Gothic"/>
                <a:sym typeface="Century Gothic"/>
              </a:rPr>
              <a:t>La Comisionada del ICAI, Dulce María Fuentes Mancillas dio unas palabras a los funcionarios de este Órgano Garante previo a la capacitación que recibieron de parte de Andrea Fuentes Osorio, Jefa del Departamento de Fortalecimiento a la Transparencia y Mónica Canseco Hernández, Titular de la Unidad de Transparencia del ICAI, sobre el proceso de carga de formatos para la PNT</a:t>
            </a:r>
            <a:r>
              <a:rPr lang="es-MX" sz="1600" dirty="0">
                <a:solidFill>
                  <a:schemeClr val="dk1"/>
                </a:solidFill>
                <a:latin typeface="+mn-lt"/>
                <a:ea typeface="Century Gothic"/>
                <a:cs typeface="Century Gothic"/>
                <a:sym typeface="Century Gothic"/>
              </a:rPr>
              <a:t>.</a:t>
            </a:r>
          </a:p>
          <a:p>
            <a:pPr algn="l"/>
            <a:endParaRPr lang="es-MX" sz="1600" b="1" dirty="0">
              <a:solidFill>
                <a:schemeClr val="dk1"/>
              </a:solidFill>
              <a:latin typeface="+mn-lt"/>
              <a:ea typeface="Century Gothic"/>
              <a:cs typeface="Century Gothic"/>
              <a:sym typeface="Century Gothic"/>
            </a:endParaRPr>
          </a:p>
        </p:txBody>
      </p:sp>
    </p:spTree>
    <p:extLst>
      <p:ext uri="{BB962C8B-B14F-4D97-AF65-F5344CB8AC3E}">
        <p14:creationId xmlns:p14="http://schemas.microsoft.com/office/powerpoint/2010/main" val="1512797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3;p5">
            <a:extLst>
              <a:ext uri="{FF2B5EF4-FFF2-40B4-BE49-F238E27FC236}">
                <a16:creationId xmlns:a16="http://schemas.microsoft.com/office/drawing/2014/main" id="{964B4E3F-7C95-DCC0-43B3-C9529CCAB359}"/>
              </a:ext>
            </a:extLst>
          </p:cNvPr>
          <p:cNvSpPr txBox="1"/>
          <p:nvPr/>
        </p:nvSpPr>
        <p:spPr>
          <a:xfrm>
            <a:off x="5081095"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agosto 2023</a:t>
            </a:r>
            <a:endParaRPr dirty="0">
              <a:solidFill>
                <a:schemeClr val="dk1"/>
              </a:solidFill>
            </a:endParaRPr>
          </a:p>
        </p:txBody>
      </p:sp>
      <p:sp>
        <p:nvSpPr>
          <p:cNvPr id="5" name="Google Shape;184;p5">
            <a:extLst>
              <a:ext uri="{FF2B5EF4-FFF2-40B4-BE49-F238E27FC236}">
                <a16:creationId xmlns:a16="http://schemas.microsoft.com/office/drawing/2014/main" id="{0401A512-5BFF-59D9-9998-5F377C4DCDA0}"/>
              </a:ext>
            </a:extLst>
          </p:cNvPr>
          <p:cNvSpPr/>
          <p:nvPr/>
        </p:nvSpPr>
        <p:spPr>
          <a:xfrm>
            <a:off x="1120345" y="1310640"/>
            <a:ext cx="7459775" cy="181356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l"/>
            <a:endParaRPr lang="es-MX" sz="1600" b="1" dirty="0">
              <a:solidFill>
                <a:schemeClr val="dk1"/>
              </a:solidFill>
              <a:latin typeface="+mn-lt"/>
              <a:ea typeface="Century Gothic"/>
              <a:cs typeface="Century Gothic"/>
              <a:sym typeface="Century Gothic"/>
            </a:endParaRPr>
          </a:p>
          <a:p>
            <a:pPr algn="l"/>
            <a:r>
              <a:rPr lang="es-MX" sz="1600" b="1" dirty="0">
                <a:solidFill>
                  <a:schemeClr val="dk1"/>
                </a:solidFill>
                <a:latin typeface="+mn-lt"/>
                <a:ea typeface="Century Gothic"/>
                <a:cs typeface="Century Gothic"/>
                <a:sym typeface="Century Gothic"/>
              </a:rPr>
              <a:t>Lunes 14 de agosto</a:t>
            </a:r>
          </a:p>
          <a:p>
            <a:pPr algn="l"/>
            <a:r>
              <a:rPr lang="es-ES" sz="1600" b="0" i="0" dirty="0">
                <a:solidFill>
                  <a:srgbClr val="050505"/>
                </a:solidFill>
                <a:effectLst/>
                <a:latin typeface="+mn-lt"/>
              </a:rPr>
              <a:t>En la emisión del día de hoy, de “El Poder de la Transparencia” Dulce María Fuentes Mancillas, Comisionada del ICAI hablará de su inicio de labores en este órgano garante.</a:t>
            </a:r>
          </a:p>
          <a:p>
            <a:pPr algn="l"/>
            <a:r>
              <a:rPr lang="es-ES" sz="1600" b="0" i="0" dirty="0">
                <a:solidFill>
                  <a:srgbClr val="050505"/>
                </a:solidFill>
                <a:effectLst/>
                <a:latin typeface="+mn-lt"/>
              </a:rPr>
              <a:t>Te esperamos por esta red social.</a:t>
            </a:r>
            <a:endParaRPr lang="es-MX" sz="1600" b="0" i="0" dirty="0">
              <a:solidFill>
                <a:srgbClr val="050505"/>
              </a:solidFill>
              <a:effectLst/>
              <a:latin typeface="+mn-lt"/>
            </a:endParaRPr>
          </a:p>
          <a:p>
            <a:pPr algn="l"/>
            <a:endParaRPr lang="es-MX" sz="1600" b="1" dirty="0">
              <a:solidFill>
                <a:schemeClr val="dk1"/>
              </a:solidFill>
              <a:latin typeface="+mn-lt"/>
              <a:ea typeface="Century Gothic"/>
              <a:cs typeface="Century Gothic"/>
              <a:sym typeface="Century Gothic"/>
            </a:endParaRPr>
          </a:p>
        </p:txBody>
      </p:sp>
      <p:sp>
        <p:nvSpPr>
          <p:cNvPr id="6" name="Google Shape;184;p5">
            <a:extLst>
              <a:ext uri="{FF2B5EF4-FFF2-40B4-BE49-F238E27FC236}">
                <a16:creationId xmlns:a16="http://schemas.microsoft.com/office/drawing/2014/main" id="{07FE9C6D-5536-864D-46C2-E1E8CF4CBA12}"/>
              </a:ext>
            </a:extLst>
          </p:cNvPr>
          <p:cNvSpPr/>
          <p:nvPr/>
        </p:nvSpPr>
        <p:spPr>
          <a:xfrm>
            <a:off x="1070712" y="3429000"/>
            <a:ext cx="7459775" cy="181356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l"/>
            <a:r>
              <a:rPr lang="es-MX" sz="1600" b="1" dirty="0">
                <a:solidFill>
                  <a:schemeClr val="dk1"/>
                </a:solidFill>
                <a:latin typeface="+mn-lt"/>
                <a:ea typeface="Century Gothic"/>
                <a:cs typeface="Century Gothic"/>
                <a:sym typeface="Century Gothic"/>
              </a:rPr>
              <a:t>Martes 15 de agosto </a:t>
            </a:r>
          </a:p>
          <a:p>
            <a:pPr algn="l"/>
            <a:r>
              <a:rPr lang="es-ES" sz="1600" dirty="0">
                <a:solidFill>
                  <a:schemeClr val="dk1"/>
                </a:solidFill>
                <a:latin typeface="+mn-lt"/>
                <a:ea typeface="Century Gothic"/>
                <a:cs typeface="Century Gothic"/>
                <a:sym typeface="Century Gothic"/>
              </a:rPr>
              <a:t>Se realiza la entrega del reconocimiento a José Miguel Reyna Delgadillo, participante de la etapa estatal del concurso para ser Comisionada y Comisionado Infantil.</a:t>
            </a:r>
            <a:endParaRPr lang="es-MX" sz="1600" dirty="0">
              <a:solidFill>
                <a:schemeClr val="dk1"/>
              </a:solidFill>
              <a:latin typeface="+mn-lt"/>
              <a:ea typeface="Century Gothic"/>
              <a:cs typeface="Century Gothic"/>
              <a:sym typeface="Century Gothic"/>
            </a:endParaRPr>
          </a:p>
          <a:p>
            <a:pPr algn="l"/>
            <a:endParaRPr lang="es-MX" sz="1600" b="1" dirty="0">
              <a:solidFill>
                <a:schemeClr val="dk1"/>
              </a:solidFill>
              <a:latin typeface="+mn-lt"/>
              <a:ea typeface="Century Gothic"/>
              <a:cs typeface="Century Gothic"/>
              <a:sym typeface="Century Gothic"/>
            </a:endParaRPr>
          </a:p>
        </p:txBody>
      </p:sp>
    </p:spTree>
    <p:extLst>
      <p:ext uri="{BB962C8B-B14F-4D97-AF65-F5344CB8AC3E}">
        <p14:creationId xmlns:p14="http://schemas.microsoft.com/office/powerpoint/2010/main" val="2582073526"/>
      </p:ext>
    </p:extLst>
  </p:cSld>
  <p:clrMapOvr>
    <a:masterClrMapping/>
  </p:clrMapOvr>
</p:sld>
</file>

<file path=ppt/theme/theme1.xml><?xml version="1.0" encoding="utf-8"?>
<a:theme xmlns:a="http://schemas.openxmlformats.org/drawingml/2006/main" name="Parallax">
  <a:themeElements>
    <a:clrScheme name="Parallax">
      <a:dk1>
        <a:srgbClr val="000000"/>
      </a:dk1>
      <a:lt1>
        <a:srgbClr val="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3066</TotalTime>
  <Words>2495</Words>
  <Application>Microsoft Office PowerPoint</Application>
  <PresentationFormat>Presentación en pantalla (4:3)</PresentationFormat>
  <Paragraphs>139</Paragraphs>
  <Slides>20</Slides>
  <Notes>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Corbel</vt:lpstr>
      <vt:lpstr>Arial</vt:lpstr>
      <vt:lpstr>Century Gothic</vt:lpstr>
      <vt:lpstr>Parallax</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ICAI-15</cp:lastModifiedBy>
  <cp:revision>831</cp:revision>
  <dcterms:created xsi:type="dcterms:W3CDTF">2021-03-23T20:23:42Z</dcterms:created>
  <dcterms:modified xsi:type="dcterms:W3CDTF">2023-09-08T04:20:39Z</dcterms:modified>
</cp:coreProperties>
</file>