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0"/>
  </p:notesMasterIdLst>
  <p:sldIdLst>
    <p:sldId id="311" r:id="rId2"/>
    <p:sldId id="322" r:id="rId3"/>
    <p:sldId id="346" r:id="rId4"/>
    <p:sldId id="341" r:id="rId5"/>
    <p:sldId id="343" r:id="rId6"/>
    <p:sldId id="347" r:id="rId7"/>
    <p:sldId id="349" r:id="rId8"/>
    <p:sldId id="351" r:id="rId9"/>
  </p:sldIdLst>
  <p:sldSz cx="9144000" cy="6858000" type="screen4x3"/>
  <p:notesSz cx="7010400" cy="92964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00FF"/>
    <a:srgbClr val="006600"/>
    <a:srgbClr val="6600CC"/>
    <a:srgbClr val="FF9933"/>
    <a:srgbClr val="00486C"/>
    <a:srgbClr val="0033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100" d="100"/>
          <a:sy n="100" d="100"/>
        </p:scale>
        <p:origin x="540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noProof="0"/>
              <a:t>Haga clic para modificar el estilo de texto del patrón</a:t>
            </a:r>
          </a:p>
          <a:p>
            <a:pPr lvl="1"/>
            <a:r>
              <a:rPr lang="es-ES" altLang="es-MX" noProof="0"/>
              <a:t>Segundo nivel</a:t>
            </a:r>
          </a:p>
          <a:p>
            <a:pPr lvl="2"/>
            <a:r>
              <a:rPr lang="es-ES" altLang="es-MX" noProof="0"/>
              <a:t>Tercer nivel</a:t>
            </a:r>
          </a:p>
          <a:p>
            <a:pPr lvl="3"/>
            <a:r>
              <a:rPr lang="es-ES" altLang="es-MX" noProof="0"/>
              <a:t>Cuarto nivel</a:t>
            </a:r>
          </a:p>
          <a:p>
            <a:pPr lvl="4"/>
            <a:r>
              <a:rPr lang="es-ES" altLang="es-MX" noProof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81B0488-F596-4541-9D8A-0E4A8E6776F3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823000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6" tIns="46588" rIns="93176" bIns="46588" anchor="b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6C0C709A-E0DD-4BE2-9F0C-9A9C50C377AB}" type="slidenum">
              <a:rPr lang="es-ES" altLang="es-MX" sz="1200">
                <a:latin typeface="Arial" panose="020B0604020202020204" pitchFamily="34" charset="0"/>
              </a:rPr>
              <a:pPr algn="r" eaLnBrk="1" hangingPunct="1"/>
              <a:t>1</a:t>
            </a:fld>
            <a:endParaRPr lang="es-ES" altLang="es-MX" sz="120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s-MX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04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2147483646 h 2502"/>
                <a:gd name="T2" fmla="*/ 2147483646 w 860"/>
                <a:gd name="T3" fmla="*/ 2147483646 h 2502"/>
                <a:gd name="T4" fmla="*/ 2147483646 w 860"/>
                <a:gd name="T5" fmla="*/ 0 h 2502"/>
                <a:gd name="T6" fmla="*/ 2147483646 w 860"/>
                <a:gd name="T7" fmla="*/ 0 h 2502"/>
                <a:gd name="T8" fmla="*/ 0 w 860"/>
                <a:gd name="T9" fmla="*/ 2147483646 h 2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/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147483646 w 228"/>
              <a:gd name="T1" fmla="*/ 2147483646 h 57"/>
              <a:gd name="T2" fmla="*/ 0 w 228"/>
              <a:gd name="T3" fmla="*/ 0 h 57"/>
              <a:gd name="T4" fmla="*/ 2147483646 w 228"/>
              <a:gd name="T5" fmla="*/ 2147483646 h 57"/>
              <a:gd name="T6" fmla="*/ 2147483646 w 228"/>
              <a:gd name="T7" fmla="*/ 2147483646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2147483646 w 39"/>
              <a:gd name="T3" fmla="*/ 2147483646 h 51"/>
              <a:gd name="T4" fmla="*/ 2147483646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E1D0-3473-4F52-BB73-F11E70BA6BC5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BF096-4193-4754-9964-6A871053663E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1898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753C1-7E4F-4645-BAB1-60B12AE244D2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B600-2BD2-4AB6-992D-51D4FFD687D7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59530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DB449-FDCE-4D03-8F23-7882AF832F95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17F3D-94FE-4C1A-BF36-9AAC85C77571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04557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s-ES" sz="8000"/>
              <a:t>“</a:t>
            </a:r>
            <a:endParaRPr lang="en-US" altLang="es-MX" sz="8000"/>
          </a:p>
        </p:txBody>
      </p:sp>
      <p:sp>
        <p:nvSpPr>
          <p:cNvPr id="6" name="TextBox 14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s-ES" sz="8000"/>
              <a:t>”</a:t>
            </a:r>
            <a:endParaRPr lang="en-US" altLang="es-MX" sz="8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9918A-DE93-4C49-BF02-BA4B324A4B33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CB5CB-40FE-4F9D-BE3A-0FFA2968E119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0464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0199A-AB13-4678-8E4B-27A62325C457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7A8FF-043B-4340-8BE1-384A7F1D34CD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20810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s-ES" sz="8000"/>
              <a:t>“</a:t>
            </a:r>
            <a:endParaRPr lang="en-US" altLang="es-MX" sz="8000"/>
          </a:p>
        </p:txBody>
      </p:sp>
      <p:sp>
        <p:nvSpPr>
          <p:cNvPr id="6" name="TextBox 14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s-ES" sz="8000"/>
              <a:t>”</a:t>
            </a:r>
            <a:endParaRPr lang="en-US" altLang="es-MX" sz="8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40E2-3AA4-44F8-AB45-3A03A0114A62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2B459-F5F4-47B1-B1F4-FA80D422A749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156092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3367F-2C1D-4F44-9912-CFB581DA6416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C881-0982-493F-909F-4DAC3C7BC602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910406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218A8-10F2-483E-ADBD-BF691079E590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EDA16-969C-4289-8C6C-575F580AF7DE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124811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ACAC-6352-410E-8E94-9D1FFBB5853F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20106-791D-44D6-959B-C568F74F862D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84838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AF2B3-B545-47A5-80D2-5EABA7916942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6B57A-8C63-452D-8A6E-C7410BF03E0E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20274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7756A-42A0-4D4A-A3EF-9F509891EE62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8AFE-696C-45B4-87D5-7D4421BDE984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29621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D477C-A0CC-4069-94D6-027281FEDE11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AF17-8B21-4C09-852C-305DF27E474F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9830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D8DC6-A8F8-45D7-A27A-57E7052C0E7F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BC8B7-53AB-4806-813F-3BA2FD3F0F62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94874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578E8-6ABD-41CD-9936-4840A5783028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9E2B9-4553-4597-8340-79F160B9CECB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93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E1969-5C69-4174-8BD0-FB4595DD3277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EE54C-3C23-490B-A01B-3DDCA405F77A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48657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CA1F-CC3B-4F52-B81A-8C9F4142FCAE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829DE-905B-4BE3-A9D0-844E7B7CE37E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0219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F0EB3-80E3-48F6-8845-6596B0247C9E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80DD-51B9-445F-A71D-2AFAB9C1270C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39074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2147483646 h 3333"/>
                <a:gd name="T2" fmla="*/ 0 w 676"/>
                <a:gd name="T3" fmla="*/ 2147483646 h 3333"/>
                <a:gd name="T4" fmla="*/ 2147483646 w 676"/>
                <a:gd name="T5" fmla="*/ 2147483646 h 3333"/>
                <a:gd name="T6" fmla="*/ 2147483646 w 676"/>
                <a:gd name="T7" fmla="*/ 0 h 3333"/>
                <a:gd name="T8" fmla="*/ 2147483646 w 676"/>
                <a:gd name="T9" fmla="*/ 0 h 3333"/>
                <a:gd name="T10" fmla="*/ 0 w 676"/>
                <a:gd name="T11" fmla="*/ 2147483646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título del patrón</a:t>
            </a:r>
            <a:endParaRPr lang="en-US" altLang="es-MX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  <a:endParaRPr lang="en-US" alt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5E5FEF9A-B4D0-419D-BFD8-4582FAB431F3}" type="datetimeFigureOut">
              <a:rPr lang="en-US" altLang="es-MX"/>
              <a:pPr>
                <a:defRPr/>
              </a:pPr>
              <a:t>1/11/2022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C7415700-BC56-435F-9AAE-8405F0BD88A3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02" r:id="rId1"/>
    <p:sldLayoutId id="2147486603" r:id="rId2"/>
    <p:sldLayoutId id="2147486589" r:id="rId3"/>
    <p:sldLayoutId id="2147486590" r:id="rId4"/>
    <p:sldLayoutId id="2147486591" r:id="rId5"/>
    <p:sldLayoutId id="2147486592" r:id="rId6"/>
    <p:sldLayoutId id="2147486593" r:id="rId7"/>
    <p:sldLayoutId id="2147486594" r:id="rId8"/>
    <p:sldLayoutId id="2147486595" r:id="rId9"/>
    <p:sldLayoutId id="2147486596" r:id="rId10"/>
    <p:sldLayoutId id="2147486597" r:id="rId11"/>
    <p:sldLayoutId id="2147486604" r:id="rId12"/>
    <p:sldLayoutId id="2147486598" r:id="rId13"/>
    <p:sldLayoutId id="2147486605" r:id="rId14"/>
    <p:sldLayoutId id="2147486599" r:id="rId15"/>
    <p:sldLayoutId id="2147486600" r:id="rId16"/>
    <p:sldLayoutId id="2147486601" r:id="rId1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MS PGothic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2001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543050" indent="-1714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00250" indent="-1714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icaicoahuila/?__cft__%5b0%5d=AZVaNPr9ByvIau6JhSUSrMOeODKZ6pegvYPDw3DvUENG6MCnqaKxRelN0tjAUS6LOefK2kUqjGAzCneETG3AJ2nKY27jI8VrYj1halvRPvo2Q0j92mKaaPPqeyjRBTpLodxJz9Cwzw4w9XiOoH2d7Wsb2MEvnaZyHvD6rE6d4IZ5mcp9C5U9a_8mTzfA8KnLoM8&amp;__tn__=kK-R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-1588" y="5368925"/>
            <a:ext cx="9145588" cy="109260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MX" altLang="es-MX" sz="2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Diciembre 2021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MX" altLang="es-MX" sz="2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Agenda del mes</a:t>
            </a:r>
          </a:p>
        </p:txBody>
      </p:sp>
      <p:grpSp>
        <p:nvGrpSpPr>
          <p:cNvPr id="7171" name="Group 33"/>
          <p:cNvGrpSpPr>
            <a:grpSpLocks/>
          </p:cNvGrpSpPr>
          <p:nvPr/>
        </p:nvGrpSpPr>
        <p:grpSpPr bwMode="auto">
          <a:xfrm>
            <a:off x="7175500" y="5300663"/>
            <a:ext cx="911225" cy="1008062"/>
            <a:chOff x="2472" y="3203"/>
            <a:chExt cx="574" cy="635"/>
          </a:xfrm>
        </p:grpSpPr>
        <p:sp>
          <p:nvSpPr>
            <p:cNvPr id="2" name="Oval 32"/>
            <p:cNvSpPr>
              <a:spLocks noChangeArrowheads="1"/>
            </p:cNvSpPr>
            <p:nvPr/>
          </p:nvSpPr>
          <p:spPr bwMode="auto">
            <a:xfrm>
              <a:off x="2635" y="3267"/>
              <a:ext cx="227" cy="3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blurRad="63500" dist="63500" dir="3187806" algn="ctr" rotWithShape="0">
                <a:schemeClr val="bg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Century Gothic" charset="0"/>
                <a:ea typeface="ＭＳ Ｐゴシック" charset="0"/>
                <a:cs typeface="Arial" charset="0"/>
              </a:endParaRPr>
            </a:p>
          </p:txBody>
        </p:sp>
        <p:pic>
          <p:nvPicPr>
            <p:cNvPr id="3" name="Picture 29" descr="portadadp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083" r="81094" b="83206"/>
            <a:stretch>
              <a:fillRect/>
            </a:stretch>
          </p:blipFill>
          <p:spPr bwMode="auto">
            <a:xfrm>
              <a:off x="2472" y="3203"/>
              <a:ext cx="574" cy="635"/>
            </a:xfrm>
            <a:prstGeom prst="rect">
              <a:avLst/>
            </a:prstGeom>
            <a:noFill/>
            <a:ln>
              <a:noFill/>
            </a:ln>
            <a:effectLst>
              <a:outerShdw blurRad="63500" dist="63500" dir="3187806" algn="ctr" rotWithShape="0">
                <a:schemeClr val="bg1">
                  <a:alpha val="74998"/>
                </a:schemeClr>
              </a:outerShdw>
            </a:effectLst>
          </p:spPr>
        </p:pic>
      </p:grpSp>
      <p:sp>
        <p:nvSpPr>
          <p:cNvPr id="7172" name="AutoShape 19" descr="https://scontent-dfw1-1.xx.fbcdn.net/hphotos-xfp1/v/t1.0-9/p180x540/10984605_10153264678219570_1307738791735439166_n.jpg?oh=9f2d0ca2bc36746470fd49be66c14c6f&amp;oe=55F890B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AE13C65-0DF7-4F70-B38A-7A9637E7124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4" t="319" r="-1" b="12247"/>
          <a:stretch/>
        </p:blipFill>
        <p:spPr>
          <a:xfrm>
            <a:off x="4860032" y="2060848"/>
            <a:ext cx="3635896" cy="224876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A01EB8D-7868-4DEA-8C3A-73135A43508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0" t="413"/>
          <a:stretch/>
        </p:blipFill>
        <p:spPr>
          <a:xfrm>
            <a:off x="1187624" y="2060848"/>
            <a:ext cx="3383582" cy="227651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diciembre 2021</a:t>
            </a:r>
          </a:p>
        </p:txBody>
      </p:sp>
      <p:sp>
        <p:nvSpPr>
          <p:cNvPr id="9219" name="AutoShape 9"/>
          <p:cNvSpPr>
            <a:spLocks noChangeArrowheads="1"/>
          </p:cNvSpPr>
          <p:nvPr/>
        </p:nvSpPr>
        <p:spPr bwMode="auto">
          <a:xfrm>
            <a:off x="1006525" y="1988840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006525" y="4217431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/>
              <a:t>Lunes 6 de diciembre</a:t>
            </a:r>
            <a:endParaRPr lang="es-MX" altLang="es-MX" sz="1600" dirty="0"/>
          </a:p>
          <a:p>
            <a:r>
              <a:rPr lang="es-ES" sz="1600" dirty="0"/>
              <a:t>Se retransmitió en “El Poder de la Transparencia” el programa en el que </a:t>
            </a:r>
            <a:r>
              <a:rPr lang="es-ES" sz="1600" dirty="0" err="1"/>
              <a:t>Nistela</a:t>
            </a:r>
            <a:r>
              <a:rPr lang="es-ES" sz="1600" dirty="0"/>
              <a:t> Villaseñor, comunicóloga, docente y capacitadora abordó el tema del desarrollo humano, en la vida laboral y en otros aspectos del desarrollo personal.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59632" y="2217340"/>
            <a:ext cx="7488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/>
              <a:t>Miércoles 1 de diciembre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0488730-5ECA-40DD-AA18-BC868FEF36D4}"/>
              </a:ext>
            </a:extLst>
          </p:cNvPr>
          <p:cNvSpPr txBox="1"/>
          <p:nvPr/>
        </p:nvSpPr>
        <p:spPr>
          <a:xfrm>
            <a:off x="1259632" y="2516139"/>
            <a:ext cx="748883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/>
              <a:t>Como parte de Conversaciones ICAI, el mes de diciembre arrancó con la charla “</a:t>
            </a:r>
            <a:r>
              <a:rPr lang="es-ES" sz="1600" dirty="0"/>
              <a:t>¿Dónde están? El derecho a la búsqueda de las víctimas de desaparición", a cargo de Diana Vanessa Gutiérrez Espinoza, de la Academia Interamericana de Derechos Humanos.</a:t>
            </a:r>
            <a:endParaRPr lang="es-MX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diciembre 2021</a:t>
            </a: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827634" y="1988840"/>
            <a:ext cx="7993583" cy="345638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076535" y="2178730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Martes 7 de diciembre </a:t>
            </a:r>
          </a:p>
          <a:p>
            <a:r>
              <a:rPr lang="es-ES" dirty="0"/>
              <a:t>El ICAI y Coahuila Radio y Televisión firmaron un convenio de colaboración y coordinación para la difusión de actividades y programas desarrollados por el ICAI a través de este organismo público descentralizado de Gobierno del Estado De Coahuila.</a:t>
            </a:r>
          </a:p>
          <a:p>
            <a:endParaRPr lang="es-ES" dirty="0"/>
          </a:p>
          <a:p>
            <a:r>
              <a:rPr lang="es-ES" dirty="0"/>
              <a:t>El compromiso de promover y dar a conocer a la comunidad en general las actividades que realiza el ICAI continuará hasta el 2023, sin duda un avance importante a favor de la cultura de la Transparencia, el Acceso a la Información Pública y la Protección de Datos Personales</a:t>
            </a:r>
            <a:r>
              <a:rPr lang="es-MX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diciembre 2021</a:t>
            </a:r>
          </a:p>
        </p:txBody>
      </p:sp>
      <p:sp>
        <p:nvSpPr>
          <p:cNvPr id="11267" name="AutoShape 9"/>
          <p:cNvSpPr>
            <a:spLocks noChangeArrowheads="1"/>
          </p:cNvSpPr>
          <p:nvPr/>
        </p:nvSpPr>
        <p:spPr bwMode="auto">
          <a:xfrm>
            <a:off x="1006475" y="1617142"/>
            <a:ext cx="7921625" cy="267595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/>
              <a:t>Miércoles 8 de diciembre</a:t>
            </a:r>
          </a:p>
          <a:p>
            <a:r>
              <a:rPr lang="es-ES" sz="1600" dirty="0"/>
              <a:t>El Comisionado Presidente del ICAI, Luis González Briseño recibió en las instalaciones del Instituto a Estela Flores, Fundadora de SERR, Asociación de sordos; María Esther Hernández Ventura, Secretaria General de la Fundación SERR; Mayra Saraí Tejeda Reyes, intérprete y Blas Antonio López Dávila, representante de la comunidad de sordos.</a:t>
            </a:r>
          </a:p>
          <a:p>
            <a:endParaRPr lang="es-ES" sz="1600" dirty="0"/>
          </a:p>
          <a:p>
            <a:r>
              <a:rPr lang="es-ES" sz="1600" dirty="0"/>
              <a:t>El ICAI es el primer organismo que da acceso a la comunidad de sordos de Coahuila con una herramienta que les permitirá acercarse a los procesos de Transparencia y Protección de datos.</a:t>
            </a:r>
            <a:endParaRPr lang="es-MX" altLang="es-MX" sz="16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029D85E-7B09-4641-B498-F2455BB40E7C}"/>
              </a:ext>
            </a:extLst>
          </p:cNvPr>
          <p:cNvSpPr txBox="1"/>
          <p:nvPr/>
        </p:nvSpPr>
        <p:spPr>
          <a:xfrm>
            <a:off x="1259632" y="4725144"/>
            <a:ext cx="7272808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800" b="1" dirty="0"/>
              <a:t>Miércoles 8 de diciembre</a:t>
            </a:r>
          </a:p>
          <a:p>
            <a:r>
              <a:rPr lang="es-ES" sz="1600" dirty="0"/>
              <a:t>La Dirección de Capacitación y Cultura de la Transparencia del ICAI capacitó sobre el Ejercicio del Derecho de Acceso a la Información a integrantes de la Asociación Mexicana de Enfermedades Visuales y Estudios de la Retina A.C. (AMEVER).</a:t>
            </a:r>
            <a:endParaRPr lang="es-MX" altLang="es-MX" sz="1600" dirty="0"/>
          </a:p>
        </p:txBody>
      </p:sp>
      <p:sp>
        <p:nvSpPr>
          <p:cNvPr id="7" name="AutoShape 9">
            <a:extLst>
              <a:ext uri="{FF2B5EF4-FFF2-40B4-BE49-F238E27FC236}">
                <a16:creationId xmlns:a16="http://schemas.microsoft.com/office/drawing/2014/main" id="{1FD0D9B0-BA95-4B08-ABFC-D47C3959E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478" y="4541912"/>
            <a:ext cx="7914010" cy="1983432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diciembre 2021</a:t>
            </a:r>
          </a:p>
        </p:txBody>
      </p:sp>
      <p:sp>
        <p:nvSpPr>
          <p:cNvPr id="12293" name="AutoShape 9"/>
          <p:cNvSpPr>
            <a:spLocks noChangeArrowheads="1"/>
          </p:cNvSpPr>
          <p:nvPr/>
        </p:nvSpPr>
        <p:spPr bwMode="auto">
          <a:xfrm>
            <a:off x="908835" y="4077072"/>
            <a:ext cx="7921625" cy="216024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/>
              <a:t>Jueves 9 de diciembre </a:t>
            </a:r>
          </a:p>
          <a:p>
            <a:r>
              <a:rPr lang="es-ES" altLang="es-MX" sz="1600" dirty="0"/>
              <a:t>Dentro de las actividades del Día Internacional Contra la #Corrupción, personal del @icaicoahuila participó en el Taller de Planeación e Implementación Estratégica de la Política Estatal Anticorrupción, en conjunto con la Secretaría Ejecutiva del #SEA y el Consejo de Participación Ciudadana.</a:t>
            </a:r>
            <a:endParaRPr lang="es-MX" altLang="es-MX" sz="1600" dirty="0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908836" y="1916832"/>
            <a:ext cx="7921625" cy="1512887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s-MX" altLang="es-MX" sz="1600" b="1" dirty="0"/>
              <a:t>Jueves 9 de diciembre </a:t>
            </a:r>
          </a:p>
          <a:p>
            <a:pPr algn="just"/>
            <a:r>
              <a:rPr lang="es-ES" altLang="es-MX" sz="1600" dirty="0"/>
              <a:t>El ICAI recuerda que hoy se celebra el Día Internacional contra la #Corrupción y en el 2021 se busca destacar los derechos y responsabilidades que tienen los Estados, funcionarios públicos, agentes de la ley, representantes de medios de comunicación, sociedad civil, </a:t>
            </a:r>
            <a:r>
              <a:rPr lang="es-ES" altLang="es-MX" sz="1600" dirty="0" err="1"/>
              <a:t>etc</a:t>
            </a:r>
            <a:r>
              <a:rPr lang="es-MX" altLang="es-MX" sz="16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903027" y="1859285"/>
            <a:ext cx="7914010" cy="322589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dirty="0"/>
          </a:p>
        </p:txBody>
      </p:sp>
      <p:sp>
        <p:nvSpPr>
          <p:cNvPr id="2" name="Rectángulo 1"/>
          <p:cNvSpPr/>
          <p:nvPr/>
        </p:nvSpPr>
        <p:spPr>
          <a:xfrm>
            <a:off x="5643474" y="476672"/>
            <a:ext cx="3374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s-MX" altLang="es-MX" dirty="0"/>
              <a:t>Actividades diciembre 2021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6FC24D4-B2B0-4659-9CB1-09EF7C0A3218}"/>
              </a:ext>
            </a:extLst>
          </p:cNvPr>
          <p:cNvSpPr txBox="1"/>
          <p:nvPr/>
        </p:nvSpPr>
        <p:spPr>
          <a:xfrm>
            <a:off x="1043608" y="1844824"/>
            <a:ext cx="763284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" dirty="0"/>
          </a:p>
          <a:p>
            <a:r>
              <a:rPr lang="es-ES" dirty="0"/>
              <a:t>Hoy se llevó a cabo la certificación de la Universidad Politécnica de Ramos Arizpe  como promotora de la Transparencia. </a:t>
            </a:r>
          </a:p>
          <a:p>
            <a:r>
              <a:rPr lang="es-ES" dirty="0"/>
              <a:t>El Comisionado Presidente, Luis González Briseño; el Comisionado Javier Diez de Urdanivia del Valle y el Director General, Luis Fernando García </a:t>
            </a:r>
            <a:r>
              <a:rPr lang="es-ES" dirty="0" err="1"/>
              <a:t>Abusaíd</a:t>
            </a:r>
            <a:r>
              <a:rPr lang="es-ES" dirty="0"/>
              <a:t> del ICAI entregaron a la Rectora de la universidad, Cecilia Ileana de la Garza, el certificado como institución educativa promotora de la Transparencia.</a:t>
            </a:r>
          </a:p>
          <a:p>
            <a:r>
              <a:rPr lang="es-ES" dirty="0"/>
              <a:t>Para este fin, durante 2019 y 2021 se capacitó a un total de 161 alumnos, 27 docentes y 20 integrantes del personal administrativo.</a:t>
            </a:r>
            <a:endParaRPr lang="es-MX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CAF19FF-F48D-44A4-A042-0CA9EB7ED2F5}"/>
              </a:ext>
            </a:extLst>
          </p:cNvPr>
          <p:cNvSpPr txBox="1"/>
          <p:nvPr/>
        </p:nvSpPr>
        <p:spPr>
          <a:xfrm>
            <a:off x="1152525" y="1865809"/>
            <a:ext cx="46496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altLang="es-MX" sz="1600" b="1" dirty="0"/>
              <a:t>Lunes 13 de diciembre</a:t>
            </a:r>
          </a:p>
        </p:txBody>
      </p:sp>
    </p:spTree>
    <p:extLst>
      <p:ext uri="{BB962C8B-B14F-4D97-AF65-F5344CB8AC3E}">
        <p14:creationId xmlns:p14="http://schemas.microsoft.com/office/powerpoint/2010/main" val="531931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diciembre 2021</a:t>
            </a:r>
          </a:p>
        </p:txBody>
      </p:sp>
      <p:sp>
        <p:nvSpPr>
          <p:cNvPr id="12293" name="AutoShape 9"/>
          <p:cNvSpPr>
            <a:spLocks noChangeArrowheads="1"/>
          </p:cNvSpPr>
          <p:nvPr/>
        </p:nvSpPr>
        <p:spPr bwMode="auto">
          <a:xfrm>
            <a:off x="922852" y="3501008"/>
            <a:ext cx="7898365" cy="2448271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/>
              <a:t>Jueves 16 de diciembre</a:t>
            </a:r>
          </a:p>
          <a:p>
            <a:endParaRPr lang="es-MX" altLang="es-MX" sz="1600" b="1" dirty="0"/>
          </a:p>
          <a:p>
            <a:endParaRPr lang="es-MX" altLang="es-MX" sz="1600" b="1" dirty="0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922852" y="1412776"/>
            <a:ext cx="8005248" cy="158417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endParaRPr lang="es-MX" altLang="es-MX" sz="1600" b="1" dirty="0"/>
          </a:p>
          <a:p>
            <a:pPr algn="just"/>
            <a:endParaRPr lang="es-MX" altLang="es-MX" sz="1600" b="1" dirty="0"/>
          </a:p>
          <a:p>
            <a:r>
              <a:rPr lang="es-MX" altLang="es-MX" sz="1600" b="1" dirty="0"/>
              <a:t>Miércoles 15 de diciembre</a:t>
            </a:r>
          </a:p>
          <a:p>
            <a:r>
              <a:rPr lang="es-ES" sz="1600" dirty="0"/>
              <a:t>Se </a:t>
            </a:r>
            <a:r>
              <a:rPr lang="es-ES" sz="1600" dirty="0" err="1"/>
              <a:t>transmitó</a:t>
            </a:r>
            <a:r>
              <a:rPr lang="es-ES" sz="1600" dirty="0"/>
              <a:t> la ducentésima sexta (206) Sesión Ordinaria del Consejo General del Instituto Coahuilense de Acceso a la Información Pública.</a:t>
            </a:r>
            <a:endParaRPr lang="es-MX" altLang="es-MX" sz="1600" dirty="0"/>
          </a:p>
          <a:p>
            <a:endParaRPr lang="es-MX" altLang="es-MX" sz="1600" dirty="0"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-138499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6" descr="Libros"/>
          <p:cNvSpPr>
            <a:spLocks noChangeAspect="1" noChangeArrowheads="1"/>
          </p:cNvSpPr>
          <p:nvPr/>
        </p:nvSpPr>
        <p:spPr bwMode="auto">
          <a:xfrm>
            <a:off x="4143375" y="-4032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6" name="Picture 2" descr="📢">
            <a:extLst>
              <a:ext uri="{FF2B5EF4-FFF2-40B4-BE49-F238E27FC236}">
                <a16:creationId xmlns:a16="http://schemas.microsoft.com/office/drawing/2014/main" id="{0E325B00-7D00-4DDF-BAE4-EFE81C567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9238" y="8413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04F8EC62-62A1-466A-BD4A-00870C7F2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995" y="4769276"/>
            <a:ext cx="7344817" cy="98488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600" dirty="0">
                <a:latin typeface="Century Gothic" panose="020B0502020202020204" pitchFamily="34" charset="0"/>
              </a:rPr>
              <a:t>El Maestro Juan Francisco Reyes Robledo, de la Academia Interamericana de Derechos Humanos, contó en su charla "Qué sí (y qué no), son los derechos Humanos“.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600" dirty="0">
                <a:latin typeface="Century Gothic" panose="020B0502020202020204" pitchFamily="34" charset="0"/>
              </a:rPr>
              <a:t>Dentro del programa Conversaciones </a:t>
            </a:r>
            <a:r>
              <a:rPr lang="es-MX" altLang="es-MX" sz="1600" dirty="0"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ICAI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0" name="Picture 6" descr="📢">
            <a:extLst>
              <a:ext uri="{FF2B5EF4-FFF2-40B4-BE49-F238E27FC236}">
                <a16:creationId xmlns:a16="http://schemas.microsoft.com/office/drawing/2014/main" id="{0F65CDC2-57ED-454C-9863-37D74C52B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638" y="23653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92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899592" y="1556792"/>
            <a:ext cx="7914010" cy="194421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/>
          </a:p>
          <a:p>
            <a:r>
              <a:rPr lang="es-MX" altLang="es-MX" sz="1600" b="1" dirty="0"/>
              <a:t>Viernes 17 </a:t>
            </a:r>
            <a:r>
              <a:rPr lang="es-MX" sz="1600" b="1" dirty="0"/>
              <a:t>de diciembre</a:t>
            </a:r>
          </a:p>
          <a:p>
            <a:r>
              <a:rPr lang="es-MX" sz="1600" dirty="0"/>
              <a:t>La </a:t>
            </a:r>
            <a:r>
              <a:rPr lang="es-ES" sz="1600" dirty="0"/>
              <a:t>Dirección de Capacitación  y Cultura de la Transparencia del ICAI capacitó, en días pasados a colectivos feministas de Coahuila sobre las herramientas para realizar una solicitud de acceso a la información.</a:t>
            </a:r>
            <a:endParaRPr lang="es-MX" sz="1600" dirty="0"/>
          </a:p>
        </p:txBody>
      </p:sp>
      <p:sp>
        <p:nvSpPr>
          <p:cNvPr id="2" name="Rectángulo 1"/>
          <p:cNvSpPr/>
          <p:nvPr/>
        </p:nvSpPr>
        <p:spPr>
          <a:xfrm>
            <a:off x="5677938" y="476672"/>
            <a:ext cx="3305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s-MX" altLang="es-MX" dirty="0"/>
              <a:t>Actividades diciembre 2021</a:t>
            </a:r>
          </a:p>
        </p:txBody>
      </p:sp>
    </p:spTree>
    <p:extLst>
      <p:ext uri="{BB962C8B-B14F-4D97-AF65-F5344CB8AC3E}">
        <p14:creationId xmlns:p14="http://schemas.microsoft.com/office/powerpoint/2010/main" val="2096932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BITACORA ENERO 2021</Template>
  <TotalTime>1633</TotalTime>
  <Words>670</Words>
  <Application>Microsoft Office PowerPoint</Application>
  <PresentationFormat>Presentación en pantalla (4:3)</PresentationFormat>
  <Paragraphs>43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Corbel</vt:lpstr>
      <vt:lpstr>Parallax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ICAI-15</cp:lastModifiedBy>
  <cp:revision>179</cp:revision>
  <cp:lastPrinted>2018-04-04T14:42:01Z</cp:lastPrinted>
  <dcterms:created xsi:type="dcterms:W3CDTF">2021-03-23T20:23:42Z</dcterms:created>
  <dcterms:modified xsi:type="dcterms:W3CDTF">2022-01-12T07:30:33Z</dcterms:modified>
</cp:coreProperties>
</file>