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71"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94"/>
    <p:restoredTop sz="94622"/>
  </p:normalViewPr>
  <p:slideViewPr>
    <p:cSldViewPr snapToGrid="0" snapToObjects="1">
      <p:cViewPr varScale="1">
        <p:scale>
          <a:sx n="63" d="100"/>
          <a:sy n="63" d="100"/>
        </p:scale>
        <p:origin x="14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F8B433-731D-5D46-9D2E-62732CBF4710}" type="datetimeFigureOut">
              <a:rPr lang="en-MX" smtClean="0"/>
              <a:t>02/08/2024</a:t>
            </a:fld>
            <a:endParaRPr lang="en-MX"/>
          </a:p>
        </p:txBody>
      </p:sp>
      <p:sp>
        <p:nvSpPr>
          <p:cNvPr id="5" name="Footer Placeholder 4"/>
          <p:cNvSpPr>
            <a:spLocks noGrp="1"/>
          </p:cNvSpPr>
          <p:nvPr>
            <p:ph type="ftr" sz="quarter" idx="11"/>
          </p:nvPr>
        </p:nvSpPr>
        <p:spPr/>
        <p:txBody>
          <a:bodyPr/>
          <a:lstStyle/>
          <a:p>
            <a:endParaRPr lang="en-MX"/>
          </a:p>
        </p:txBody>
      </p:sp>
      <p:sp>
        <p:nvSpPr>
          <p:cNvPr id="6" name="Slide Number Placeholder 5"/>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88392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F8B433-731D-5D46-9D2E-62732CBF4710}" type="datetimeFigureOut">
              <a:rPr lang="en-MX" smtClean="0"/>
              <a:t>02/08/2024</a:t>
            </a:fld>
            <a:endParaRPr lang="en-MX"/>
          </a:p>
        </p:txBody>
      </p:sp>
      <p:sp>
        <p:nvSpPr>
          <p:cNvPr id="5" name="Footer Placeholder 4"/>
          <p:cNvSpPr>
            <a:spLocks noGrp="1"/>
          </p:cNvSpPr>
          <p:nvPr>
            <p:ph type="ftr" sz="quarter" idx="11"/>
          </p:nvPr>
        </p:nvSpPr>
        <p:spPr/>
        <p:txBody>
          <a:bodyPr/>
          <a:lstStyle/>
          <a:p>
            <a:endParaRPr lang="en-MX"/>
          </a:p>
        </p:txBody>
      </p:sp>
      <p:sp>
        <p:nvSpPr>
          <p:cNvPr id="6" name="Slide Number Placeholder 5"/>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305342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F8B433-731D-5D46-9D2E-62732CBF4710}" type="datetimeFigureOut">
              <a:rPr lang="en-MX" smtClean="0"/>
              <a:t>02/08/2024</a:t>
            </a:fld>
            <a:endParaRPr lang="en-MX"/>
          </a:p>
        </p:txBody>
      </p:sp>
      <p:sp>
        <p:nvSpPr>
          <p:cNvPr id="5" name="Footer Placeholder 4"/>
          <p:cNvSpPr>
            <a:spLocks noGrp="1"/>
          </p:cNvSpPr>
          <p:nvPr>
            <p:ph type="ftr" sz="quarter" idx="11"/>
          </p:nvPr>
        </p:nvSpPr>
        <p:spPr/>
        <p:txBody>
          <a:bodyPr/>
          <a:lstStyle/>
          <a:p>
            <a:endParaRPr lang="en-MX"/>
          </a:p>
        </p:txBody>
      </p:sp>
      <p:sp>
        <p:nvSpPr>
          <p:cNvPr id="6" name="Slide Number Placeholder 5"/>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301282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F8B433-731D-5D46-9D2E-62732CBF4710}" type="datetimeFigureOut">
              <a:rPr lang="en-MX" smtClean="0"/>
              <a:t>02/08/2024</a:t>
            </a:fld>
            <a:endParaRPr lang="en-MX"/>
          </a:p>
        </p:txBody>
      </p:sp>
      <p:sp>
        <p:nvSpPr>
          <p:cNvPr id="5" name="Footer Placeholder 4"/>
          <p:cNvSpPr>
            <a:spLocks noGrp="1"/>
          </p:cNvSpPr>
          <p:nvPr>
            <p:ph type="ftr" sz="quarter" idx="11"/>
          </p:nvPr>
        </p:nvSpPr>
        <p:spPr/>
        <p:txBody>
          <a:bodyPr/>
          <a:lstStyle/>
          <a:p>
            <a:endParaRPr lang="en-MX"/>
          </a:p>
        </p:txBody>
      </p:sp>
      <p:sp>
        <p:nvSpPr>
          <p:cNvPr id="6" name="Slide Number Placeholder 5"/>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291410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F8B433-731D-5D46-9D2E-62732CBF4710}" type="datetimeFigureOut">
              <a:rPr lang="en-MX" smtClean="0"/>
              <a:t>02/08/2024</a:t>
            </a:fld>
            <a:endParaRPr lang="en-MX"/>
          </a:p>
        </p:txBody>
      </p:sp>
      <p:sp>
        <p:nvSpPr>
          <p:cNvPr id="5" name="Footer Placeholder 4"/>
          <p:cNvSpPr>
            <a:spLocks noGrp="1"/>
          </p:cNvSpPr>
          <p:nvPr>
            <p:ph type="ftr" sz="quarter" idx="11"/>
          </p:nvPr>
        </p:nvSpPr>
        <p:spPr/>
        <p:txBody>
          <a:bodyPr/>
          <a:lstStyle/>
          <a:p>
            <a:endParaRPr lang="en-MX"/>
          </a:p>
        </p:txBody>
      </p:sp>
      <p:sp>
        <p:nvSpPr>
          <p:cNvPr id="6" name="Slide Number Placeholder 5"/>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163226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F8B433-731D-5D46-9D2E-62732CBF4710}" type="datetimeFigureOut">
              <a:rPr lang="en-MX" smtClean="0"/>
              <a:t>02/08/2024</a:t>
            </a:fld>
            <a:endParaRPr lang="en-MX"/>
          </a:p>
        </p:txBody>
      </p:sp>
      <p:sp>
        <p:nvSpPr>
          <p:cNvPr id="6" name="Footer Placeholder 5"/>
          <p:cNvSpPr>
            <a:spLocks noGrp="1"/>
          </p:cNvSpPr>
          <p:nvPr>
            <p:ph type="ftr" sz="quarter" idx="11"/>
          </p:nvPr>
        </p:nvSpPr>
        <p:spPr/>
        <p:txBody>
          <a:bodyPr/>
          <a:lstStyle/>
          <a:p>
            <a:endParaRPr lang="en-MX"/>
          </a:p>
        </p:txBody>
      </p:sp>
      <p:sp>
        <p:nvSpPr>
          <p:cNvPr id="7" name="Slide Number Placeholder 6"/>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2505637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F8B433-731D-5D46-9D2E-62732CBF4710}" type="datetimeFigureOut">
              <a:rPr lang="en-MX" smtClean="0"/>
              <a:t>02/08/2024</a:t>
            </a:fld>
            <a:endParaRPr lang="en-MX"/>
          </a:p>
        </p:txBody>
      </p:sp>
      <p:sp>
        <p:nvSpPr>
          <p:cNvPr id="8" name="Footer Placeholder 7"/>
          <p:cNvSpPr>
            <a:spLocks noGrp="1"/>
          </p:cNvSpPr>
          <p:nvPr>
            <p:ph type="ftr" sz="quarter" idx="11"/>
          </p:nvPr>
        </p:nvSpPr>
        <p:spPr/>
        <p:txBody>
          <a:bodyPr/>
          <a:lstStyle/>
          <a:p>
            <a:endParaRPr lang="en-MX"/>
          </a:p>
        </p:txBody>
      </p:sp>
      <p:sp>
        <p:nvSpPr>
          <p:cNvPr id="9" name="Slide Number Placeholder 8"/>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61472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F8B433-731D-5D46-9D2E-62732CBF4710}" type="datetimeFigureOut">
              <a:rPr lang="en-MX" smtClean="0"/>
              <a:t>02/08/2024</a:t>
            </a:fld>
            <a:endParaRPr lang="en-MX"/>
          </a:p>
        </p:txBody>
      </p:sp>
      <p:sp>
        <p:nvSpPr>
          <p:cNvPr id="4" name="Footer Placeholder 3"/>
          <p:cNvSpPr>
            <a:spLocks noGrp="1"/>
          </p:cNvSpPr>
          <p:nvPr>
            <p:ph type="ftr" sz="quarter" idx="11"/>
          </p:nvPr>
        </p:nvSpPr>
        <p:spPr/>
        <p:txBody>
          <a:bodyPr/>
          <a:lstStyle/>
          <a:p>
            <a:endParaRPr lang="en-MX"/>
          </a:p>
        </p:txBody>
      </p:sp>
      <p:sp>
        <p:nvSpPr>
          <p:cNvPr id="5" name="Slide Number Placeholder 4"/>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2295936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8B433-731D-5D46-9D2E-62732CBF4710}" type="datetimeFigureOut">
              <a:rPr lang="en-MX" smtClean="0"/>
              <a:t>02/08/2024</a:t>
            </a:fld>
            <a:endParaRPr lang="en-MX"/>
          </a:p>
        </p:txBody>
      </p:sp>
      <p:sp>
        <p:nvSpPr>
          <p:cNvPr id="3" name="Footer Placeholder 2"/>
          <p:cNvSpPr>
            <a:spLocks noGrp="1"/>
          </p:cNvSpPr>
          <p:nvPr>
            <p:ph type="ftr" sz="quarter" idx="11"/>
          </p:nvPr>
        </p:nvSpPr>
        <p:spPr/>
        <p:txBody>
          <a:bodyPr/>
          <a:lstStyle/>
          <a:p>
            <a:endParaRPr lang="en-MX"/>
          </a:p>
        </p:txBody>
      </p:sp>
      <p:sp>
        <p:nvSpPr>
          <p:cNvPr id="4" name="Slide Number Placeholder 3"/>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322880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F8B433-731D-5D46-9D2E-62732CBF4710}" type="datetimeFigureOut">
              <a:rPr lang="en-MX" smtClean="0"/>
              <a:t>02/08/2024</a:t>
            </a:fld>
            <a:endParaRPr lang="en-MX"/>
          </a:p>
        </p:txBody>
      </p:sp>
      <p:sp>
        <p:nvSpPr>
          <p:cNvPr id="6" name="Footer Placeholder 5"/>
          <p:cNvSpPr>
            <a:spLocks noGrp="1"/>
          </p:cNvSpPr>
          <p:nvPr>
            <p:ph type="ftr" sz="quarter" idx="11"/>
          </p:nvPr>
        </p:nvSpPr>
        <p:spPr/>
        <p:txBody>
          <a:bodyPr/>
          <a:lstStyle/>
          <a:p>
            <a:endParaRPr lang="en-MX"/>
          </a:p>
        </p:txBody>
      </p:sp>
      <p:sp>
        <p:nvSpPr>
          <p:cNvPr id="7" name="Slide Number Placeholder 6"/>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22068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F8B433-731D-5D46-9D2E-62732CBF4710}" type="datetimeFigureOut">
              <a:rPr lang="en-MX" smtClean="0"/>
              <a:t>02/08/2024</a:t>
            </a:fld>
            <a:endParaRPr lang="en-MX"/>
          </a:p>
        </p:txBody>
      </p:sp>
      <p:sp>
        <p:nvSpPr>
          <p:cNvPr id="6" name="Footer Placeholder 5"/>
          <p:cNvSpPr>
            <a:spLocks noGrp="1"/>
          </p:cNvSpPr>
          <p:nvPr>
            <p:ph type="ftr" sz="quarter" idx="11"/>
          </p:nvPr>
        </p:nvSpPr>
        <p:spPr/>
        <p:txBody>
          <a:bodyPr/>
          <a:lstStyle/>
          <a:p>
            <a:endParaRPr lang="en-MX"/>
          </a:p>
        </p:txBody>
      </p:sp>
      <p:sp>
        <p:nvSpPr>
          <p:cNvPr id="7" name="Slide Number Placeholder 6"/>
          <p:cNvSpPr>
            <a:spLocks noGrp="1"/>
          </p:cNvSpPr>
          <p:nvPr>
            <p:ph type="sldNum" sz="quarter" idx="12"/>
          </p:nvPr>
        </p:nvSpPr>
        <p:spPr/>
        <p:txBody>
          <a:bodyPr/>
          <a:lstStyle/>
          <a:p>
            <a:fld id="{5945EF37-9B2C-F143-B926-70604297595A}" type="slidenum">
              <a:rPr lang="en-MX" smtClean="0"/>
              <a:t>‹Nº›</a:t>
            </a:fld>
            <a:endParaRPr lang="en-MX"/>
          </a:p>
        </p:txBody>
      </p:sp>
    </p:spTree>
    <p:extLst>
      <p:ext uri="{BB962C8B-B14F-4D97-AF65-F5344CB8AC3E}">
        <p14:creationId xmlns:p14="http://schemas.microsoft.com/office/powerpoint/2010/main" val="400291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8B433-731D-5D46-9D2E-62732CBF4710}" type="datetimeFigureOut">
              <a:rPr lang="en-MX" smtClean="0"/>
              <a:t>02/08/2024</a:t>
            </a:fld>
            <a:endParaRPr lang="en-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5EF37-9B2C-F143-B926-70604297595A}" type="slidenum">
              <a:rPr lang="en-MX" smtClean="0"/>
              <a:t>‹Nº›</a:t>
            </a:fld>
            <a:endParaRPr lang="en-MX"/>
          </a:p>
        </p:txBody>
      </p:sp>
    </p:spTree>
    <p:extLst>
      <p:ext uri="{BB962C8B-B14F-4D97-AF65-F5344CB8AC3E}">
        <p14:creationId xmlns:p14="http://schemas.microsoft.com/office/powerpoint/2010/main" val="2284325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enerador-avisos-privacidad.inai.org.m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AB95CF-BE39-094E-B3FA-82539C5CCA96}"/>
              </a:ext>
            </a:extLst>
          </p:cNvPr>
          <p:cNvSpPr txBox="1"/>
          <p:nvPr/>
        </p:nvSpPr>
        <p:spPr>
          <a:xfrm>
            <a:off x="534572" y="5387927"/>
            <a:ext cx="8074855" cy="646331"/>
          </a:xfrm>
          <a:prstGeom prst="rect">
            <a:avLst/>
          </a:prstGeom>
          <a:noFill/>
        </p:spPr>
        <p:txBody>
          <a:bodyPr wrap="square" rtlCol="0" anchor="ctr">
            <a:spAutoFit/>
          </a:bodyPr>
          <a:lstStyle/>
          <a:p>
            <a:pPr algn="r"/>
            <a:r>
              <a:rPr lang="es-MX" sz="3600" b="1" dirty="0">
                <a:solidFill>
                  <a:schemeClr val="tx1">
                    <a:lumMod val="75000"/>
                    <a:lumOff val="25000"/>
                  </a:schemeClr>
                </a:solidFill>
                <a:latin typeface="Roboto" panose="02000000000000000000" pitchFamily="2" charset="0"/>
                <a:ea typeface="Roboto" panose="02000000000000000000" pitchFamily="2" charset="0"/>
              </a:rPr>
              <a:t>Agenda/Enero 2024</a:t>
            </a:r>
            <a:endParaRPr lang="en-MX" sz="3600" b="1" dirty="0">
              <a:solidFill>
                <a:schemeClr val="tx1">
                  <a:lumMod val="75000"/>
                  <a:lumOff val="25000"/>
                </a:schemeClr>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762900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BD6A3E3-63E0-4954-694E-2D64986F3F72}"/>
              </a:ext>
            </a:extLst>
          </p:cNvPr>
          <p:cNvSpPr>
            <a:spLocks noGrp="1"/>
          </p:cNvSpPr>
          <p:nvPr>
            <p:ph idx="1"/>
          </p:nvPr>
        </p:nvSpPr>
        <p:spPr>
          <a:xfrm>
            <a:off x="628650" y="914400"/>
            <a:ext cx="7886700" cy="5262563"/>
          </a:xfrm>
        </p:spPr>
        <p:txBody>
          <a:bodyPr>
            <a:normAutofit fontScale="92500" lnSpcReduction="20000"/>
          </a:bodyPr>
          <a:lstStyle/>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MIÉRCOLES 24 DE ENERO 2024</a:t>
            </a:r>
          </a:p>
          <a:p>
            <a:pPr marL="0" indent="0" algn="just">
              <a:buNone/>
            </a:pPr>
            <a:r>
              <a:rPr lang="es-MX" sz="1800" dirty="0">
                <a:latin typeface="Roboto Lt" panose="02000000000000000000" pitchFamily="2" charset="0"/>
                <a:ea typeface="Roboto Lt" panose="02000000000000000000" pitchFamily="2" charset="0"/>
              </a:rPr>
              <a:t>Hoy por la mañana se llevó a cabo la Primera Sesión Ordinaria 2024 del Consejo General del ICAI que desde el formato itinerante, desde la UTRC Oficial en San Juan de Sabinas, Coahuila de Zaragoza.</a:t>
            </a:r>
          </a:p>
          <a:p>
            <a:pPr marL="0" indent="0" algn="just">
              <a:buNone/>
            </a:pPr>
            <a:r>
              <a:rPr lang="es-MX" sz="1800" dirty="0">
                <a:latin typeface="Roboto Lt" panose="02000000000000000000" pitchFamily="2" charset="0"/>
                <a:ea typeface="Roboto Lt" panose="02000000000000000000" pitchFamily="2" charset="0"/>
              </a:rPr>
              <a:t>En el marco de las celebraciones del Día Internacional de la Protección de Datos Personales, que será el próximo 28 de enero, la UTRC Oficial, en San Juan de Sabinas, Coahuila recibió, de parte del ICAI la recertificación como Institución Educativa Promotora de la Transparencia.</a:t>
            </a:r>
          </a:p>
          <a:p>
            <a:pPr marL="0" indent="0" algn="just">
              <a:buNone/>
            </a:pPr>
            <a:r>
              <a:rPr lang="es-MX" sz="1800" dirty="0">
                <a:latin typeface="Roboto Lt" panose="02000000000000000000" pitchFamily="2" charset="0"/>
                <a:ea typeface="Roboto Lt" panose="02000000000000000000" pitchFamily="2" charset="0"/>
              </a:rPr>
              <a:t>Asistieron autoridades del Instituto Coahuilense de Acceso a la Información Pública encabezados por la Comisionada Presidenta, Dulce María Fuentes Mancillas; los Comisionados Bertha Icela Mata Ortiz y Francisco Javier Diez de Urdanivia del Valle; el Secretario Técnico, José Eduardo Vega Luna; el Director General, Luis Fernando García </a:t>
            </a:r>
            <a:r>
              <a:rPr lang="es-MX" sz="1800" dirty="0" err="1">
                <a:latin typeface="Roboto Lt" panose="02000000000000000000" pitchFamily="2" charset="0"/>
                <a:ea typeface="Roboto Lt" panose="02000000000000000000" pitchFamily="2" charset="0"/>
              </a:rPr>
              <a:t>Abusaíd</a:t>
            </a:r>
            <a:r>
              <a:rPr lang="es-MX" sz="1800" dirty="0">
                <a:latin typeface="Roboto Lt" panose="02000000000000000000" pitchFamily="2" charset="0"/>
                <a:ea typeface="Roboto Lt" panose="02000000000000000000" pitchFamily="2" charset="0"/>
              </a:rPr>
              <a:t>; la Directora de Administración y Finanzas, María Esther Carreón Serna; el Director de Capacitación y Cultura de la Transparencia, Gustavo Adolfo Zavala </a:t>
            </a:r>
            <a:r>
              <a:rPr lang="es-MX" sz="1800" dirty="0" err="1">
                <a:latin typeface="Roboto Lt" panose="02000000000000000000" pitchFamily="2" charset="0"/>
                <a:ea typeface="Roboto Lt" panose="02000000000000000000" pitchFamily="2" charset="0"/>
              </a:rPr>
              <a:t>Slehiman</a:t>
            </a:r>
            <a:r>
              <a:rPr lang="es-MX" sz="1800" dirty="0">
                <a:latin typeface="Roboto Lt" panose="02000000000000000000" pitchFamily="2" charset="0"/>
                <a:ea typeface="Roboto Lt" panose="02000000000000000000" pitchFamily="2" charset="0"/>
              </a:rPr>
              <a:t> y el Jefe del Departamento de Impulso a la Cultura de la Transparencia, Alfredo Sánchez Marín.</a:t>
            </a:r>
          </a:p>
          <a:p>
            <a:pPr marL="0" indent="0" algn="just">
              <a:buNone/>
            </a:pPr>
            <a:r>
              <a:rPr lang="es-MX" sz="1800" dirty="0">
                <a:latin typeface="Roboto Lt" panose="02000000000000000000" pitchFamily="2" charset="0"/>
                <a:ea typeface="Roboto Lt" panose="02000000000000000000" pitchFamily="2" charset="0"/>
              </a:rPr>
              <a:t>El evento, que se realizó en las instalaciones de la Universidad Tecnológica de la Región Centro en San Juan de Sabinas, Coahuila, reunió a autoridades, docentes y alumnos liderados por el Rector de la UTRC, Sergio Villarreal Cárdenas.</a:t>
            </a:r>
          </a:p>
          <a:p>
            <a:pPr marL="0" indent="0" algn="just">
              <a:buNone/>
            </a:pPr>
            <a:endParaRPr lang="es-MX" sz="1800" dirty="0">
              <a:latin typeface="Roboto Lt" panose="02000000000000000000" pitchFamily="2" charset="0"/>
              <a:ea typeface="Roboto Lt" panose="02000000000000000000" pitchFamily="2" charset="0"/>
            </a:endParaRPr>
          </a:p>
        </p:txBody>
      </p:sp>
    </p:spTree>
    <p:extLst>
      <p:ext uri="{BB962C8B-B14F-4D97-AF65-F5344CB8AC3E}">
        <p14:creationId xmlns:p14="http://schemas.microsoft.com/office/powerpoint/2010/main" val="1768412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206F787-0A9B-96A9-859F-EA7EE0AE32BF}"/>
              </a:ext>
            </a:extLst>
          </p:cNvPr>
          <p:cNvSpPr>
            <a:spLocks noGrp="1"/>
          </p:cNvSpPr>
          <p:nvPr>
            <p:ph idx="1"/>
          </p:nvPr>
        </p:nvSpPr>
        <p:spPr>
          <a:xfrm>
            <a:off x="628650" y="914400"/>
            <a:ext cx="7886700" cy="5262563"/>
          </a:xfrm>
        </p:spPr>
        <p:txBody>
          <a:bodyPr>
            <a:normAutofit fontScale="92500" lnSpcReduction="20000"/>
          </a:bodyPr>
          <a:lstStyle/>
          <a:p>
            <a:pPr marL="0" indent="0" algn="r">
              <a:buNone/>
            </a:pPr>
            <a:r>
              <a:rPr lang="es-MX" sz="2400" b="1" dirty="0">
                <a:latin typeface="Roboto Lt" panose="02000000000000000000" pitchFamily="2" charset="0"/>
                <a:ea typeface="Roboto Lt" panose="02000000000000000000" pitchFamily="2" charset="0"/>
              </a:rPr>
              <a:t>Actividades enero 2024</a:t>
            </a:r>
          </a:p>
          <a:p>
            <a:pPr marL="0" indent="0" algn="ctr">
              <a:buNone/>
            </a:pPr>
            <a:endParaRPr lang="es-MX" sz="18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VIERNES 26 DE ENERO</a:t>
            </a:r>
          </a:p>
          <a:p>
            <a:pPr marL="0" indent="0" algn="just">
              <a:buNone/>
            </a:pPr>
            <a:r>
              <a:rPr lang="es-MX" sz="1800" dirty="0">
                <a:latin typeface="Roboto Lt" panose="02000000000000000000" pitchFamily="2" charset="0"/>
                <a:ea typeface="Roboto Lt" panose="02000000000000000000" pitchFamily="2" charset="0"/>
              </a:rPr>
              <a:t>La Comisionada Presidenta del ICAI, Dulce María Fuentes Mancillas y los Comisionados Bertha Icela Mata Ortiz y Francisco Javier Diez de Urdanivia del Valle asistieron a la Toma de Protesta de la Presidenta del Colegio De Notarios Del Estado De Coahuila, Luz María Diez de Urdanivia del Valle.</a:t>
            </a:r>
          </a:p>
          <a:p>
            <a:pPr marL="0" indent="0" algn="just">
              <a:buNone/>
            </a:pPr>
            <a:r>
              <a:rPr lang="es-MX" sz="1800" dirty="0">
                <a:latin typeface="Roboto Lt" panose="02000000000000000000" pitchFamily="2" charset="0"/>
                <a:ea typeface="Roboto Lt" panose="02000000000000000000" pitchFamily="2" charset="0"/>
              </a:rPr>
              <a:t>Estuvieron en el evento la Diputada Presidenta de la Junta Gobierno del Congreso del Estado de Coahuila, Luz Elena Morales </a:t>
            </a:r>
            <a:r>
              <a:rPr lang="es-MX" sz="1800" dirty="0" err="1">
                <a:latin typeface="Roboto Lt" panose="02000000000000000000" pitchFamily="2" charset="0"/>
                <a:ea typeface="Roboto Lt" panose="02000000000000000000" pitchFamily="2" charset="0"/>
              </a:rPr>
              <a:t>Nuñez</a:t>
            </a:r>
            <a:r>
              <a:rPr lang="es-MX" sz="1800" dirty="0">
                <a:latin typeface="Roboto Lt" panose="02000000000000000000" pitchFamily="2" charset="0"/>
                <a:ea typeface="Roboto Lt" panose="02000000000000000000" pitchFamily="2" charset="0"/>
              </a:rPr>
              <a:t>; el Secretario de Gobierno del Estado de Coahuila, Óscar Pimentel </a:t>
            </a:r>
            <a:r>
              <a:rPr lang="es-MX" sz="1800" dirty="0" err="1">
                <a:latin typeface="Roboto Lt" panose="02000000000000000000" pitchFamily="2" charset="0"/>
                <a:ea typeface="Roboto Lt" panose="02000000000000000000" pitchFamily="2" charset="0"/>
              </a:rPr>
              <a:t>Gonzalez</a:t>
            </a:r>
            <a:r>
              <a:rPr lang="es-MX" sz="1800" dirty="0">
                <a:latin typeface="Roboto Lt" panose="02000000000000000000" pitchFamily="2" charset="0"/>
                <a:ea typeface="Roboto Lt" panose="02000000000000000000" pitchFamily="2" charset="0"/>
              </a:rPr>
              <a:t>, entre otras autoridades invitadas.</a:t>
            </a:r>
          </a:p>
          <a:p>
            <a:pPr marL="0" indent="0" algn="ctr">
              <a:buNone/>
            </a:pPr>
            <a:r>
              <a:rPr lang="es-MX" sz="1800" dirty="0">
                <a:latin typeface="Roboto Lt" panose="02000000000000000000" pitchFamily="2" charset="0"/>
                <a:ea typeface="Roboto Lt" panose="02000000000000000000" pitchFamily="2" charset="0"/>
              </a:rPr>
              <a:t>------</a:t>
            </a:r>
          </a:p>
          <a:p>
            <a:pPr marL="0" indent="0" algn="just">
              <a:buNone/>
            </a:pPr>
            <a:r>
              <a:rPr lang="es-MX" sz="1900" dirty="0">
                <a:latin typeface="Roboto Lt" panose="02000000000000000000" pitchFamily="2" charset="0"/>
                <a:ea typeface="Roboto Lt" panose="02000000000000000000" pitchFamily="2" charset="0"/>
              </a:rPr>
              <a:t>La Comisionada Presidenta del ICAI, Dulce María Fuentes Mancillas y los Comisionados Bertha Icela Mata Ortiz y Francisco Javier Diez de Urdanivia del Valle se dieron cita en el Informe Anual de Actividades 2023 del Poder Judicial del Estado de Coahuila de Zaragoza.</a:t>
            </a:r>
          </a:p>
          <a:p>
            <a:pPr marL="0" indent="0" algn="just">
              <a:buNone/>
            </a:pPr>
            <a:r>
              <a:rPr lang="es-MX" sz="1900" dirty="0">
                <a:latin typeface="Roboto Lt" panose="02000000000000000000" pitchFamily="2" charset="0"/>
                <a:ea typeface="Roboto Lt" panose="02000000000000000000" pitchFamily="2" charset="0"/>
              </a:rPr>
              <a:t>Ahí, escucharon los mensajes del Magistrado Presidente del Tribunal Superior de Justicia y del Consejo de la Judicatura del Estado de Coahuila de Zaragoza, Miguel Mery </a:t>
            </a:r>
            <a:r>
              <a:rPr lang="es-MX" sz="1900" dirty="0" err="1">
                <a:latin typeface="Roboto Lt" panose="02000000000000000000" pitchFamily="2" charset="0"/>
                <a:ea typeface="Roboto Lt" panose="02000000000000000000" pitchFamily="2" charset="0"/>
              </a:rPr>
              <a:t>Ayup</a:t>
            </a:r>
            <a:r>
              <a:rPr lang="es-MX" sz="1900" dirty="0">
                <a:latin typeface="Roboto Lt" panose="02000000000000000000" pitchFamily="2" charset="0"/>
                <a:ea typeface="Roboto Lt" panose="02000000000000000000" pitchFamily="2" charset="0"/>
              </a:rPr>
              <a:t> y del Gobernador de Coahuila, Manolo Jiménez Salinas.</a:t>
            </a:r>
          </a:p>
          <a:p>
            <a:pPr marL="0" indent="0" algn="ctr">
              <a:buNone/>
            </a:pPr>
            <a:endParaRPr lang="es-MX" sz="1800" dirty="0">
              <a:latin typeface="Roboto Lt" panose="02000000000000000000" pitchFamily="2" charset="0"/>
              <a:ea typeface="Roboto Lt" panose="02000000000000000000" pitchFamily="2" charset="0"/>
            </a:endParaRPr>
          </a:p>
        </p:txBody>
      </p:sp>
    </p:spTree>
    <p:extLst>
      <p:ext uri="{BB962C8B-B14F-4D97-AF65-F5344CB8AC3E}">
        <p14:creationId xmlns:p14="http://schemas.microsoft.com/office/powerpoint/2010/main" val="2233132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24B0663-A952-A061-6076-C15A32222794}"/>
              </a:ext>
            </a:extLst>
          </p:cNvPr>
          <p:cNvSpPr>
            <a:spLocks noGrp="1"/>
          </p:cNvSpPr>
          <p:nvPr>
            <p:ph idx="1"/>
          </p:nvPr>
        </p:nvSpPr>
        <p:spPr>
          <a:xfrm>
            <a:off x="628650" y="914400"/>
            <a:ext cx="7886700" cy="5262563"/>
          </a:xfrm>
        </p:spPr>
        <p:txBody>
          <a:bodyPr>
            <a:normAutofit fontScale="92500" lnSpcReduction="20000"/>
          </a:bodyPr>
          <a:lstStyle/>
          <a:p>
            <a:pPr marL="0" indent="0" algn="r">
              <a:buNone/>
            </a:pPr>
            <a:r>
              <a:rPr lang="es-MX" sz="22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2000" b="1" dirty="0">
                <a:latin typeface="Roboto Lt" panose="02000000000000000000" pitchFamily="2" charset="0"/>
                <a:ea typeface="Roboto Lt" panose="02000000000000000000" pitchFamily="2" charset="0"/>
              </a:rPr>
              <a:t>DOMINGO 28 DE ENERO</a:t>
            </a:r>
          </a:p>
          <a:p>
            <a:pPr marL="0" indent="0" algn="just">
              <a:buNone/>
            </a:pPr>
            <a:r>
              <a:rPr lang="es-MX" sz="1900" dirty="0">
                <a:latin typeface="Roboto Lt" panose="02000000000000000000" pitchFamily="2" charset="0"/>
                <a:ea typeface="Roboto Lt" panose="02000000000000000000" pitchFamily="2" charset="0"/>
              </a:rPr>
              <a:t>En el Día Internacional de la Protección de Datos Personales, el ICAI te recuerda la importancia de cuidar tu información personal en todas las actividades que realices.</a:t>
            </a:r>
          </a:p>
          <a:p>
            <a:pPr marL="0" indent="0" algn="ctr">
              <a:buNone/>
            </a:pPr>
            <a:endParaRPr lang="es-MX" sz="2000" b="1" dirty="0">
              <a:latin typeface="Roboto Lt" panose="02000000000000000000" pitchFamily="2" charset="0"/>
              <a:ea typeface="Roboto Lt" panose="02000000000000000000" pitchFamily="2" charset="0"/>
            </a:endParaRPr>
          </a:p>
          <a:p>
            <a:pPr marL="0" indent="0" algn="ctr">
              <a:buNone/>
            </a:pPr>
            <a:r>
              <a:rPr lang="es-MX" sz="1900" b="1" dirty="0">
                <a:latin typeface="Roboto Lt" panose="02000000000000000000" pitchFamily="2" charset="0"/>
                <a:ea typeface="Roboto Lt" panose="02000000000000000000" pitchFamily="2" charset="0"/>
              </a:rPr>
              <a:t>LUNES 29 DE ENERO</a:t>
            </a:r>
          </a:p>
          <a:p>
            <a:pPr marL="0" indent="0" algn="just">
              <a:buNone/>
            </a:pPr>
            <a:r>
              <a:rPr lang="es-MX" sz="1900" dirty="0">
                <a:latin typeface="Roboto Lt" panose="02000000000000000000" pitchFamily="2" charset="0"/>
                <a:ea typeface="Roboto Lt" panose="02000000000000000000" pitchFamily="2" charset="0"/>
              </a:rPr>
              <a:t>De manera virtual, la Comisionada Presidenta del ICAI, Dulce María Fuentes Mancillas asiste a la 1a. Sesión Ordinaria del Consejo Nacional del Sistema Nacional de Transparencia.</a:t>
            </a:r>
          </a:p>
          <a:p>
            <a:pPr marL="0" indent="0" algn="ctr">
              <a:buNone/>
            </a:pPr>
            <a:endParaRPr lang="es-MX" sz="2000" b="1" dirty="0">
              <a:latin typeface="Roboto Lt" panose="02000000000000000000" pitchFamily="2" charset="0"/>
              <a:ea typeface="Roboto Lt" panose="02000000000000000000" pitchFamily="2" charset="0"/>
            </a:endParaRPr>
          </a:p>
          <a:p>
            <a:pPr marL="0" indent="0" algn="ctr">
              <a:buNone/>
            </a:pPr>
            <a:r>
              <a:rPr lang="es-MX" sz="2000" b="1" dirty="0">
                <a:latin typeface="Roboto Lt" panose="02000000000000000000" pitchFamily="2" charset="0"/>
                <a:ea typeface="Roboto Lt" panose="02000000000000000000" pitchFamily="2" charset="0"/>
              </a:rPr>
              <a:t>LUNES 29 DE ENERO</a:t>
            </a:r>
          </a:p>
          <a:p>
            <a:pPr marL="0" indent="0" algn="just">
              <a:buNone/>
            </a:pPr>
            <a:r>
              <a:rPr lang="es-MX" sz="1900" dirty="0">
                <a:latin typeface="Roboto Lt" panose="02000000000000000000" pitchFamily="2" charset="0"/>
                <a:ea typeface="Roboto Lt" panose="02000000000000000000" pitchFamily="2" charset="0"/>
              </a:rPr>
              <a:t>Hoy, en "El Poder de la Transparencia" y en el marco del Día Internacional de la Protección de Datos Personales, que se celebró este domingo 28 de enero, el Comisionado del ICAI, Francisco Javier Diez de Urdanivia del Valle nos hablará de qué son los Datos Personales, qué institución se encarga de su protección y cómo podemos procurar su buen uso.</a:t>
            </a:r>
          </a:p>
        </p:txBody>
      </p:sp>
    </p:spTree>
    <p:extLst>
      <p:ext uri="{BB962C8B-B14F-4D97-AF65-F5344CB8AC3E}">
        <p14:creationId xmlns:p14="http://schemas.microsoft.com/office/powerpoint/2010/main" val="30063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16E0405-BF73-DFEC-8967-8C89AD6A5C00}"/>
              </a:ext>
            </a:extLst>
          </p:cNvPr>
          <p:cNvSpPr>
            <a:spLocks noGrp="1"/>
          </p:cNvSpPr>
          <p:nvPr>
            <p:ph idx="1"/>
          </p:nvPr>
        </p:nvSpPr>
        <p:spPr>
          <a:xfrm>
            <a:off x="628650" y="914400"/>
            <a:ext cx="7886700" cy="5262563"/>
          </a:xfrm>
        </p:spPr>
        <p:txBody>
          <a:bodyPr>
            <a:normAutofit/>
          </a:bodyPr>
          <a:lstStyle/>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1700" b="1" dirty="0">
                <a:latin typeface="Roboto Lt" panose="02000000000000000000" pitchFamily="2" charset="0"/>
                <a:ea typeface="Roboto Lt" panose="02000000000000000000" pitchFamily="2" charset="0"/>
              </a:rPr>
              <a:t>MARTES 30 DE ENERO</a:t>
            </a:r>
          </a:p>
          <a:p>
            <a:pPr marL="0" indent="0" algn="just">
              <a:buNone/>
            </a:pPr>
            <a:r>
              <a:rPr lang="es-MX" sz="1800" dirty="0">
                <a:latin typeface="Roboto Lt" panose="02000000000000000000" pitchFamily="2" charset="0"/>
                <a:ea typeface="Roboto Lt" panose="02000000000000000000" pitchFamily="2" charset="0"/>
              </a:rPr>
              <a:t>Hoy por la mañana, Andrea Fuentes Osorio, Jefa del Departamento de Fortalecimiento a la Transparencia del ICAI capacitó y brindó asesoría técnica a personas servidoras públicas de distintas unidades administrativas de la Secretaría de Fiscalización y Rendición de Cuentas en materia de llenado y carga de formatos en la Plataforma Nacional de Transparencia.</a:t>
            </a:r>
          </a:p>
          <a:p>
            <a:pPr marL="0" indent="0" algn="just">
              <a:buNone/>
            </a:pPr>
            <a:r>
              <a:rPr lang="es-MX" sz="1800" dirty="0">
                <a:latin typeface="Roboto Lt" panose="02000000000000000000" pitchFamily="2" charset="0"/>
                <a:ea typeface="Roboto Lt" panose="02000000000000000000" pitchFamily="2" charset="0"/>
              </a:rPr>
              <a:t>Del ICAI acudieron también el Director General de este Órgano Garante, Luis Fernando García Abusaid; Juan Antonio Álvarez Gaona, Subdirector de Capacitación a Sujetos Obligados; Alfredo Sánchez Marín, Jefe del Departamento de Impulso a la Cultura de la Transparencia; Ignacio Galindo Ramírez, Subdirector de Gobierno Abierto; Gustavo Zavala </a:t>
            </a:r>
            <a:r>
              <a:rPr lang="es-MX" sz="1800" dirty="0" err="1">
                <a:latin typeface="Roboto Lt" panose="02000000000000000000" pitchFamily="2" charset="0"/>
                <a:ea typeface="Roboto Lt" panose="02000000000000000000" pitchFamily="2" charset="0"/>
              </a:rPr>
              <a:t>Slehiman</a:t>
            </a:r>
            <a:r>
              <a:rPr lang="es-MX" sz="1800" dirty="0">
                <a:latin typeface="Roboto Lt" panose="02000000000000000000" pitchFamily="2" charset="0"/>
                <a:ea typeface="Roboto Lt" panose="02000000000000000000" pitchFamily="2" charset="0"/>
              </a:rPr>
              <a:t>, Director de Capacitación y Cultura de la Transparencia y Francisco Duarte Tello, Subdirector de Indicadores y Calidad</a:t>
            </a:r>
            <a:r>
              <a:rPr lang="es-MX" sz="2000" b="1" dirty="0">
                <a:latin typeface="Roboto Lt" panose="02000000000000000000" pitchFamily="2" charset="0"/>
                <a:ea typeface="Roboto Lt" panose="02000000000000000000" pitchFamily="2" charset="0"/>
              </a:rPr>
              <a:t>.</a:t>
            </a:r>
          </a:p>
        </p:txBody>
      </p:sp>
    </p:spTree>
    <p:extLst>
      <p:ext uri="{BB962C8B-B14F-4D97-AF65-F5344CB8AC3E}">
        <p14:creationId xmlns:p14="http://schemas.microsoft.com/office/powerpoint/2010/main" val="2046908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9104AD29-9D59-D577-0B36-A2C123E200AE}"/>
              </a:ext>
            </a:extLst>
          </p:cNvPr>
          <p:cNvSpPr>
            <a:spLocks noGrp="1"/>
          </p:cNvSpPr>
          <p:nvPr>
            <p:ph idx="1"/>
          </p:nvPr>
        </p:nvSpPr>
        <p:spPr>
          <a:xfrm>
            <a:off x="628650" y="914400"/>
            <a:ext cx="7886700" cy="5262563"/>
          </a:xfrm>
        </p:spPr>
        <p:txBody>
          <a:bodyPr>
            <a:normAutofit fontScale="92500" lnSpcReduction="10000"/>
          </a:bodyPr>
          <a:lstStyle/>
          <a:p>
            <a:pPr marL="0" indent="0" algn="r">
              <a:buNone/>
            </a:pPr>
            <a:r>
              <a:rPr lang="es-MX" sz="22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MARTES 30 DE ENERO</a:t>
            </a:r>
          </a:p>
          <a:p>
            <a:pPr marL="0" indent="0" algn="just">
              <a:buNone/>
            </a:pPr>
            <a:r>
              <a:rPr lang="es-MX" sz="1900" dirty="0">
                <a:latin typeface="Roboto Lt" panose="02000000000000000000" pitchFamily="2" charset="0"/>
                <a:ea typeface="Roboto Lt" panose="02000000000000000000" pitchFamily="2" charset="0"/>
              </a:rPr>
              <a:t>Hoy se llevó a cabo la Primera Sesión Ordinaria de la Secretaria Ejecutiva del Sistema Estatal Anticorrupción de Coahuila y participó la Comisionada Presidenta del ICAI, Dulce María Fuentes Mancillas.</a:t>
            </a:r>
          </a:p>
          <a:p>
            <a:pPr marL="0" indent="0" algn="just">
              <a:buNone/>
            </a:pPr>
            <a:r>
              <a:rPr lang="es-MX" sz="1900" dirty="0">
                <a:latin typeface="Roboto Lt" panose="02000000000000000000" pitchFamily="2" charset="0"/>
                <a:ea typeface="Roboto Lt" panose="02000000000000000000" pitchFamily="2" charset="0"/>
              </a:rPr>
              <a:t>En la sesión se analizaron y votaron diferentes asuntos para el ejercicio del 2024.</a:t>
            </a:r>
          </a:p>
          <a:p>
            <a:pPr marL="0" indent="0" algn="ctr">
              <a:buNone/>
            </a:pPr>
            <a:endParaRPr lang="es-MX" sz="2000" b="1"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MARTES 30 DE ENERO</a:t>
            </a:r>
          </a:p>
          <a:p>
            <a:pPr marL="0" indent="0" algn="just">
              <a:buNone/>
            </a:pPr>
            <a:r>
              <a:rPr lang="es-MX" sz="1900" dirty="0">
                <a:latin typeface="Roboto Lt" panose="02000000000000000000" pitchFamily="2" charset="0"/>
                <a:ea typeface="Roboto Lt" panose="02000000000000000000" pitchFamily="2" charset="0"/>
              </a:rPr>
              <a:t>La Comisionada Presidenta del ICAI, Dulce María Fuentes Mancillas entregó al Magistrado Presidente del Tribunal Superior de Justicia del Estado de Coahuila, Miguel Mery </a:t>
            </a:r>
            <a:r>
              <a:rPr lang="es-MX" sz="1900" dirty="0" err="1">
                <a:latin typeface="Roboto Lt" panose="02000000000000000000" pitchFamily="2" charset="0"/>
                <a:ea typeface="Roboto Lt" panose="02000000000000000000" pitchFamily="2" charset="0"/>
              </a:rPr>
              <a:t>Ayup</a:t>
            </a:r>
            <a:r>
              <a:rPr lang="es-MX" sz="1900" dirty="0">
                <a:latin typeface="Roboto Lt" panose="02000000000000000000" pitchFamily="2" charset="0"/>
                <a:ea typeface="Roboto Lt" panose="02000000000000000000" pitchFamily="2" charset="0"/>
              </a:rPr>
              <a:t> el Informe de Actividades del ICAI.</a:t>
            </a:r>
          </a:p>
          <a:p>
            <a:pPr marL="0" indent="0" algn="just">
              <a:buNone/>
            </a:pPr>
            <a:r>
              <a:rPr lang="es-MX" sz="1900" dirty="0">
                <a:latin typeface="Roboto Lt" panose="02000000000000000000" pitchFamily="2" charset="0"/>
                <a:ea typeface="Roboto Lt" panose="02000000000000000000" pitchFamily="2" charset="0"/>
              </a:rPr>
              <a:t>Ambos estuvieron acompañados por los Comisionados del Órgano Garante, Bertha Icela Mata Ortiz y Francisco Javier Diez de Urdanivia del Valle y el Secretario Técnico y de Transparencia de la Presidencia del Tribunal Superior de Justicia del Estado de Coahuila, Rodrigo González Morales.</a:t>
            </a:r>
          </a:p>
        </p:txBody>
      </p:sp>
    </p:spTree>
    <p:extLst>
      <p:ext uri="{BB962C8B-B14F-4D97-AF65-F5344CB8AC3E}">
        <p14:creationId xmlns:p14="http://schemas.microsoft.com/office/powerpoint/2010/main" val="3644806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C8B4AB8-1614-2638-21A3-97B0C487CEFD}"/>
              </a:ext>
            </a:extLst>
          </p:cNvPr>
          <p:cNvSpPr>
            <a:spLocks noGrp="1"/>
          </p:cNvSpPr>
          <p:nvPr>
            <p:ph idx="1"/>
          </p:nvPr>
        </p:nvSpPr>
        <p:spPr>
          <a:xfrm>
            <a:off x="628650" y="914400"/>
            <a:ext cx="7886700" cy="5262563"/>
          </a:xfrm>
        </p:spPr>
        <p:txBody>
          <a:bodyPr>
            <a:normAutofit/>
          </a:bodyPr>
          <a:lstStyle/>
          <a:p>
            <a:pPr marL="0" indent="0" algn="r">
              <a:buNone/>
            </a:pPr>
            <a:endParaRPr lang="es-MX" sz="2000" b="1" dirty="0">
              <a:latin typeface="Roboto Lt" panose="02000000000000000000" pitchFamily="2" charset="0"/>
              <a:ea typeface="Roboto Lt" panose="02000000000000000000" pitchFamily="2" charset="0"/>
            </a:endParaRPr>
          </a:p>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r>
              <a:rPr lang="es-MX" sz="1800" b="1" dirty="0">
                <a:latin typeface="Roboto Lt" panose="02000000000000000000" pitchFamily="2" charset="0"/>
                <a:ea typeface="Roboto Lt" panose="02000000000000000000" pitchFamily="2" charset="0"/>
              </a:rPr>
              <a:t>MARTES 30 DE ENERO</a:t>
            </a:r>
          </a:p>
          <a:p>
            <a:pPr marL="0" indent="0" algn="just">
              <a:buNone/>
            </a:pPr>
            <a:r>
              <a:rPr lang="es-MX" sz="1900" dirty="0">
                <a:latin typeface="Roboto Lt" panose="02000000000000000000" pitchFamily="2" charset="0"/>
                <a:ea typeface="Roboto Lt" panose="02000000000000000000" pitchFamily="2" charset="0"/>
              </a:rPr>
              <a:t>Ayer, la Comisionada Presidenta del ICAI, Dulce María Fuentes Mancillas y los Comisionados de este Órgano Garante, Bertha Icela Mata Ortiz y Francisco Javier Diez de Urdanivia del Valle visitaron al Magistrado Presidente del Tribunal de Justicia Administrativa de Coahuila de Zaragoza, Jesús Gerardo Sotomayor Hernández para presentarle </a:t>
            </a:r>
            <a:r>
              <a:rPr lang="es-MX" sz="2000" dirty="0">
                <a:latin typeface="Roboto Lt" panose="02000000000000000000" pitchFamily="2" charset="0"/>
                <a:ea typeface="Roboto Lt" panose="02000000000000000000" pitchFamily="2" charset="0"/>
              </a:rPr>
              <a:t>el XIX Informe de Actividades del ICAI.</a:t>
            </a:r>
          </a:p>
          <a:p>
            <a:pPr marL="0" indent="0" algn="ctr">
              <a:buNone/>
            </a:pPr>
            <a:r>
              <a:rPr lang="es-MX" sz="1800" b="1" dirty="0">
                <a:latin typeface="Roboto Lt" panose="02000000000000000000" pitchFamily="2" charset="0"/>
                <a:ea typeface="Roboto Lt" panose="02000000000000000000" pitchFamily="2" charset="0"/>
              </a:rPr>
              <a:t>MIÉRCOLES 31 DE ENEERO</a:t>
            </a:r>
          </a:p>
          <a:p>
            <a:pPr marL="0" indent="0" algn="just">
              <a:buNone/>
            </a:pPr>
            <a:r>
              <a:rPr lang="es-MX" sz="1900" dirty="0">
                <a:latin typeface="Roboto Lt" panose="02000000000000000000" pitchFamily="2" charset="0"/>
                <a:ea typeface="Roboto Lt" panose="02000000000000000000" pitchFamily="2" charset="0"/>
              </a:rPr>
              <a:t>De manera virtual, hoy por la mañana Andrea Fuentes Osorio, Jefa del Departamento de Fortalecimiento a la Transparencia del ICAI capacitó y brindó asesoría técnica para el llenado y carga de formatos en la Plataforma Nacional de Transparencia a personal del Municipio de #GeneralCepeda y de SIMAS General Cepeda.</a:t>
            </a:r>
          </a:p>
        </p:txBody>
      </p:sp>
    </p:spTree>
    <p:extLst>
      <p:ext uri="{BB962C8B-B14F-4D97-AF65-F5344CB8AC3E}">
        <p14:creationId xmlns:p14="http://schemas.microsoft.com/office/powerpoint/2010/main" val="247345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48F770-D9AF-8448-A58C-2BCA0FE2CF66}"/>
              </a:ext>
            </a:extLst>
          </p:cNvPr>
          <p:cNvSpPr>
            <a:spLocks noGrp="1"/>
          </p:cNvSpPr>
          <p:nvPr>
            <p:ph idx="1"/>
          </p:nvPr>
        </p:nvSpPr>
        <p:spPr>
          <a:xfrm>
            <a:off x="628650" y="914400"/>
            <a:ext cx="7886700" cy="5262563"/>
          </a:xfrm>
        </p:spPr>
        <p:txBody>
          <a:bodyPr>
            <a:normAutofit fontScale="92500" lnSpcReduction="10000"/>
          </a:bodyPr>
          <a:lstStyle/>
          <a:p>
            <a:pPr marL="0" indent="0" algn="r">
              <a:buNone/>
            </a:pPr>
            <a:r>
              <a:rPr lang="es-MX" sz="2200" b="1" dirty="0">
                <a:latin typeface="Roboto Lt" panose="02000000000000000000" pitchFamily="2" charset="0"/>
                <a:ea typeface="Roboto Lt" panose="02000000000000000000" pitchFamily="2" charset="0"/>
              </a:rPr>
              <a:t>Actividades enero 2024</a:t>
            </a:r>
          </a:p>
          <a:p>
            <a:pPr marL="0" indent="0" algn="ctr">
              <a:buNone/>
            </a:pPr>
            <a:endParaRPr lang="es-MX" sz="24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LUNES 1 DE ENERO</a:t>
            </a:r>
          </a:p>
          <a:p>
            <a:pPr marL="0" indent="0" algn="just">
              <a:buNone/>
            </a:pPr>
            <a:r>
              <a:rPr lang="es-MX" sz="1900" dirty="0">
                <a:latin typeface="Roboto Lt" panose="02000000000000000000" pitchFamily="2" charset="0"/>
                <a:ea typeface="Roboto Lt" panose="02000000000000000000" pitchFamily="2" charset="0"/>
              </a:rPr>
              <a:t>Hoy se llevó a cabo la Sesión Solemne de instalación de la Legislatura 63 en el Congreso del Estado de Coahuila, evento al que asistió la Comisionada Presidenta del ICAI, Dulce María Fuentes Mancillas. </a:t>
            </a:r>
          </a:p>
          <a:p>
            <a:pPr marL="0" indent="0" algn="just">
              <a:buNone/>
            </a:pPr>
            <a:r>
              <a:rPr lang="es-MX" sz="1900" dirty="0">
                <a:latin typeface="Roboto Lt" panose="02000000000000000000" pitchFamily="2" charset="0"/>
                <a:ea typeface="Roboto Lt" panose="02000000000000000000" pitchFamily="2" charset="0"/>
              </a:rPr>
              <a:t>La diputada Luz Elena Morales </a:t>
            </a:r>
            <a:r>
              <a:rPr lang="es-MX" sz="1900" dirty="0" err="1">
                <a:latin typeface="Roboto Lt" panose="02000000000000000000" pitchFamily="2" charset="0"/>
                <a:ea typeface="Roboto Lt" panose="02000000000000000000" pitchFamily="2" charset="0"/>
              </a:rPr>
              <a:t>Nuñez</a:t>
            </a:r>
            <a:r>
              <a:rPr lang="es-MX" sz="1900" dirty="0">
                <a:latin typeface="Roboto Lt" panose="02000000000000000000" pitchFamily="2" charset="0"/>
                <a:ea typeface="Roboto Lt" panose="02000000000000000000" pitchFamily="2" charset="0"/>
              </a:rPr>
              <a:t>, tomó protesta como Presidenta de la Junta de Gobierno. </a:t>
            </a:r>
          </a:p>
          <a:p>
            <a:pPr marL="0" indent="0" algn="just">
              <a:buNone/>
            </a:pPr>
            <a:r>
              <a:rPr lang="es-MX" sz="1900" dirty="0">
                <a:latin typeface="Roboto Lt" panose="02000000000000000000" pitchFamily="2" charset="0"/>
                <a:ea typeface="Roboto Lt" panose="02000000000000000000" pitchFamily="2" charset="0"/>
              </a:rPr>
              <a:t>En el evento el Gobernador del Estado de Coahuila, Manolo Jiménez Salinas dio un mensaje a los presentes.</a:t>
            </a:r>
          </a:p>
          <a:p>
            <a:pPr marL="0" indent="0" algn="ctr">
              <a:buNone/>
            </a:pPr>
            <a:endParaRPr lang="es-MX" sz="32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LUNES 1 DE ENERO</a:t>
            </a:r>
          </a:p>
          <a:p>
            <a:pPr marL="0" indent="0" algn="just">
              <a:buNone/>
            </a:pPr>
            <a:r>
              <a:rPr lang="es-MX" sz="1900" dirty="0">
                <a:latin typeface="Roboto Lt" panose="02000000000000000000" pitchFamily="2" charset="0"/>
                <a:ea typeface="Roboto Lt" panose="02000000000000000000" pitchFamily="2" charset="0"/>
              </a:rPr>
              <a:t>En "El Poder de la Transparencia" retransmitimos la entrevista con Miguel Francisco Crespo Alvarado, Consejero Presidente del Consejo de Participación Ciudadana.</a:t>
            </a:r>
          </a:p>
          <a:p>
            <a:pPr marL="0" indent="0" algn="just">
              <a:buNone/>
            </a:pPr>
            <a:r>
              <a:rPr lang="es-MX" sz="1900" dirty="0">
                <a:latin typeface="Roboto Lt" panose="02000000000000000000" pitchFamily="2" charset="0"/>
                <a:ea typeface="Roboto Lt" panose="02000000000000000000" pitchFamily="2" charset="0"/>
              </a:rPr>
              <a:t>https://fb.watch/ps6W1JTJa9/</a:t>
            </a:r>
          </a:p>
          <a:p>
            <a:pPr marL="0" indent="0">
              <a:buNone/>
            </a:pPr>
            <a:endParaRPr lang="en-MX" sz="2400" dirty="0">
              <a:latin typeface="Roboto Lt" panose="02000000000000000000" pitchFamily="2" charset="0"/>
              <a:ea typeface="Roboto Lt" panose="02000000000000000000" pitchFamily="2" charset="0"/>
            </a:endParaRPr>
          </a:p>
        </p:txBody>
      </p:sp>
    </p:spTree>
    <p:extLst>
      <p:ext uri="{BB962C8B-B14F-4D97-AF65-F5344CB8AC3E}">
        <p14:creationId xmlns:p14="http://schemas.microsoft.com/office/powerpoint/2010/main" val="306610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48F770-D9AF-8448-A58C-2BCA0FE2CF66}"/>
              </a:ext>
            </a:extLst>
          </p:cNvPr>
          <p:cNvSpPr>
            <a:spLocks noGrp="1"/>
          </p:cNvSpPr>
          <p:nvPr>
            <p:ph idx="1"/>
          </p:nvPr>
        </p:nvSpPr>
        <p:spPr>
          <a:xfrm>
            <a:off x="628650" y="914400"/>
            <a:ext cx="7886700" cy="5262563"/>
          </a:xfrm>
        </p:spPr>
        <p:txBody>
          <a:bodyPr>
            <a:normAutofit fontScale="92500" lnSpcReduction="20000"/>
          </a:bodyPr>
          <a:lstStyle/>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endParaRPr lang="es-MX" sz="17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LUNES 8 DE ENERO</a:t>
            </a:r>
          </a:p>
          <a:p>
            <a:pPr marL="0" indent="0" algn="just">
              <a:buNone/>
            </a:pPr>
            <a:r>
              <a:rPr lang="es-MX" sz="1900" dirty="0">
                <a:latin typeface="Roboto Lt" panose="02000000000000000000" pitchFamily="2" charset="0"/>
                <a:ea typeface="Roboto Lt" panose="02000000000000000000" pitchFamily="2" charset="0"/>
              </a:rPr>
              <a:t>El ICAI le recuerda a los #SujetosObligados que para generar documentos en Versión Pública, conforme a la Ley de Acceso a la Información Pública y la Ley de Protección de Datos Personales del Estado de #Coahuila, cuentan con "TEST DATA" y su uso es gratuito</a:t>
            </a:r>
            <a:r>
              <a:rPr lang="es-MX" sz="1900" b="1" dirty="0">
                <a:latin typeface="Roboto Lt" panose="02000000000000000000" pitchFamily="2" charset="0"/>
                <a:ea typeface="Roboto Lt" panose="02000000000000000000" pitchFamily="2" charset="0"/>
              </a:rPr>
              <a:t>.</a:t>
            </a:r>
          </a:p>
          <a:p>
            <a:pPr marL="0" indent="0" algn="ctr">
              <a:buNone/>
            </a:pPr>
            <a:endParaRPr lang="es-MX" sz="1700" b="1"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MARTES 9 DE ENERO</a:t>
            </a:r>
          </a:p>
          <a:p>
            <a:pPr marL="0" indent="0" algn="just">
              <a:buNone/>
            </a:pPr>
            <a:r>
              <a:rPr lang="es-MX" sz="1900" dirty="0">
                <a:latin typeface="Roboto Lt" panose="02000000000000000000" pitchFamily="2" charset="0"/>
                <a:ea typeface="Roboto Lt" panose="02000000000000000000" pitchFamily="2" charset="0"/>
              </a:rPr>
              <a:t>Sector Público y Privado, el ICAI les recuerda que el Generador de Avisos de Privacidad es gratuito y está disponible en el siguiente enlace: </a:t>
            </a:r>
            <a:r>
              <a:rPr lang="es-MX" sz="1900" dirty="0">
                <a:latin typeface="Roboto Lt" panose="02000000000000000000" pitchFamily="2" charset="0"/>
                <a:ea typeface="Roboto Lt" panose="02000000000000000000" pitchFamily="2" charset="0"/>
                <a:hlinkClick r:id="rId2"/>
              </a:rPr>
              <a:t>https://generador-avisos-privacidad.inai.org.mx</a:t>
            </a:r>
            <a:endParaRPr lang="es-MX" sz="1900" dirty="0">
              <a:latin typeface="Roboto Lt" panose="02000000000000000000" pitchFamily="2" charset="0"/>
              <a:ea typeface="Roboto Lt" panose="02000000000000000000" pitchFamily="2" charset="0"/>
            </a:endParaRPr>
          </a:p>
          <a:p>
            <a:pPr marL="0" indent="0" algn="just">
              <a:buNone/>
            </a:pPr>
            <a:endParaRPr lang="es-MX" sz="18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MIÉRCOLES 10 DE ENERO</a:t>
            </a:r>
          </a:p>
          <a:p>
            <a:pPr marL="0" indent="0" algn="just">
              <a:buNone/>
            </a:pPr>
            <a:r>
              <a:rPr lang="es-MX" sz="1900" dirty="0">
                <a:latin typeface="Roboto Lt" panose="02000000000000000000" pitchFamily="2" charset="0"/>
                <a:ea typeface="Roboto Lt" panose="02000000000000000000" pitchFamily="2" charset="0"/>
              </a:rPr>
              <a:t>Hoy por la mañana, Andrea Fuentes Osorio, Jefa del Departamento de Fortalecimiento a la Transparencia del ICAI capacitó a las personas funcionarias públicas de la Secretaría de Inclusión y Desarrollo Social Coahuila sobre diversos aspectos de la Plataforma Nacional de Transparencia.</a:t>
            </a:r>
          </a:p>
          <a:p>
            <a:pPr marL="0" indent="0" algn="just">
              <a:buNone/>
            </a:pPr>
            <a:endParaRPr lang="es-MX" sz="1800" dirty="0">
              <a:latin typeface="Roboto Lt" panose="02000000000000000000" pitchFamily="2" charset="0"/>
              <a:ea typeface="Roboto Lt" panose="02000000000000000000" pitchFamily="2" charset="0"/>
            </a:endParaRPr>
          </a:p>
          <a:p>
            <a:pPr marL="0" indent="0" algn="just">
              <a:buNone/>
            </a:pPr>
            <a:endParaRPr lang="es-MX" sz="1800" b="1" dirty="0">
              <a:latin typeface="Roboto Lt" panose="02000000000000000000" pitchFamily="2" charset="0"/>
              <a:ea typeface="Roboto Lt" panose="02000000000000000000" pitchFamily="2" charset="0"/>
            </a:endParaRPr>
          </a:p>
          <a:p>
            <a:pPr marL="0" indent="0" algn="just">
              <a:buNone/>
            </a:pPr>
            <a:endParaRPr lang="es-MX" sz="1800" b="1" dirty="0">
              <a:latin typeface="Roboto Lt" panose="02000000000000000000" pitchFamily="2" charset="0"/>
              <a:ea typeface="Roboto Lt" panose="02000000000000000000" pitchFamily="2" charset="0"/>
            </a:endParaRPr>
          </a:p>
        </p:txBody>
      </p:sp>
    </p:spTree>
    <p:extLst>
      <p:ext uri="{BB962C8B-B14F-4D97-AF65-F5344CB8AC3E}">
        <p14:creationId xmlns:p14="http://schemas.microsoft.com/office/powerpoint/2010/main" val="363430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48F770-D9AF-8448-A58C-2BCA0FE2CF66}"/>
              </a:ext>
            </a:extLst>
          </p:cNvPr>
          <p:cNvSpPr>
            <a:spLocks noGrp="1"/>
          </p:cNvSpPr>
          <p:nvPr>
            <p:ph idx="1"/>
          </p:nvPr>
        </p:nvSpPr>
        <p:spPr>
          <a:xfrm>
            <a:off x="628650" y="914400"/>
            <a:ext cx="7886700" cy="5262563"/>
          </a:xfrm>
        </p:spPr>
        <p:txBody>
          <a:bodyPr>
            <a:normAutofit fontScale="70000" lnSpcReduction="20000"/>
          </a:bodyPr>
          <a:lstStyle/>
          <a:p>
            <a:pPr marL="0" indent="0" algn="r">
              <a:buNone/>
            </a:pPr>
            <a:r>
              <a:rPr lang="es-MX" sz="22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2400" b="1" dirty="0">
                <a:latin typeface="Roboto Lt" panose="02000000000000000000" pitchFamily="2" charset="0"/>
                <a:ea typeface="Roboto Lt" panose="02000000000000000000" pitchFamily="2" charset="0"/>
              </a:rPr>
              <a:t>VIERNES 12 DE ENERO</a:t>
            </a:r>
          </a:p>
          <a:p>
            <a:pPr marL="0" indent="0" algn="just">
              <a:buNone/>
            </a:pPr>
            <a:r>
              <a:rPr lang="es-MX" sz="2600" dirty="0">
                <a:latin typeface="Roboto Lt" panose="02000000000000000000" pitchFamily="2" charset="0"/>
                <a:ea typeface="Roboto Lt" panose="02000000000000000000" pitchFamily="2" charset="0"/>
              </a:rPr>
              <a:t>Hoy se llevó a cabo la Primera Sesión Ordinaria del Comité Coordinador del Sistema Anticorrupción del Estado de Coahuila de Zaragoza, el Presidente del Comité, Miguel Francisco Crespo Alvarado, dio la bienvenida a los integrantes del mismo. </a:t>
            </a:r>
          </a:p>
          <a:p>
            <a:pPr marL="0" indent="0" algn="just">
              <a:buNone/>
            </a:pPr>
            <a:r>
              <a:rPr lang="es-MX" sz="2600" dirty="0">
                <a:latin typeface="Roboto Lt" panose="02000000000000000000" pitchFamily="2" charset="0"/>
                <a:ea typeface="Roboto Lt" panose="02000000000000000000" pitchFamily="2" charset="0"/>
              </a:rPr>
              <a:t>Como integrante del Comité, acudió la Comisionada Presidenta del ICAI, Dulce María Fuentes Mancillas, así como la titular de la Secretaría de Fiscalización y Rendición de </a:t>
            </a:r>
            <a:r>
              <a:rPr lang="es-MX" sz="2600" dirty="0" err="1">
                <a:latin typeface="Roboto Lt" panose="02000000000000000000" pitchFamily="2" charset="0"/>
                <a:ea typeface="Roboto Lt" panose="02000000000000000000" pitchFamily="2" charset="0"/>
              </a:rPr>
              <a:t>Cuentasa</a:t>
            </a:r>
            <a:r>
              <a:rPr lang="es-MX" sz="2600" dirty="0">
                <a:latin typeface="Roboto Lt" panose="02000000000000000000" pitchFamily="2" charset="0"/>
                <a:ea typeface="Roboto Lt" panose="02000000000000000000" pitchFamily="2" charset="0"/>
              </a:rPr>
              <a:t>, Elma Marisol Martínez González; Lourdes de </a:t>
            </a:r>
            <a:r>
              <a:rPr lang="es-MX" sz="2600" dirty="0" err="1">
                <a:latin typeface="Roboto Lt" panose="02000000000000000000" pitchFamily="2" charset="0"/>
                <a:ea typeface="Roboto Lt" panose="02000000000000000000" pitchFamily="2" charset="0"/>
              </a:rPr>
              <a:t>Koster</a:t>
            </a:r>
            <a:r>
              <a:rPr lang="es-MX" sz="2600" dirty="0">
                <a:latin typeface="Roboto Lt" panose="02000000000000000000" pitchFamily="2" charset="0"/>
                <a:ea typeface="Roboto Lt" panose="02000000000000000000" pitchFamily="2" charset="0"/>
              </a:rPr>
              <a:t> López, Secretaria Técnica de la Auditoría Superior del Estado de Coahuila, en representación de Manuel Ramírez Briones, Auditor Superior del Estado; Larissa Estefanía Esparza Fuentes, Directora General de Asuntos Jurídicos, en representación de Jesús Homero Flores Mier, Fiscal Especializado en Delitos por Corrupción del Estado de Coahuila; Rodrigo González Morales, Secretario Técnico y de Transparencia del Tribunal Superior de Coahuila de Zaragoza, en representación de Miguel Felipe Mery </a:t>
            </a:r>
            <a:r>
              <a:rPr lang="es-MX" sz="2600" dirty="0" err="1">
                <a:latin typeface="Roboto Lt" panose="02000000000000000000" pitchFamily="2" charset="0"/>
                <a:ea typeface="Roboto Lt" panose="02000000000000000000" pitchFamily="2" charset="0"/>
              </a:rPr>
              <a:t>Ayup</a:t>
            </a:r>
            <a:r>
              <a:rPr lang="es-MX" sz="2600" dirty="0">
                <a:latin typeface="Roboto Lt" panose="02000000000000000000" pitchFamily="2" charset="0"/>
                <a:ea typeface="Roboto Lt" panose="02000000000000000000" pitchFamily="2" charset="0"/>
              </a:rPr>
              <a:t>, Presidente del Tribunal de Justicia de Coahuila y del Consejo de la Judicatura del Poder Judicial del Estado de Coahuila de Zaragoza y Francisco Javier Rangel Castro, titular de la Unidad Anticorrupción,  en representación de Jesús Gerardo Sotomayor Hernández, Presidente del Tribunal de Justicia Administrativa de Coahuila de Zaragoza y </a:t>
            </a:r>
            <a:r>
              <a:rPr lang="es-MX" sz="2600" dirty="0" err="1">
                <a:latin typeface="Roboto Lt" panose="02000000000000000000" pitchFamily="2" charset="0"/>
                <a:ea typeface="Roboto Lt" panose="02000000000000000000" pitchFamily="2" charset="0"/>
              </a:rPr>
              <a:t>Elidé</a:t>
            </a:r>
            <a:r>
              <a:rPr lang="es-MX" sz="2600" dirty="0">
                <a:latin typeface="Roboto Lt" panose="02000000000000000000" pitchFamily="2" charset="0"/>
                <a:ea typeface="Roboto Lt" panose="02000000000000000000" pitchFamily="2" charset="0"/>
              </a:rPr>
              <a:t> Acosta Reyes, como secretaria de actas.</a:t>
            </a:r>
          </a:p>
          <a:p>
            <a:pPr marL="0" indent="0" algn="just">
              <a:buNone/>
            </a:pPr>
            <a:r>
              <a:rPr lang="es-MX" sz="2600" dirty="0">
                <a:latin typeface="Roboto Lt" panose="02000000000000000000" pitchFamily="2" charset="0"/>
                <a:ea typeface="Roboto Lt" panose="02000000000000000000" pitchFamily="2" charset="0"/>
              </a:rPr>
              <a:t>Los ahí presentes vieron el programa anual de trabajo.</a:t>
            </a:r>
          </a:p>
        </p:txBody>
      </p:sp>
    </p:spTree>
    <p:extLst>
      <p:ext uri="{BB962C8B-B14F-4D97-AF65-F5344CB8AC3E}">
        <p14:creationId xmlns:p14="http://schemas.microsoft.com/office/powerpoint/2010/main" val="352163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EDAF392-2930-FE85-BC3C-1131FC26C747}"/>
              </a:ext>
            </a:extLst>
          </p:cNvPr>
          <p:cNvSpPr>
            <a:spLocks noGrp="1"/>
          </p:cNvSpPr>
          <p:nvPr>
            <p:ph idx="1"/>
          </p:nvPr>
        </p:nvSpPr>
        <p:spPr/>
        <p:txBody>
          <a:bodyPr>
            <a:normAutofit fontScale="92500" lnSpcReduction="10000"/>
          </a:bodyPr>
          <a:lstStyle/>
          <a:p>
            <a:pPr marL="0" indent="0" algn="r">
              <a:buNone/>
            </a:pPr>
            <a:r>
              <a:rPr lang="es-MX" sz="2400" b="1" dirty="0">
                <a:latin typeface="Roboto Lt" panose="02000000000000000000" pitchFamily="2" charset="0"/>
                <a:ea typeface="Roboto Lt" panose="02000000000000000000" pitchFamily="2" charset="0"/>
              </a:rPr>
              <a:t>Actividades enero 2024</a:t>
            </a:r>
          </a:p>
          <a:p>
            <a:pPr marL="0" indent="0" algn="ctr">
              <a:buNone/>
            </a:pPr>
            <a:endParaRPr lang="es-MX" sz="2400"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LUNES 15 DE ENERO</a:t>
            </a:r>
          </a:p>
          <a:p>
            <a:pPr marL="0" indent="0" algn="ctr">
              <a:buNone/>
            </a:pPr>
            <a:r>
              <a:rPr lang="es-MX" sz="1900" dirty="0">
                <a:latin typeface="Roboto Lt" panose="02000000000000000000" pitchFamily="2" charset="0"/>
                <a:ea typeface="Roboto Lt" panose="02000000000000000000" pitchFamily="2" charset="0"/>
              </a:rPr>
              <a:t>La Comisionada Presidenta del ICAI, Dulce María Fuentes Mancillas acudió al Tercer Informe que rindió el Rector de la Universidad Autónoma de Coahuila, Jesús Salvador Hernández Vélez hoy por la mañana en Ciudad Universitaria de #Arteaga, Coahuila.</a:t>
            </a:r>
          </a:p>
          <a:p>
            <a:pPr marL="0" indent="0" algn="ctr">
              <a:buNone/>
            </a:pPr>
            <a:endParaRPr lang="es-MX" sz="2400" b="1" dirty="0">
              <a:latin typeface="Roboto Lt" panose="02000000000000000000" pitchFamily="2" charset="0"/>
              <a:ea typeface="Roboto Lt" panose="02000000000000000000" pitchFamily="2" charset="0"/>
            </a:endParaRPr>
          </a:p>
          <a:p>
            <a:pPr marL="0" indent="0" algn="ctr">
              <a:buNone/>
            </a:pPr>
            <a:r>
              <a:rPr lang="es-MX" sz="1800" b="1" dirty="0">
                <a:latin typeface="Roboto Lt" panose="02000000000000000000" pitchFamily="2" charset="0"/>
                <a:ea typeface="Roboto Lt" panose="02000000000000000000" pitchFamily="2" charset="0"/>
              </a:rPr>
              <a:t>MARTES 16 DE ENERO</a:t>
            </a:r>
          </a:p>
          <a:p>
            <a:pPr marL="0" indent="0" algn="ctr">
              <a:buNone/>
            </a:pPr>
            <a:r>
              <a:rPr lang="es-MX" sz="1900" dirty="0">
                <a:latin typeface="Roboto Lt" panose="02000000000000000000" pitchFamily="2" charset="0"/>
                <a:ea typeface="Roboto Lt" panose="02000000000000000000" pitchFamily="2" charset="0"/>
              </a:rPr>
              <a:t>Andrea Fuentes Osorio, Jefa del Departamento de Fortalecimiento a la Transparencia del ICAI capacitó, hoy por la mañana, a personas funcionarias públicas de la Secretaría de Fiscalización y Rendición de Cuentas sobre diversos temas relacionados con la Plataforma Nacional de Transparencia.</a:t>
            </a:r>
          </a:p>
        </p:txBody>
      </p:sp>
    </p:spTree>
    <p:extLst>
      <p:ext uri="{BB962C8B-B14F-4D97-AF65-F5344CB8AC3E}">
        <p14:creationId xmlns:p14="http://schemas.microsoft.com/office/powerpoint/2010/main" val="1260965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325F26A3-601A-324C-A8D5-8BD651584AC9}"/>
              </a:ext>
            </a:extLst>
          </p:cNvPr>
          <p:cNvSpPr>
            <a:spLocks noGrp="1"/>
          </p:cNvSpPr>
          <p:nvPr>
            <p:ph idx="1"/>
          </p:nvPr>
        </p:nvSpPr>
        <p:spPr>
          <a:xfrm>
            <a:off x="628650" y="914400"/>
            <a:ext cx="7886700" cy="5262563"/>
          </a:xfrm>
        </p:spPr>
        <p:txBody>
          <a:bodyPr>
            <a:normAutofit/>
          </a:bodyPr>
          <a:lstStyle/>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1700" b="1" dirty="0">
                <a:latin typeface="Roboto Lt" panose="02000000000000000000" pitchFamily="2" charset="0"/>
                <a:ea typeface="Roboto Lt" panose="02000000000000000000" pitchFamily="2" charset="0"/>
              </a:rPr>
              <a:t>MIÉRCOLES 17 DE ENERO</a:t>
            </a:r>
          </a:p>
          <a:p>
            <a:pPr marL="0" indent="0" algn="ctr">
              <a:buNone/>
            </a:pPr>
            <a:endParaRPr lang="es-MX" sz="2000" dirty="0">
              <a:latin typeface="Roboto Lt" panose="02000000000000000000" pitchFamily="2" charset="0"/>
              <a:ea typeface="Roboto Lt" panose="02000000000000000000" pitchFamily="2" charset="0"/>
            </a:endParaRPr>
          </a:p>
          <a:p>
            <a:pPr marL="0" indent="0" algn="just">
              <a:buNone/>
            </a:pPr>
            <a:r>
              <a:rPr lang="es-MX" sz="1800" dirty="0">
                <a:latin typeface="Roboto Lt" panose="02000000000000000000" pitchFamily="2" charset="0"/>
                <a:ea typeface="Roboto Lt" panose="02000000000000000000" pitchFamily="2" charset="0"/>
              </a:rPr>
              <a:t>Personas servidoras públicas del Tribunal de Justicia Administrativa de Coahuila de Zaragoza recibieron capacitación sobre el funcionamiento del software Elida, de parte del Área Jurídica del ICAI.</a:t>
            </a:r>
          </a:p>
          <a:p>
            <a:pPr marL="0" indent="0" algn="just">
              <a:buNone/>
            </a:pPr>
            <a:r>
              <a:rPr lang="es-MX" sz="1800" dirty="0">
                <a:latin typeface="Roboto Lt" panose="02000000000000000000" pitchFamily="2" charset="0"/>
                <a:ea typeface="Roboto Lt" panose="02000000000000000000" pitchFamily="2" charset="0"/>
              </a:rPr>
              <a:t>Verónica Janeth Torres Saucedo, Jefa del Departamento de lo Contencioso, en compañía de Andrea Fuentes Osorio, Jefa del Departamento de Fortalecimiento a la Transparencia y Ana Lucía </a:t>
            </a:r>
            <a:r>
              <a:rPr lang="es-MX" sz="1800" dirty="0" err="1">
                <a:latin typeface="Roboto Lt" panose="02000000000000000000" pitchFamily="2" charset="0"/>
                <a:ea typeface="Roboto Lt" panose="02000000000000000000" pitchFamily="2" charset="0"/>
              </a:rPr>
              <a:t>Retta</a:t>
            </a:r>
            <a:r>
              <a:rPr lang="es-MX" sz="1800" dirty="0">
                <a:latin typeface="Roboto Lt" panose="02000000000000000000" pitchFamily="2" charset="0"/>
                <a:ea typeface="Roboto Lt" panose="02000000000000000000" pitchFamily="2" charset="0"/>
              </a:rPr>
              <a:t> Riojas, Jefa del Departamento de Seguimiento del ICAI, aclararon dudas de los ahí reunidos.</a:t>
            </a:r>
          </a:p>
        </p:txBody>
      </p:sp>
    </p:spTree>
    <p:extLst>
      <p:ext uri="{BB962C8B-B14F-4D97-AF65-F5344CB8AC3E}">
        <p14:creationId xmlns:p14="http://schemas.microsoft.com/office/powerpoint/2010/main" val="496307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87A8AD0-8753-3BB8-51A1-04CC70DA2EE3}"/>
              </a:ext>
            </a:extLst>
          </p:cNvPr>
          <p:cNvSpPr>
            <a:spLocks noGrp="1"/>
          </p:cNvSpPr>
          <p:nvPr>
            <p:ph idx="1"/>
          </p:nvPr>
        </p:nvSpPr>
        <p:spPr>
          <a:xfrm>
            <a:off x="628650" y="914400"/>
            <a:ext cx="7886700" cy="5262563"/>
          </a:xfrm>
        </p:spPr>
        <p:txBody>
          <a:bodyPr>
            <a:normAutofit/>
          </a:bodyPr>
          <a:lstStyle/>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endParaRPr lang="es-MX" sz="1700" b="1" dirty="0">
              <a:latin typeface="Roboto Lt" panose="02000000000000000000" pitchFamily="2" charset="0"/>
              <a:ea typeface="Roboto Lt" panose="02000000000000000000" pitchFamily="2" charset="0"/>
            </a:endParaRPr>
          </a:p>
          <a:p>
            <a:pPr marL="0" indent="0" algn="ctr">
              <a:buNone/>
            </a:pPr>
            <a:r>
              <a:rPr lang="es-MX" sz="1700" b="1" dirty="0">
                <a:latin typeface="Roboto Lt" panose="02000000000000000000" pitchFamily="2" charset="0"/>
                <a:ea typeface="Roboto Lt" panose="02000000000000000000" pitchFamily="2" charset="0"/>
              </a:rPr>
              <a:t>LUNES 22 DE ENERO 2024</a:t>
            </a:r>
          </a:p>
          <a:p>
            <a:pPr marL="0" indent="0" algn="just">
              <a:buNone/>
            </a:pPr>
            <a:r>
              <a:rPr lang="es-MX" sz="1800" dirty="0">
                <a:latin typeface="Roboto Lt" panose="02000000000000000000" pitchFamily="2" charset="0"/>
                <a:ea typeface="Roboto Lt" panose="02000000000000000000" pitchFamily="2" charset="0"/>
              </a:rPr>
              <a:t>Hoy, en “El Poder de la Transparencia” nos acompaña la licenciada </a:t>
            </a:r>
            <a:r>
              <a:rPr lang="es-MX" sz="1800" dirty="0" err="1">
                <a:latin typeface="Roboto Lt" panose="02000000000000000000" pitchFamily="2" charset="0"/>
                <a:ea typeface="Roboto Lt" panose="02000000000000000000" pitchFamily="2" charset="0"/>
              </a:rPr>
              <a:t>Quetzalli</a:t>
            </a:r>
            <a:r>
              <a:rPr lang="es-MX" sz="1800" dirty="0">
                <a:latin typeface="Roboto Lt" panose="02000000000000000000" pitchFamily="2" charset="0"/>
                <a:ea typeface="Roboto Lt" panose="02000000000000000000" pitchFamily="2" charset="0"/>
              </a:rPr>
              <a:t> Ruiz Flores, Directora Jurídica del Instituto Coahuilense de Acceso a la Información Pública ICAI y en esta ocasión nos hablará del Sistema Nacional de Transparencia. </a:t>
            </a:r>
          </a:p>
          <a:p>
            <a:pPr marL="0" indent="0" algn="just">
              <a:buNone/>
            </a:pPr>
            <a:r>
              <a:rPr lang="es-MX" sz="1800" dirty="0">
                <a:latin typeface="Roboto Lt" panose="02000000000000000000" pitchFamily="2" charset="0"/>
                <a:ea typeface="Roboto Lt" panose="02000000000000000000" pitchFamily="2" charset="0"/>
              </a:rPr>
              <a:t>¿Qué es, cómo es posible acceder al mismo? Algunos ejemplos de información pública, de oficio, proactiva y focalizada que podemos encontrar en la Plataforma Nacional de Transparencia.</a:t>
            </a:r>
          </a:p>
          <a:p>
            <a:pPr marL="0" indent="0" algn="ctr">
              <a:buNone/>
            </a:pPr>
            <a:endParaRPr lang="es-MX" sz="2000" b="1" dirty="0">
              <a:latin typeface="Roboto Lt" panose="02000000000000000000" pitchFamily="2" charset="0"/>
              <a:ea typeface="Roboto Lt" panose="02000000000000000000" pitchFamily="2" charset="0"/>
            </a:endParaRPr>
          </a:p>
        </p:txBody>
      </p:sp>
    </p:spTree>
    <p:extLst>
      <p:ext uri="{BB962C8B-B14F-4D97-AF65-F5344CB8AC3E}">
        <p14:creationId xmlns:p14="http://schemas.microsoft.com/office/powerpoint/2010/main" val="492330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D5AB6C3-22E3-C482-EB37-5FEEF17075FB}"/>
              </a:ext>
            </a:extLst>
          </p:cNvPr>
          <p:cNvSpPr>
            <a:spLocks noGrp="1"/>
          </p:cNvSpPr>
          <p:nvPr>
            <p:ph idx="1"/>
          </p:nvPr>
        </p:nvSpPr>
        <p:spPr>
          <a:xfrm>
            <a:off x="628650" y="914400"/>
            <a:ext cx="7886700" cy="5262563"/>
          </a:xfrm>
        </p:spPr>
        <p:txBody>
          <a:bodyPr>
            <a:normAutofit/>
          </a:bodyPr>
          <a:lstStyle/>
          <a:p>
            <a:pPr marL="0" indent="0" algn="r">
              <a:buNone/>
            </a:pPr>
            <a:r>
              <a:rPr lang="es-MX" sz="22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r>
              <a:rPr lang="es-MX" sz="1700" b="1" dirty="0">
                <a:latin typeface="Roboto Lt" panose="02000000000000000000" pitchFamily="2" charset="0"/>
                <a:ea typeface="Roboto Lt" panose="02000000000000000000" pitchFamily="2" charset="0"/>
              </a:rPr>
              <a:t>MARTES 23 DE ENERO</a:t>
            </a:r>
          </a:p>
          <a:p>
            <a:pPr marL="0" indent="0" algn="just">
              <a:buNone/>
            </a:pPr>
            <a:r>
              <a:rPr lang="es-MX" sz="1900" dirty="0">
                <a:latin typeface="Roboto Lt" panose="02000000000000000000" pitchFamily="2" charset="0"/>
                <a:ea typeface="Roboto Lt" panose="02000000000000000000" pitchFamily="2" charset="0"/>
              </a:rPr>
              <a:t>Hoy por la mañana se realizó entrega del 19 Informe de Actividades del Instituto Coahuilense de Acceso a la Información Pública ICAI a la Comisión de Transparencia y Acceso a la Información del H. Congreso del Estado de Coahuila</a:t>
            </a:r>
          </a:p>
          <a:p>
            <a:pPr marL="0" indent="0" algn="just">
              <a:buNone/>
            </a:pPr>
            <a:r>
              <a:rPr lang="es-MX" sz="1900" dirty="0">
                <a:latin typeface="Roboto Lt" panose="02000000000000000000" pitchFamily="2" charset="0"/>
                <a:ea typeface="Roboto Lt" panose="02000000000000000000" pitchFamily="2" charset="0"/>
              </a:rPr>
              <a:t>La Comisionada Presidenta del ICAI, Dulce María Fuentes Mancillas hizo entrega a la Comisionada Presidenta de la Mesa Directiva de la 63 Legislatura del Congreso del Estado, Luz Elena Guadalupe Morales Núñez y a los integrantes de la Junta de Gobierno.</a:t>
            </a:r>
          </a:p>
          <a:p>
            <a:pPr marL="0" indent="0" algn="ctr">
              <a:buNone/>
            </a:pPr>
            <a:endParaRPr lang="es-MX" sz="2000" b="1" dirty="0">
              <a:latin typeface="Roboto Lt" panose="02000000000000000000" pitchFamily="2" charset="0"/>
              <a:ea typeface="Roboto Lt" panose="02000000000000000000" pitchFamily="2" charset="0"/>
            </a:endParaRPr>
          </a:p>
          <a:p>
            <a:pPr marL="0" indent="0" algn="ctr">
              <a:buNone/>
            </a:pPr>
            <a:r>
              <a:rPr lang="es-MX" sz="1700" b="1" dirty="0">
                <a:latin typeface="Roboto Lt" panose="02000000000000000000" pitchFamily="2" charset="0"/>
                <a:ea typeface="Roboto Lt" panose="02000000000000000000" pitchFamily="2" charset="0"/>
              </a:rPr>
              <a:t>MARTES 23 DE ENERO</a:t>
            </a:r>
          </a:p>
          <a:p>
            <a:pPr marL="0" indent="0" algn="just">
              <a:buNone/>
            </a:pPr>
            <a:r>
              <a:rPr lang="es-MX" sz="1800" dirty="0">
                <a:latin typeface="Roboto Lt" panose="02000000000000000000" pitchFamily="2" charset="0"/>
                <a:ea typeface="Roboto Lt" panose="02000000000000000000" pitchFamily="2" charset="0"/>
              </a:rPr>
              <a:t>El Informe reúne las actividades a favor de la Transparencia y Protección de Datos que realizó este Órgano Garante durante el año 2023.</a:t>
            </a:r>
          </a:p>
        </p:txBody>
      </p:sp>
    </p:spTree>
    <p:extLst>
      <p:ext uri="{BB962C8B-B14F-4D97-AF65-F5344CB8AC3E}">
        <p14:creationId xmlns:p14="http://schemas.microsoft.com/office/powerpoint/2010/main" val="2850483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E56AA7E-B92A-DFC4-8C29-632FC616CACF}"/>
              </a:ext>
            </a:extLst>
          </p:cNvPr>
          <p:cNvSpPr>
            <a:spLocks noGrp="1"/>
          </p:cNvSpPr>
          <p:nvPr>
            <p:ph idx="1"/>
          </p:nvPr>
        </p:nvSpPr>
        <p:spPr>
          <a:xfrm>
            <a:off x="628650" y="914400"/>
            <a:ext cx="7886700" cy="5262563"/>
          </a:xfrm>
        </p:spPr>
        <p:txBody>
          <a:bodyPr>
            <a:normAutofit/>
          </a:bodyPr>
          <a:lstStyle/>
          <a:p>
            <a:pPr marL="0" indent="0" algn="r">
              <a:buNone/>
            </a:pPr>
            <a:r>
              <a:rPr lang="es-MX" sz="2000" b="1" dirty="0">
                <a:latin typeface="Roboto Lt" panose="02000000000000000000" pitchFamily="2" charset="0"/>
                <a:ea typeface="Roboto Lt" panose="02000000000000000000" pitchFamily="2" charset="0"/>
              </a:rPr>
              <a:t>Actividades enero 2024</a:t>
            </a:r>
          </a:p>
          <a:p>
            <a:pPr marL="0" indent="0" algn="ctr">
              <a:buNone/>
            </a:pPr>
            <a:endParaRPr lang="es-MX" sz="2000" dirty="0">
              <a:latin typeface="Roboto Lt" panose="02000000000000000000" pitchFamily="2" charset="0"/>
              <a:ea typeface="Roboto Lt" panose="02000000000000000000" pitchFamily="2" charset="0"/>
            </a:endParaRPr>
          </a:p>
          <a:p>
            <a:pPr marL="0" indent="0" algn="ctr">
              <a:buNone/>
            </a:pPr>
            <a:endParaRPr lang="es-MX" sz="1700" b="1" dirty="0">
              <a:latin typeface="Roboto Lt" panose="02000000000000000000" pitchFamily="2" charset="0"/>
              <a:ea typeface="Roboto Lt" panose="02000000000000000000" pitchFamily="2" charset="0"/>
            </a:endParaRPr>
          </a:p>
          <a:p>
            <a:pPr marL="0" indent="0" algn="ctr">
              <a:buNone/>
            </a:pPr>
            <a:r>
              <a:rPr lang="es-MX" sz="1700" b="1" dirty="0">
                <a:latin typeface="Roboto Lt" panose="02000000000000000000" pitchFamily="2" charset="0"/>
                <a:ea typeface="Roboto Lt" panose="02000000000000000000" pitchFamily="2" charset="0"/>
              </a:rPr>
              <a:t>MIÉRCOLES 24 DE ENERO</a:t>
            </a:r>
          </a:p>
          <a:p>
            <a:pPr marL="0" indent="0" algn="just">
              <a:buNone/>
            </a:pPr>
            <a:r>
              <a:rPr lang="es-MX" sz="1800" dirty="0">
                <a:latin typeface="Roboto Lt" panose="02000000000000000000" pitchFamily="2" charset="0"/>
                <a:ea typeface="Roboto Lt" panose="02000000000000000000" pitchFamily="2" charset="0"/>
              </a:rPr>
              <a:t>Primera Sesión Ordinaria 2024 del Consejo General del Instituto Coahuilense de Acceso a la Información Pública desde la UTRC Oficial en San Juan de Sabinas, Coahuila de Zaragoza. </a:t>
            </a:r>
          </a:p>
          <a:p>
            <a:pPr marL="0" indent="0" algn="just">
              <a:buNone/>
            </a:pPr>
            <a:r>
              <a:rPr lang="es-MX" sz="1800" dirty="0">
                <a:latin typeface="Roboto Lt" panose="02000000000000000000" pitchFamily="2" charset="0"/>
                <a:ea typeface="Roboto Lt" panose="02000000000000000000" pitchFamily="2" charset="0"/>
              </a:rPr>
              <a:t>Transmisión en vivo a través de las redes sociales del Instituto.</a:t>
            </a:r>
          </a:p>
          <a:p>
            <a:pPr marL="0" indent="0" algn="just">
              <a:buNone/>
            </a:pPr>
            <a:endParaRPr lang="es-MX" sz="1700" dirty="0">
              <a:latin typeface="Roboto Lt" panose="02000000000000000000" pitchFamily="2" charset="0"/>
              <a:ea typeface="Roboto Lt" panose="02000000000000000000" pitchFamily="2" charset="0"/>
            </a:endParaRPr>
          </a:p>
          <a:p>
            <a:pPr marL="0" indent="0" algn="just">
              <a:buNone/>
            </a:pPr>
            <a:r>
              <a:rPr lang="es-MX" sz="1700" dirty="0">
                <a:latin typeface="Roboto Lt" panose="02000000000000000000" pitchFamily="2" charset="0"/>
                <a:ea typeface="Roboto Lt" panose="02000000000000000000" pitchFamily="2" charset="0"/>
              </a:rPr>
              <a:t>Palabras del Rector de la UTRC, Sergio Villarreal Cárdenas, tras recibir la recertificación como Institución Educativa Promotora de la Transparencia.</a:t>
            </a:r>
          </a:p>
        </p:txBody>
      </p:sp>
    </p:spTree>
    <p:extLst>
      <p:ext uri="{BB962C8B-B14F-4D97-AF65-F5344CB8AC3E}">
        <p14:creationId xmlns:p14="http://schemas.microsoft.com/office/powerpoint/2010/main" val="796252286"/>
      </p:ext>
    </p:extLst>
  </p:cSld>
  <p:clrMapOvr>
    <a:masterClrMapping/>
  </p:clrMapOvr>
</p:sld>
</file>

<file path=ppt/theme/theme1.xml><?xml version="1.0" encoding="utf-8"?>
<a:theme xmlns:a="http://schemas.openxmlformats.org/drawingml/2006/main" name="Icai">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i" id="{E88750C4-9771-684E-BAFE-068AA884E2AD}" vid="{7E89F499-3B97-FB4E-8F6B-2769CEE77BC1}"/>
    </a:ext>
  </a:extLst>
</a:theme>
</file>

<file path=docProps/app.xml><?xml version="1.0" encoding="utf-8"?>
<Properties xmlns="http://schemas.openxmlformats.org/officeDocument/2006/extended-properties" xmlns:vt="http://schemas.openxmlformats.org/officeDocument/2006/docPropsVTypes">
  <Template/>
  <TotalTime>66</TotalTime>
  <Words>1932</Words>
  <Application>Microsoft Office PowerPoint</Application>
  <PresentationFormat>Presentación en pantalla (4:3)</PresentationFormat>
  <Paragraphs>108</Paragraphs>
  <Slides>15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Roboto</vt:lpstr>
      <vt:lpstr>Roboto Lt</vt:lpstr>
      <vt:lpstr>Icai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HP</cp:lastModifiedBy>
  <cp:revision>20</cp:revision>
  <dcterms:created xsi:type="dcterms:W3CDTF">2024-01-31T18:48:48Z</dcterms:created>
  <dcterms:modified xsi:type="dcterms:W3CDTF">2024-02-08T21:55:27Z</dcterms:modified>
</cp:coreProperties>
</file>