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embeddedFontLst>
    <p:embeddedFont>
      <p:font typeface="Century Gothic" panose="020B0502020202020204" pitchFamily="34" charset="0"/>
      <p:regular r:id="rId9"/>
      <p:bold r:id="rId10"/>
      <p:italic r:id="rId11"/>
      <p:boldItalic r:id="rId12"/>
    </p:embeddedFont>
    <p:embeddedFont>
      <p:font typeface="Corbel" panose="020B05030202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gmlmxMPgGUIPE2bRGsPT3938n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/>
        </p:nvSpPr>
        <p:spPr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panorámica con descripción">
  <p:cSld name="Imagen panorámica con descripció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>
            <a:spLocks noGrp="1"/>
          </p:cNvSpPr>
          <p:nvPr>
            <p:ph type="pic" idx="2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1113523" y="5299603"/>
            <a:ext cx="7515991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280"/>
              </a:spcBef>
              <a:spcAft>
                <a:spcPts val="0"/>
              </a:spcAft>
              <a:buSzPts val="203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sz="8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sz="8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1598235" y="3428999"/>
            <a:ext cx="6631128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610"/>
              <a:buFont typeface="Corbel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Font typeface="Corbel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Font typeface="Corbel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Font typeface="Corbel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Font typeface="Corbel"/>
              <a:buNone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2"/>
          </p:nvPr>
        </p:nvSpPr>
        <p:spPr>
          <a:xfrm>
            <a:off x="1113523" y="4343400"/>
            <a:ext cx="7515991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sz="8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8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sz="8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cap="none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1113525" y="3886200"/>
            <a:ext cx="7515990" cy="8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>
              <a:spcBef>
                <a:spcPts val="480"/>
              </a:spcBef>
              <a:spcAft>
                <a:spcPts val="0"/>
              </a:spcAft>
              <a:buSzPts val="3480"/>
              <a:buNone/>
              <a:defRPr sz="2400" b="0" cap="none">
                <a:solidFill>
                  <a:schemeClr val="dk1"/>
                </a:solidFill>
              </a:defRPr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2"/>
          </p:nvPr>
        </p:nvSpPr>
        <p:spPr>
          <a:xfrm>
            <a:off x="1113524" y="4775200"/>
            <a:ext cx="751599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1113524" y="3505200"/>
            <a:ext cx="7515992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 cap="none">
                <a:solidFill>
                  <a:schemeClr val="dk1"/>
                </a:solidFill>
              </a:defRPr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 rot="5400000">
            <a:off x="3155950" y="493713"/>
            <a:ext cx="3357563" cy="770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 rot="5400000">
            <a:off x="5412754" y="2574439"/>
            <a:ext cx="5105400" cy="1328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1"/>
          </p:nvPr>
        </p:nvSpPr>
        <p:spPr>
          <a:xfrm rot="5400000">
            <a:off x="1569011" y="230314"/>
            <a:ext cx="5105400" cy="601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1"/>
          </p:nvPr>
        </p:nvSpPr>
        <p:spPr>
          <a:xfrm>
            <a:off x="982133" y="2667000"/>
            <a:ext cx="7704667" cy="333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2pPr>
            <a:lvl3pPr marL="1371600" lvl="2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3pPr>
            <a:lvl4pPr marL="1828800" lvl="3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4pPr>
            <a:lvl5pPr marL="2286000" lvl="4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5pPr>
            <a:lvl6pPr marL="2743200" lvl="5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6pPr>
            <a:lvl7pPr marL="3200400" lvl="6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7pPr>
            <a:lvl8pPr marL="3657600" lvl="7" indent="-394334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/>
            </a:lvl8pPr>
            <a:lvl9pPr marL="4114800" lvl="8" indent="-394334" algn="l">
              <a:spcBef>
                <a:spcPts val="600"/>
              </a:spcBef>
              <a:spcAft>
                <a:spcPts val="600"/>
              </a:spcAft>
              <a:buSzPts val="261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dt" idx="10"/>
          </p:nvPr>
        </p:nvSpPr>
        <p:spPr>
          <a:xfrm>
            <a:off x="7343775" y="6108700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ftr" idx="11"/>
          </p:nvPr>
        </p:nvSpPr>
        <p:spPr>
          <a:xfrm>
            <a:off x="1973263" y="6108700"/>
            <a:ext cx="53133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8258175" y="6108700"/>
            <a:ext cx="4286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10"/>
          <p:cNvGrpSpPr/>
          <p:nvPr/>
        </p:nvGrpSpPr>
        <p:grpSpPr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34" name="Google Shape;34;p10"/>
            <p:cNvSpPr/>
            <p:nvPr/>
          </p:nvSpPr>
          <p:spPr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l" t="t" r="r" b="b"/>
              <a:pathLst>
                <a:path w="860" h="2502" extrusionOk="0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5" name="Google Shape;35;p10"/>
            <p:cNvSpPr/>
            <p:nvPr/>
          </p:nvSpPr>
          <p:spPr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l" t="t" r="r" b="b"/>
              <a:pathLst>
                <a:path w="842" h="2433" extrusionOk="0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6" name="Google Shape;36;p10"/>
            <p:cNvSpPr/>
            <p:nvPr/>
          </p:nvSpPr>
          <p:spPr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l" t="t" r="r" b="b"/>
              <a:pathLst>
                <a:path w="1220" h="1941" extrusionOk="0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7" name="Google Shape;37;p10"/>
            <p:cNvSpPr/>
            <p:nvPr/>
          </p:nvSpPr>
          <p:spPr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l" t="t" r="r" b="b"/>
              <a:pathLst>
                <a:path w="1495" h="1872" extrusionOk="0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rgbClr val="5E0D0E"/>
            </a:solidFill>
            <a:ln>
              <a:noFill/>
            </a:ln>
          </p:spPr>
        </p:sp>
        <p:sp>
          <p:nvSpPr>
            <p:cNvPr id="38" name="Google Shape;38;p10"/>
            <p:cNvSpPr/>
            <p:nvPr/>
          </p:nvSpPr>
          <p:spPr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l" t="t" r="r" b="b"/>
              <a:pathLst>
                <a:path w="2104" h="1875" extrusionOk="0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1415"/>
            </a:solidFill>
            <a:ln>
              <a:noFill/>
            </a:ln>
          </p:spPr>
        </p:sp>
        <p:sp>
          <p:nvSpPr>
            <p:cNvPr id="39" name="Google Shape;39;p10"/>
            <p:cNvSpPr/>
            <p:nvPr/>
          </p:nvSpPr>
          <p:spPr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l" t="t" r="r" b="b"/>
              <a:pathLst>
                <a:path w="1676" h="1944" extrusionOk="0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40" name="Google Shape;40;p10"/>
          <p:cNvSpPr/>
          <p:nvPr/>
        </p:nvSpPr>
        <p:spPr>
          <a:xfrm>
            <a:off x="203200" y="3771900"/>
            <a:ext cx="361950" cy="90488"/>
          </a:xfrm>
          <a:custGeom>
            <a:avLst/>
            <a:gdLst/>
            <a:ahLst/>
            <a:cxnLst/>
            <a:rect l="l" t="t" r="r" b="b"/>
            <a:pathLst>
              <a:path w="228" h="57" extrusionOk="0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41;p10"/>
          <p:cNvSpPr/>
          <p:nvPr/>
        </p:nvSpPr>
        <p:spPr>
          <a:xfrm>
            <a:off x="560388" y="3867150"/>
            <a:ext cx="61912" cy="80963"/>
          </a:xfrm>
          <a:custGeom>
            <a:avLst/>
            <a:gdLst/>
            <a:ahLst/>
            <a:cxnLst/>
            <a:rect l="l" t="t" r="r" b="b"/>
            <a:pathLst>
              <a:path w="39" h="51" extrusionOk="0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" name="Google Shape;42;p10"/>
          <p:cNvSpPr txBox="1"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360"/>
              </a:spcBef>
              <a:spcAft>
                <a:spcPts val="0"/>
              </a:spcAft>
              <a:buSzPts val="261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1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23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203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203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dt" idx="10"/>
          </p:nvPr>
        </p:nvSpPr>
        <p:spPr>
          <a:xfrm>
            <a:off x="7326313" y="6116638"/>
            <a:ext cx="857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ftr" idx="11"/>
          </p:nvPr>
        </p:nvSpPr>
        <p:spPr>
          <a:xfrm>
            <a:off x="3624263" y="6116638"/>
            <a:ext cx="36083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275638" y="6116638"/>
            <a:ext cx="4111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9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0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982133" y="2667000"/>
            <a:ext cx="3739896" cy="3368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4946904" y="2667000"/>
            <a:ext cx="3739896" cy="3346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>
                <a:solidFill>
                  <a:srgbClr val="8D1415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1113523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3"/>
          </p:nvPr>
        </p:nvSpPr>
        <p:spPr>
          <a:xfrm>
            <a:off x="5161710" y="2667000"/>
            <a:ext cx="346780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4060"/>
              <a:buNone/>
              <a:defRPr sz="2800" b="0">
                <a:solidFill>
                  <a:srgbClr val="8D1415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29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261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232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232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4"/>
          </p:nvPr>
        </p:nvSpPr>
        <p:spPr>
          <a:xfrm>
            <a:off x="4957266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4335" algn="l">
              <a:spcBef>
                <a:spcPts val="360"/>
              </a:spcBef>
              <a:spcAft>
                <a:spcPts val="0"/>
              </a:spcAft>
              <a:buSzPts val="2610"/>
              <a:buChar char="•"/>
              <a:defRPr sz="1800"/>
            </a:lvl1pPr>
            <a:lvl2pPr marL="914400" lvl="1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2pPr>
            <a:lvl3pPr marL="1371600" lvl="2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3pPr>
            <a:lvl4pPr marL="1828800" lvl="3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4pPr>
            <a:lvl5pPr marL="2286000" lvl="4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5pPr>
            <a:lvl6pPr marL="2743200" lvl="5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6pPr>
            <a:lvl7pPr marL="3200400" lvl="6" indent="-339089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7pPr>
            <a:lvl8pPr marL="3657600" lvl="7" indent="-339090" algn="l">
              <a:spcBef>
                <a:spcPts val="600"/>
              </a:spcBef>
              <a:spcAft>
                <a:spcPts val="0"/>
              </a:spcAft>
              <a:buSzPts val="1740"/>
              <a:buChar char="•"/>
              <a:defRPr sz="1200"/>
            </a:lvl8pPr>
            <a:lvl9pPr marL="4114800" lvl="8" indent="-339090" algn="l">
              <a:spcBef>
                <a:spcPts val="600"/>
              </a:spcBef>
              <a:spcAft>
                <a:spcPts val="600"/>
              </a:spcAft>
              <a:buSzPts val="1740"/>
              <a:buChar char="•"/>
              <a:defRPr sz="12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947553" y="685800"/>
            <a:ext cx="4681962" cy="510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12750" algn="l">
              <a:spcBef>
                <a:spcPts val="400"/>
              </a:spcBef>
              <a:spcAft>
                <a:spcPts val="0"/>
              </a:spcAft>
              <a:buSzPts val="2900"/>
              <a:buChar char="•"/>
              <a:defRPr sz="2000"/>
            </a:lvl1pPr>
            <a:lvl2pPr marL="914400" lvl="1" indent="-394335" algn="l">
              <a:spcBef>
                <a:spcPts val="600"/>
              </a:spcBef>
              <a:spcAft>
                <a:spcPts val="0"/>
              </a:spcAft>
              <a:buSzPts val="2610"/>
              <a:buChar char="•"/>
              <a:defRPr sz="1800"/>
            </a:lvl2pPr>
            <a:lvl3pPr marL="1371600" lvl="2" indent="-375919" algn="l">
              <a:spcBef>
                <a:spcPts val="600"/>
              </a:spcBef>
              <a:spcAft>
                <a:spcPts val="0"/>
              </a:spcAft>
              <a:buSzPts val="2320"/>
              <a:buChar char="•"/>
              <a:defRPr sz="1600"/>
            </a:lvl3pPr>
            <a:lvl4pPr marL="1828800" lvl="3" indent="-357505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4pPr>
            <a:lvl5pPr marL="2286000" lvl="4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5pPr>
            <a:lvl6pPr marL="2743200" lvl="5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6pPr>
            <a:lvl7pPr marL="3200400" lvl="6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7pPr>
            <a:lvl8pPr marL="3657600" lvl="7" indent="-357504" algn="l">
              <a:spcBef>
                <a:spcPts val="600"/>
              </a:spcBef>
              <a:spcAft>
                <a:spcPts val="0"/>
              </a:spcAft>
              <a:buSzPts val="2030"/>
              <a:buChar char="•"/>
              <a:defRPr sz="1400"/>
            </a:lvl8pPr>
            <a:lvl9pPr marL="4114800" lvl="8" indent="-357504" algn="l">
              <a:spcBef>
                <a:spcPts val="600"/>
              </a:spcBef>
              <a:spcAft>
                <a:spcPts val="600"/>
              </a:spcAft>
              <a:buSzPts val="2030"/>
              <a:buChar char="•"/>
              <a:defRPr sz="1400"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2"/>
          </p:nvPr>
        </p:nvSpPr>
        <p:spPr>
          <a:xfrm>
            <a:off x="1113524" y="2971800"/>
            <a:ext cx="266253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232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>
            <a:spLocks noGrp="1"/>
          </p:cNvSpPr>
          <p:nvPr>
            <p:ph type="pic" idx="2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1112332" y="3124199"/>
            <a:ext cx="4070679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261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74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305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305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7"/>
          <p:cNvGrpSpPr/>
          <p:nvPr/>
        </p:nvGrpSpPr>
        <p:grpSpPr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1" name="Google Shape;11;p7"/>
            <p:cNvSpPr/>
            <p:nvPr/>
          </p:nvSpPr>
          <p:spPr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l" t="t" r="r" b="b"/>
              <a:pathLst>
                <a:path w="676" h="3333" extrusionOk="0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0" y="0"/>
              <a:ext cx="758825" cy="4624389"/>
            </a:xfrm>
            <a:custGeom>
              <a:avLst/>
              <a:gdLst/>
              <a:ahLst/>
              <a:cxnLst/>
              <a:rect l="l" t="t" r="r" b="b"/>
              <a:pathLst>
                <a:path w="478" h="2913" extrusionOk="0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l" t="t" r="r" b="b"/>
              <a:pathLst>
                <a:path w="571" h="753" extrusionOk="0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l" t="t" r="r" b="b"/>
              <a:pathLst>
                <a:path w="937" h="984" extrusionOk="0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0D0E"/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l" t="t" r="r" b="b"/>
              <a:pathLst>
                <a:path w="1343" h="1008" extrusionOk="0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8D1415"/>
            </a:solidFill>
            <a:ln>
              <a:noFill/>
            </a:ln>
          </p:spPr>
        </p:sp>
        <p:sp>
          <p:nvSpPr>
            <p:cNvPr id="16" name="Google Shape;16;p7"/>
            <p:cNvSpPr/>
            <p:nvPr/>
          </p:nvSpPr>
          <p:spPr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l" t="t" r="r" b="b"/>
              <a:pathLst>
                <a:path w="868" h="945" extrusionOk="0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7" name="Google Shape;17;p7"/>
          <p:cNvSpPr txBox="1"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1"/>
          </p:nvPr>
        </p:nvSpPr>
        <p:spPr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49580" algn="l" rtl="0">
              <a:spcBef>
                <a:spcPts val="480"/>
              </a:spcBef>
              <a:spcAft>
                <a:spcPts val="0"/>
              </a:spcAft>
              <a:buClr>
                <a:srgbClr val="8D1515"/>
              </a:buClr>
              <a:buSzPts val="348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12750" algn="l" rtl="0">
              <a:spcBef>
                <a:spcPts val="600"/>
              </a:spcBef>
              <a:spcAft>
                <a:spcPts val="0"/>
              </a:spcAft>
              <a:buClr>
                <a:srgbClr val="8D1515"/>
              </a:buClr>
              <a:buSzPts val="29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94335" algn="l" rtl="0">
              <a:spcBef>
                <a:spcPts val="600"/>
              </a:spcBef>
              <a:spcAft>
                <a:spcPts val="0"/>
              </a:spcAft>
              <a:buClr>
                <a:srgbClr val="8D1515"/>
              </a:buClr>
              <a:buSzPts val="261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75919" algn="l" rtl="0">
              <a:spcBef>
                <a:spcPts val="600"/>
              </a:spcBef>
              <a:spcAft>
                <a:spcPts val="0"/>
              </a:spcAft>
              <a:buClr>
                <a:srgbClr val="8D1515"/>
              </a:buClr>
              <a:buSzPts val="232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7504" algn="l" rtl="0">
              <a:spcBef>
                <a:spcPts val="600"/>
              </a:spcBef>
              <a:spcAft>
                <a:spcPts val="0"/>
              </a:spcAft>
              <a:buClr>
                <a:srgbClr val="8D15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7504" algn="l" rtl="0">
              <a:spcBef>
                <a:spcPts val="600"/>
              </a:spcBef>
              <a:spcAft>
                <a:spcPts val="0"/>
              </a:spcAft>
              <a:buClr>
                <a:srgbClr val="8D14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7504" algn="l" rtl="0">
              <a:spcBef>
                <a:spcPts val="600"/>
              </a:spcBef>
              <a:spcAft>
                <a:spcPts val="0"/>
              </a:spcAft>
              <a:buClr>
                <a:srgbClr val="8D14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7504" algn="l" rtl="0">
              <a:spcBef>
                <a:spcPts val="600"/>
              </a:spcBef>
              <a:spcAft>
                <a:spcPts val="0"/>
              </a:spcAft>
              <a:buClr>
                <a:srgbClr val="8D14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7504" algn="l" rtl="0">
              <a:spcBef>
                <a:spcPts val="600"/>
              </a:spcBef>
              <a:spcAft>
                <a:spcPts val="600"/>
              </a:spcAft>
              <a:buClr>
                <a:srgbClr val="8D1415"/>
              </a:buClr>
              <a:buSzPts val="203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dt" idx="10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caicoahuil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FGECOAHUILAoficial" TargetMode="External"/><Relationship Id="rId5" Type="http://schemas.openxmlformats.org/officeDocument/2006/relationships/hyperlink" Target="https://www.facebook.com/IEC-1618134255170803/" TargetMode="External"/><Relationship Id="rId4" Type="http://schemas.openxmlformats.org/officeDocument/2006/relationships/hyperlink" Target="https://www.facebook.com/AuditoriaSuperiorDelEstadoDeCoahuilaOficia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caicoahuil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itaip.chiapas/" TargetMode="External"/><Relationship Id="rId5" Type="http://schemas.openxmlformats.org/officeDocument/2006/relationships/hyperlink" Target="https://www.facebook.com/INAImx" TargetMode="External"/><Relationship Id="rId4" Type="http://schemas.openxmlformats.org/officeDocument/2006/relationships/hyperlink" Target="https://www.facebook.com/hashtag/pnt?__eep__=6&amp;__cft__%5b0%5d=AZVXjuWM19cC1Vzf_ZojQjnALa53_W5bSayYzsaF4UyfYVPhZdkUeIWDnanqMQwnH5q1Vgi2Bj9ieSp10gz_9bzpnWVau4yvIDJmy8cb-YDFqEaPoyE10ETKVfYvRuaLsb1MxgkDBETGzoRQYiGA0L5Ari_43EXEf16NXkZ21mj0rarwUW9YhL0cPcYF2dcC1n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chapadecorzo?__eep__=6&amp;__cft__%5b0%5d=AZVKb3DSLg5Do_SjOJ9EwB8PF9RBw640JP2VaRgXX3P3Dz3CrDpY3_Q1viCnFZ6MVXzZfMvbEkx2bFXOx_MRgvqAPNJg6rARxGr0tfnrZ9Rv48d3pwP1Lun_VIlxZbMYtQkjrS5LUljCTBGkPfetnCAyfnFkZDCiQUzIZo7W8yGANff1FSTnm4L-QhfaOUQ6daA" TargetMode="External"/><Relationship Id="rId2" Type="http://schemas.openxmlformats.org/officeDocument/2006/relationships/hyperlink" Target="https://www.facebook.com/icaicoahuil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"/>
          <p:cNvSpPr/>
          <p:nvPr/>
        </p:nvSpPr>
        <p:spPr>
          <a:xfrm>
            <a:off x="2173800" y="5217125"/>
            <a:ext cx="4796400" cy="1339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"/>
          <p:cNvSpPr txBox="1"/>
          <p:nvPr/>
        </p:nvSpPr>
        <p:spPr>
          <a:xfrm>
            <a:off x="3792000" y="5356925"/>
            <a:ext cx="3178200" cy="10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Julio 2022</a:t>
            </a:r>
            <a:endParaRPr dirty="0"/>
          </a:p>
          <a:p>
            <a:pPr marL="0" marR="0" lvl="0" indent="0" algn="l" rtl="0">
              <a:spcBef>
                <a:spcPts val="1300"/>
              </a:spcBef>
              <a:spcAft>
                <a:spcPts val="0"/>
              </a:spcAft>
              <a:buNone/>
            </a:pPr>
            <a:r>
              <a:rPr lang="es-MX" sz="2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Agenda del mes</a:t>
            </a:r>
            <a:endParaRPr dirty="0"/>
          </a:p>
        </p:txBody>
      </p:sp>
      <p:sp>
        <p:nvSpPr>
          <p:cNvPr id="151" name="Google Shape;151;p1" descr="https://scontent-dfw1-1.xx.fbcdn.net/hphotos-xfp1/v/t1.0-9/p180x540/10984605_10153264678219570_1307738791735439166_n.jpg?oh=9f2d0ca2bc36746470fd49be66c14c6f&amp;oe=55F890B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3" name="Google Shape;153;p1"/>
          <p:cNvPicPr preferRelativeResize="0"/>
          <p:nvPr/>
        </p:nvPicPr>
        <p:blipFill>
          <a:blip r:embed="rId3"/>
          <a:srcRect t="7833" b="7833"/>
          <a:stretch/>
        </p:blipFill>
        <p:spPr>
          <a:xfrm>
            <a:off x="4406876" y="2264898"/>
            <a:ext cx="4413567" cy="2568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"/>
          <p:cNvPicPr preferRelativeResize="0"/>
          <p:nvPr/>
        </p:nvPicPr>
        <p:blipFill rotWithShape="1">
          <a:blip r:embed="rId4">
            <a:alphaModFix/>
          </a:blip>
          <a:srcRect b="16929"/>
          <a:stretch/>
        </p:blipFill>
        <p:spPr>
          <a:xfrm>
            <a:off x="2348275" y="5287075"/>
            <a:ext cx="1443732" cy="119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9E10035-9590-21EF-EA7B-7A9487E7C6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75" y="371625"/>
            <a:ext cx="4074990" cy="27159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 txBox="1"/>
          <p:nvPr/>
        </p:nvSpPr>
        <p:spPr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Julio 2022</a:t>
            </a:r>
            <a:endParaRPr dirty="0"/>
          </a:p>
        </p:txBody>
      </p:sp>
      <p:sp>
        <p:nvSpPr>
          <p:cNvPr id="160" name="Google Shape;160;p2"/>
          <p:cNvSpPr/>
          <p:nvPr/>
        </p:nvSpPr>
        <p:spPr>
          <a:xfrm>
            <a:off x="1006600" y="1274518"/>
            <a:ext cx="7921500" cy="4929334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1222900" y="1419833"/>
            <a:ext cx="7488900" cy="4985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ym typeface="Century Gothic"/>
              </a:rPr>
              <a:t>Viernes 1 de Julio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El </a:t>
            </a:r>
            <a:r>
              <a:rPr lang="es-MX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ICAI</a:t>
            </a:r>
            <a:r>
              <a:rPr lang="es-MX" sz="1600" dirty="0"/>
              <a:t>, a través de </a:t>
            </a:r>
            <a:r>
              <a:rPr lang="es-MX" sz="1600" dirty="0" err="1"/>
              <a:t>Quetzalli</a:t>
            </a:r>
            <a:r>
              <a:rPr lang="es-MX" sz="1600" dirty="0"/>
              <a:t> Ruiz, Directora Jurídica del instituto, presentó al Titular de la Unidad de Transparencia de la </a:t>
            </a:r>
            <a:r>
              <a:rPr lang="es-MX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Auditoría Superior Del Estado de Coahuila</a:t>
            </a:r>
            <a:r>
              <a:rPr lang="es-MX" sz="1600" dirty="0"/>
              <a:t>, el software libre “TEST- DATA, Generador de Versiones Públicas”.</a:t>
            </a:r>
            <a:endParaRPr lang="es-MX"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Lic. Ana Lucía </a:t>
            </a:r>
            <a:r>
              <a:rPr lang="es-MX" sz="1600" dirty="0" err="1"/>
              <a:t>Retta</a:t>
            </a:r>
            <a:r>
              <a:rPr lang="es-MX" sz="1600" dirty="0"/>
              <a:t> Riojas, Jefa del Departamento de Seguimiento de la Dirección de Datos Personales, impartió la capacitación “Protección de datos personales en general y sistema de gestión de datos personales” a personal del </a:t>
            </a:r>
            <a:r>
              <a:rPr lang="es-MX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IEC</a:t>
            </a:r>
            <a:r>
              <a:rPr lang="es-MX" sz="1600" dirty="0"/>
              <a:t>.</a:t>
            </a:r>
          </a:p>
          <a:p>
            <a:endParaRPr lang="es-MX" sz="1600" dirty="0">
              <a:sym typeface="Century Gothic"/>
            </a:endParaRPr>
          </a:p>
          <a:p>
            <a:r>
              <a:rPr lang="es-MX" sz="1600" dirty="0"/>
              <a:t>Personal de la Dirección de Capacitación y Cultura de la Transparencia y la Dirección de Datos Personales del </a:t>
            </a:r>
            <a:r>
              <a:rPr lang="es-MX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ICAI</a:t>
            </a:r>
            <a:r>
              <a:rPr lang="es-MX" sz="1600" dirty="0"/>
              <a:t> capacitó entre el 21 de junio y el 1 de julio a más de 500 integrantes de diversas áreas de la </a:t>
            </a:r>
            <a:r>
              <a:rPr lang="es-MX" sz="16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Fiscalía General del Estado de Coahuila de Zaragoza</a:t>
            </a:r>
            <a:r>
              <a:rPr lang="es-MX" sz="1600" dirty="0"/>
              <a:t> de las regiones Norte, Carbonífera, Centro, Laguna y Sureste, como parte del proceso de certificación al Centro de Profesionalización, Acreditación, Certificación y Carrera como Institución Promotora de la Transparencia. </a:t>
            </a:r>
            <a:br>
              <a:rPr lang="es-MX" sz="1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"/>
          <p:cNvSpPr txBox="1"/>
          <p:nvPr/>
        </p:nvSpPr>
        <p:spPr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Julio 2022</a:t>
            </a:r>
            <a:endParaRPr dirty="0"/>
          </a:p>
        </p:txBody>
      </p:sp>
      <p:sp>
        <p:nvSpPr>
          <p:cNvPr id="7" name="Google Shape;161;p2">
            <a:extLst>
              <a:ext uri="{FF2B5EF4-FFF2-40B4-BE49-F238E27FC236}">
                <a16:creationId xmlns:a16="http://schemas.microsoft.com/office/drawing/2014/main" id="{B0356AD1-746D-37A7-F4D3-AA2E63E7C085}"/>
              </a:ext>
            </a:extLst>
          </p:cNvPr>
          <p:cNvSpPr/>
          <p:nvPr/>
        </p:nvSpPr>
        <p:spPr>
          <a:xfrm>
            <a:off x="1006600" y="1231928"/>
            <a:ext cx="7921500" cy="154744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Lunes 4 de Julio</a:t>
            </a:r>
          </a:p>
          <a:p>
            <a:pPr algn="l"/>
            <a:r>
              <a:rPr lang="es-MX" sz="1600" dirty="0"/>
              <a:t>En "El Poder de la Transparencia", el maestro Noé Ruiz Malacara, presidente de la Comunidad San </a:t>
            </a:r>
            <a:r>
              <a:rPr lang="es-MX" sz="1600" dirty="0" err="1"/>
              <a:t>Aelredo</a:t>
            </a:r>
            <a:r>
              <a:rPr lang="es-MX" sz="1600" dirty="0"/>
              <a:t> A.C. habló de la protección de datos personales para la población LGBTTTI+, charlas de no discriminación en el área laboral em distintas empresas, entre otros interesantes temas.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161;p2">
            <a:extLst>
              <a:ext uri="{FF2B5EF4-FFF2-40B4-BE49-F238E27FC236}">
                <a16:creationId xmlns:a16="http://schemas.microsoft.com/office/drawing/2014/main" id="{C27BB571-55A6-A601-F72E-14C6E04B1AA9}"/>
              </a:ext>
            </a:extLst>
          </p:cNvPr>
          <p:cNvSpPr/>
          <p:nvPr/>
        </p:nvSpPr>
        <p:spPr>
          <a:xfrm>
            <a:off x="1006600" y="3304905"/>
            <a:ext cx="7921500" cy="1547445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Miércoles 6 de Julio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Se llevó a cabo la transmisión de la Sesión Ordinaria 213 de Consejo General del Instituto Coahuilense de Acceso a la Información Pública.</a:t>
            </a:r>
            <a:endParaRPr sz="1600" dirty="0"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/>
        </p:nvSpPr>
        <p:spPr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Julio 2022</a:t>
            </a:r>
            <a:endParaRPr dirty="0"/>
          </a:p>
        </p:txBody>
      </p:sp>
      <p:sp>
        <p:nvSpPr>
          <p:cNvPr id="177" name="Google Shape;177;p4"/>
          <p:cNvSpPr/>
          <p:nvPr/>
        </p:nvSpPr>
        <p:spPr>
          <a:xfrm>
            <a:off x="978375" y="1264325"/>
            <a:ext cx="7921500" cy="1592951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Lunes 11 de Julio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En "El Poder de la Transparencia"  se retransmitió el programa del 25 de abril en el que Teresa Araiza Llaguno, Secretaria Ejecutiva del Sistema Nacional de Protección Integral de Niñas, Niños y Adolescentes de Coahuila (SIPINNA) habló sobre la importancia del cuidado de los datos personales en niños, niñas y adolescentes</a:t>
            </a:r>
            <a:endParaRPr sz="1600" dirty="0"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" name="Google Shape;178;p4"/>
          <p:cNvSpPr/>
          <p:nvPr/>
        </p:nvSpPr>
        <p:spPr>
          <a:xfrm>
            <a:off x="978375" y="3300090"/>
            <a:ext cx="7914580" cy="1401270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Martes 12 de Julio</a:t>
            </a:r>
            <a:endParaRPr lang="es-MX" b="1" dirty="0">
              <a:ea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Sesión Extraordinaria del Consejo General número 92 del Instituto Coahuilense de Acceso a la Información Pública.</a:t>
            </a:r>
            <a:endParaRPr sz="1600" dirty="0"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"/>
          <p:cNvSpPr txBox="1"/>
          <p:nvPr/>
        </p:nvSpPr>
        <p:spPr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Julio 2022</a:t>
            </a:r>
            <a:endParaRPr dirty="0"/>
          </a:p>
        </p:txBody>
      </p:sp>
      <p:sp>
        <p:nvSpPr>
          <p:cNvPr id="184" name="Google Shape;184;p5"/>
          <p:cNvSpPr/>
          <p:nvPr/>
        </p:nvSpPr>
        <p:spPr>
          <a:xfrm>
            <a:off x="1279461" y="3650567"/>
            <a:ext cx="7606436" cy="2665827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600" b="1" dirty="0">
              <a:solidFill>
                <a:schemeClr val="dk1"/>
              </a:solidFill>
              <a:latin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600" b="1" dirty="0">
              <a:solidFill>
                <a:schemeClr val="dk1"/>
              </a:solidFill>
              <a:latin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1" dirty="0">
                <a:solidFill>
                  <a:schemeClr val="dk1"/>
                </a:solidFill>
                <a:latin typeface="Century Gothic"/>
                <a:sym typeface="Century Gothic"/>
              </a:rPr>
              <a:t>Viernes 15 de Julio</a:t>
            </a:r>
            <a:endParaRPr dirty="0"/>
          </a:p>
          <a:p>
            <a:pPr algn="l"/>
            <a:r>
              <a:rPr lang="es-MX" sz="1600" dirty="0"/>
              <a:t>El Comisionado Presidente del </a:t>
            </a:r>
            <a:r>
              <a:rPr lang="es-MX" sz="1600" dirty="0">
                <a:hlinkClick r:id="rId3"/>
              </a:rPr>
              <a:t>ICAI</a:t>
            </a:r>
            <a:r>
              <a:rPr lang="es-MX" sz="1600" dirty="0"/>
              <a:t>, Luis González Briseño estuvo en la presentación de la Socialización de la </a:t>
            </a:r>
            <a:r>
              <a:rPr lang="es-MX" sz="1600" dirty="0">
                <a:hlinkClick r:id="rId4"/>
              </a:rPr>
              <a:t>#PNT</a:t>
            </a:r>
            <a:r>
              <a:rPr lang="es-MX" sz="1600" dirty="0"/>
              <a:t> y de las Guías de Acceso a la Información y Protección de Datos Personales.</a:t>
            </a:r>
          </a:p>
          <a:p>
            <a:pPr algn="l"/>
            <a:endParaRPr lang="es-MX" sz="1600" dirty="0"/>
          </a:p>
          <a:p>
            <a:pPr algn="l"/>
            <a:r>
              <a:rPr lang="es-MX" sz="1600" dirty="0"/>
              <a:t>El </a:t>
            </a:r>
            <a:r>
              <a:rPr lang="es-MX" sz="1600" dirty="0">
                <a:hlinkClick r:id="rId3"/>
              </a:rPr>
              <a:t>ICAI</a:t>
            </a:r>
            <a:r>
              <a:rPr lang="es-MX" sz="1600" dirty="0"/>
              <a:t>, avanza en el proceso de implementación del programa “Contrataciones Abiertas 2022”, identificando el estatus de la información en los procedimientos de contratación a publicar, mediante el Mapeo de Datos.</a:t>
            </a:r>
          </a:p>
          <a:p>
            <a:pPr algn="l"/>
            <a:r>
              <a:rPr lang="es-MX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s-MX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ym typeface="Century Gothic"/>
            </a:endParaRPr>
          </a:p>
        </p:txBody>
      </p:sp>
      <p:sp>
        <p:nvSpPr>
          <p:cNvPr id="185" name="Google Shape;185;p5"/>
          <p:cNvSpPr/>
          <p:nvPr/>
        </p:nvSpPr>
        <p:spPr>
          <a:xfrm>
            <a:off x="1223889" y="1069144"/>
            <a:ext cx="7606436" cy="2138290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l"/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l"/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l"/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l"/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l"/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l"/>
            <a:r>
              <a:rPr lang="es-MX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Jueves 14 de Julio</a:t>
            </a:r>
          </a:p>
          <a:p>
            <a:pPr algn="l"/>
            <a:r>
              <a:rPr lang="es-MX" sz="1600" dirty="0"/>
              <a:t>El Comisionado Presidente del </a:t>
            </a:r>
            <a:r>
              <a:rPr lang="es-MX" sz="1600" dirty="0">
                <a:hlinkClick r:id="rId3"/>
              </a:rPr>
              <a:t>ICAI</a:t>
            </a:r>
            <a:r>
              <a:rPr lang="es-MX" sz="1600" dirty="0"/>
              <a:t>, Luis González Briseño estuvo en la presentación del libro “Periodismo de Investigación en el Ámbito Local”, texto editado por el </a:t>
            </a:r>
            <a:r>
              <a:rPr lang="es-MX" sz="1600" dirty="0">
                <a:hlinkClick r:id="rId5"/>
              </a:rPr>
              <a:t>INAI</a:t>
            </a:r>
            <a:r>
              <a:rPr lang="es-MX" sz="1600" dirty="0"/>
              <a:t> que reúne 80 casos de corrupción que han impactado al país.</a:t>
            </a:r>
          </a:p>
          <a:p>
            <a:pPr algn="l"/>
            <a:r>
              <a:rPr lang="es-MX" sz="1600" dirty="0"/>
              <a:t>La cita fue en Auditorio de la Facultad Libre de Derecho de Chiapas, el evento fue organizado por el </a:t>
            </a:r>
            <a:r>
              <a:rPr lang="es-MX" sz="1600" dirty="0" err="1">
                <a:hlinkClick r:id="rId6"/>
              </a:rPr>
              <a:t>ItaipCh</a:t>
            </a:r>
            <a:r>
              <a:rPr lang="es-MX" sz="1600" dirty="0"/>
              <a:t>.</a:t>
            </a:r>
          </a:p>
          <a:p>
            <a:pPr algn="l"/>
            <a:endParaRPr lang="es-MX" sz="1600" dirty="0"/>
          </a:p>
          <a:p>
            <a:pPr algn="l"/>
            <a:endParaRPr lang="es-MX" sz="16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3;p5">
            <a:extLst>
              <a:ext uri="{FF2B5EF4-FFF2-40B4-BE49-F238E27FC236}">
                <a16:creationId xmlns:a16="http://schemas.microsoft.com/office/drawing/2014/main" id="{F4C41055-E2C5-4F0D-8C01-60AB9671627B}"/>
              </a:ext>
            </a:extLst>
          </p:cNvPr>
          <p:cNvSpPr txBox="1"/>
          <p:nvPr/>
        </p:nvSpPr>
        <p:spPr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Actividades Julio 2022</a:t>
            </a:r>
            <a:endParaRPr dirty="0"/>
          </a:p>
        </p:txBody>
      </p:sp>
      <p:sp>
        <p:nvSpPr>
          <p:cNvPr id="6" name="Google Shape;185;p5">
            <a:extLst>
              <a:ext uri="{FF2B5EF4-FFF2-40B4-BE49-F238E27FC236}">
                <a16:creationId xmlns:a16="http://schemas.microsoft.com/office/drawing/2014/main" id="{E71C0B4A-63AD-48E5-84BF-520AB40CF9EA}"/>
              </a:ext>
            </a:extLst>
          </p:cNvPr>
          <p:cNvSpPr/>
          <p:nvPr/>
        </p:nvSpPr>
        <p:spPr>
          <a:xfrm>
            <a:off x="1006600" y="2293026"/>
            <a:ext cx="7921500" cy="2053883"/>
          </a:xfrm>
          <a:prstGeom prst="flowChartAlternateProcess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endParaRPr lang="es-MX"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l"/>
            <a:r>
              <a:rPr lang="es-MX" sz="16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Jueves 14 de Julio</a:t>
            </a:r>
          </a:p>
          <a:p>
            <a:pPr algn="l"/>
            <a:endParaRPr lang="es-MX" sz="1600" dirty="0">
              <a:latin typeface="+mj-lt"/>
            </a:endParaRPr>
          </a:p>
          <a:p>
            <a:pPr algn="l"/>
            <a:r>
              <a:rPr lang="es-MX" sz="1600" dirty="0">
                <a:latin typeface="+mj-lt"/>
              </a:rPr>
              <a:t>Hoy, el Comisionado Presidente del </a:t>
            </a:r>
            <a:r>
              <a:rPr lang="es-MX" sz="1600" dirty="0">
                <a:latin typeface="+mj-lt"/>
                <a:hlinkClick r:id="rId2"/>
              </a:rPr>
              <a:t>ICAI</a:t>
            </a:r>
            <a:r>
              <a:rPr lang="es-MX" sz="1600" dirty="0">
                <a:latin typeface="+mj-lt"/>
              </a:rPr>
              <a:t> Luis González Briseño estuvo en la entrega que hizo el </a:t>
            </a:r>
            <a:r>
              <a:rPr lang="es-MX" sz="1600" dirty="0" err="1">
                <a:latin typeface="+mj-lt"/>
              </a:rPr>
              <a:t>Ceaip</a:t>
            </a:r>
            <a:r>
              <a:rPr lang="es-MX" sz="1600" dirty="0">
                <a:latin typeface="+mj-lt"/>
              </a:rPr>
              <a:t>, por la transparencia en Sinaloa de la herramienta web para personas con discapacidad a 32 organismos garantes del país.</a:t>
            </a:r>
          </a:p>
          <a:p>
            <a:pPr algn="l"/>
            <a:endParaRPr lang="es-MX" sz="1600" b="1" dirty="0">
              <a:solidFill>
                <a:schemeClr val="dk1"/>
              </a:solidFill>
              <a:latin typeface="+mj-lt"/>
              <a:ea typeface="Century Gothic"/>
              <a:cs typeface="Century Gothic"/>
              <a:sym typeface="Century Gothic"/>
            </a:endParaRPr>
          </a:p>
          <a:p>
            <a:r>
              <a:rPr lang="es-MX" sz="1600" dirty="0">
                <a:latin typeface="+mj-lt"/>
              </a:rPr>
              <a:t>En otro momento de las actividades, el Ayuntamiento de </a:t>
            </a:r>
            <a:r>
              <a:rPr lang="es-MX" sz="1600" dirty="0">
                <a:latin typeface="+mj-lt"/>
                <a:hlinkClick r:id="rId3"/>
              </a:rPr>
              <a:t>#ChapadeCorzo</a:t>
            </a:r>
            <a:r>
              <a:rPr lang="es-MX" sz="1600" dirty="0">
                <a:latin typeface="+mj-lt"/>
              </a:rPr>
              <a:t>, otorgó un reconocimiento al Comisionado.</a:t>
            </a:r>
          </a:p>
          <a:p>
            <a:pPr algn="l"/>
            <a:endParaRPr sz="16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79453681"/>
      </p:ext>
    </p:extLst>
  </p:cSld>
  <p:clrMapOvr>
    <a:masterClrMapping/>
  </p:clrMapOvr>
</p:sld>
</file>

<file path=ppt/theme/theme1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568</Words>
  <Application>Microsoft Office PowerPoint</Application>
  <PresentationFormat>Presentación en pantalla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Corbel</vt:lpstr>
      <vt:lpstr>Century Gothic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4</cp:revision>
  <dcterms:created xsi:type="dcterms:W3CDTF">2021-03-23T20:23:42Z</dcterms:created>
  <dcterms:modified xsi:type="dcterms:W3CDTF">2022-08-04T16:22:03Z</dcterms:modified>
</cp:coreProperties>
</file>