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5" r:id="rId6"/>
    <p:sldId id="266" r:id="rId7"/>
    <p:sldId id="261" r:id="rId8"/>
  </p:sldIdLst>
  <p:sldSz cx="9144000" cy="6858000" type="screen4x3"/>
  <p:notesSz cx="7010400" cy="9296400"/>
  <p:embeddedFontLst>
    <p:embeddedFont>
      <p:font typeface="Century Gothic" panose="020B0502020202020204" pitchFamily="34" charset="0"/>
      <p:regular r:id="rId10"/>
      <p:bold r:id="rId11"/>
      <p:italic r:id="rId12"/>
      <p:boldItalic r:id="rId13"/>
    </p:embeddedFont>
    <p:embeddedFont>
      <p:font typeface="Corbel" panose="020B050302020402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ggmlmxMPgGUIPE2bRGsPT3938n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C36641-94AC-4E85-B4F5-79C92602E20E}" v="394" dt="2022-06-30T06:18:38.169"/>
    <p1510:client id="{E683DF07-E829-1406-21DE-B2429EA91478}" v="685" dt="2022-05-02T17:25:28.343"/>
    <p1510:client id="{EAE66BCD-85E3-9AB7-7274-A71CAF6EF59F}" v="661" dt="2022-06-01T20:21:53.2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customschemas.google.com/relationships/presentationmetadata" Target="metadata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688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1925" y="0"/>
            <a:ext cx="303688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688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:notes"/>
          <p:cNvSpPr txBox="1"/>
          <p:nvPr/>
        </p:nvSpPr>
        <p:spPr>
          <a:xfrm>
            <a:off x="3971925" y="8829675"/>
            <a:ext cx="303688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7" name="Google Shape;147;p1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1" name="Google Shape;1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1" name="Google Shape;1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4376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1" name="Google Shape;1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573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panorámica con descripción">
  <p:cSld name="Imagen panorámica con descripció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7"/>
          <p:cNvSpPr>
            <a:spLocks noGrp="1"/>
          </p:cNvSpPr>
          <p:nvPr>
            <p:ph type="pic" idx="2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1113523" y="5299603"/>
            <a:ext cx="7515991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203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descripción">
  <p:cSld name="Título y descripció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 con descripción">
  <p:cSld name="Cita con descripción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8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 sz="8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9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8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sz="8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cap="none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1598235" y="3428999"/>
            <a:ext cx="6631128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610"/>
              <a:buFont typeface="Corbel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900"/>
              <a:buFont typeface="Corbel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610"/>
              <a:buFont typeface="Corbel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320"/>
              <a:buFont typeface="Corbel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030"/>
              <a:buFont typeface="Corbel"/>
              <a:buNone/>
              <a:defRPr/>
            </a:lvl5pPr>
            <a:lvl6pPr marL="2743200" lvl="5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2"/>
          </p:nvPr>
        </p:nvSpPr>
        <p:spPr>
          <a:xfrm>
            <a:off x="1113523" y="4343400"/>
            <a:ext cx="7515991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jeta de nombre">
  <p:cSld name="Tarjeta de nombre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r la tarjeta de nombre">
  <p:cSld name="Citar la tarjeta de nombre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8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 sz="8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" name="Google Shape;118;p21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8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sz="8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cap="none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1"/>
          </p:nvPr>
        </p:nvSpPr>
        <p:spPr>
          <a:xfrm>
            <a:off x="1113525" y="3886200"/>
            <a:ext cx="7515990" cy="8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>
              <a:spcBef>
                <a:spcPts val="480"/>
              </a:spcBef>
              <a:spcAft>
                <a:spcPts val="0"/>
              </a:spcAft>
              <a:buSzPts val="3480"/>
              <a:buNone/>
              <a:defRPr sz="2400" b="0" cap="none">
                <a:solidFill>
                  <a:schemeClr val="dk1"/>
                </a:solidFill>
              </a:defRPr>
            </a:lvl1pPr>
            <a:lvl2pPr marL="914400" lvl="1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body" idx="2"/>
          </p:nvPr>
        </p:nvSpPr>
        <p:spPr>
          <a:xfrm>
            <a:off x="1113524" y="4775200"/>
            <a:ext cx="751599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spcBef>
                <a:spcPts val="360"/>
              </a:spcBef>
              <a:spcAft>
                <a:spcPts val="0"/>
              </a:spcAft>
              <a:buSzPts val="261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dadero o falso">
  <p:cSld name="Verdadero o falso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1"/>
          </p:nvPr>
        </p:nvSpPr>
        <p:spPr>
          <a:xfrm>
            <a:off x="1113524" y="3505200"/>
            <a:ext cx="7515992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4060"/>
              <a:buNone/>
              <a:defRPr sz="2800" b="0" cap="none">
                <a:solidFill>
                  <a:schemeClr val="dk1"/>
                </a:solidFill>
              </a:defRPr>
            </a:lvl1pPr>
            <a:lvl2pPr marL="914400" lvl="1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body" idx="2"/>
          </p:nvPr>
        </p:nvSpPr>
        <p:spPr>
          <a:xfrm>
            <a:off x="1113524" y="4343400"/>
            <a:ext cx="7515992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61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>
            <a:off x="982663" y="457200"/>
            <a:ext cx="7704137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body" idx="1"/>
          </p:nvPr>
        </p:nvSpPr>
        <p:spPr>
          <a:xfrm rot="5400000">
            <a:off x="3155950" y="493713"/>
            <a:ext cx="3357563" cy="770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4335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marL="914400" lvl="1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>
            <a:spLocks noGrp="1"/>
          </p:cNvSpPr>
          <p:nvPr>
            <p:ph type="title"/>
          </p:nvPr>
        </p:nvSpPr>
        <p:spPr>
          <a:xfrm rot="5400000">
            <a:off x="5412754" y="2574439"/>
            <a:ext cx="5105400" cy="1328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body" idx="1"/>
          </p:nvPr>
        </p:nvSpPr>
        <p:spPr>
          <a:xfrm rot="5400000">
            <a:off x="1569011" y="230314"/>
            <a:ext cx="5105400" cy="6016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4335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marL="914400" lvl="1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 txBox="1"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body" idx="1"/>
          </p:nvPr>
        </p:nvSpPr>
        <p:spPr>
          <a:xfrm>
            <a:off x="982133" y="2667000"/>
            <a:ext cx="7704667" cy="333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94335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marL="914400" lvl="1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dt" idx="10"/>
          </p:nvPr>
        </p:nvSpPr>
        <p:spPr>
          <a:xfrm>
            <a:off x="7343775" y="6108700"/>
            <a:ext cx="857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ftr" idx="11"/>
          </p:nvPr>
        </p:nvSpPr>
        <p:spPr>
          <a:xfrm>
            <a:off x="1973263" y="6108700"/>
            <a:ext cx="53133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sldNum" idx="12"/>
          </p:nvPr>
        </p:nvSpPr>
        <p:spPr>
          <a:xfrm>
            <a:off x="8258175" y="6108700"/>
            <a:ext cx="4286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 type="title">
  <p:cSld name="TITL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10"/>
          <p:cNvGrpSpPr/>
          <p:nvPr/>
        </p:nvGrpSpPr>
        <p:grpSpPr>
          <a:xfrm>
            <a:off x="203200" y="0"/>
            <a:ext cx="3778250" cy="6858000"/>
            <a:chOff x="203200" y="0"/>
            <a:chExt cx="3778250" cy="6858001"/>
          </a:xfrm>
        </p:grpSpPr>
        <p:sp>
          <p:nvSpPr>
            <p:cNvPr id="34" name="Google Shape;34;p10"/>
            <p:cNvSpPr/>
            <p:nvPr/>
          </p:nvSpPr>
          <p:spPr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l" t="t" r="r" b="b"/>
              <a:pathLst>
                <a:path w="860" h="2502" extrusionOk="0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" name="Google Shape;35;p10"/>
            <p:cNvSpPr/>
            <p:nvPr/>
          </p:nvSpPr>
          <p:spPr>
            <a:xfrm>
              <a:off x="203200" y="0"/>
              <a:ext cx="1336675" cy="3862389"/>
            </a:xfrm>
            <a:custGeom>
              <a:avLst/>
              <a:gdLst/>
              <a:ahLst/>
              <a:cxnLst/>
              <a:rect l="l" t="t" r="r" b="b"/>
              <a:pathLst>
                <a:path w="842" h="2433" extrusionOk="0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6" name="Google Shape;36;p10"/>
            <p:cNvSpPr/>
            <p:nvPr/>
          </p:nvSpPr>
          <p:spPr>
            <a:xfrm>
              <a:off x="207963" y="3776664"/>
              <a:ext cx="1936750" cy="3081337"/>
            </a:xfrm>
            <a:custGeom>
              <a:avLst/>
              <a:gdLst/>
              <a:ahLst/>
              <a:cxnLst/>
              <a:rect l="l" t="t" r="r" b="b"/>
              <a:pathLst>
                <a:path w="1220" h="1941" extrusionOk="0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7" name="Google Shape;37;p10"/>
            <p:cNvSpPr/>
            <p:nvPr/>
          </p:nvSpPr>
          <p:spPr>
            <a:xfrm>
              <a:off x="646113" y="3886201"/>
              <a:ext cx="2373312" cy="2971800"/>
            </a:xfrm>
            <a:custGeom>
              <a:avLst/>
              <a:gdLst/>
              <a:ahLst/>
              <a:cxnLst/>
              <a:rect l="l" t="t" r="r" b="b"/>
              <a:pathLst>
                <a:path w="1495" h="1872" extrusionOk="0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rgbClr val="5E0D0E"/>
            </a:solidFill>
            <a:ln>
              <a:noFill/>
            </a:ln>
          </p:spPr>
        </p:sp>
        <p:sp>
          <p:nvSpPr>
            <p:cNvPr id="38" name="Google Shape;38;p10"/>
            <p:cNvSpPr/>
            <p:nvPr/>
          </p:nvSpPr>
          <p:spPr>
            <a:xfrm>
              <a:off x="641350" y="3881439"/>
              <a:ext cx="3340100" cy="2976562"/>
            </a:xfrm>
            <a:custGeom>
              <a:avLst/>
              <a:gdLst/>
              <a:ahLst/>
              <a:cxnLst/>
              <a:rect l="l" t="t" r="r" b="b"/>
              <a:pathLst>
                <a:path w="2104" h="1875" extrusionOk="0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1415"/>
            </a:solidFill>
            <a:ln>
              <a:noFill/>
            </a:ln>
          </p:spPr>
        </p:sp>
        <p:sp>
          <p:nvSpPr>
            <p:cNvPr id="39" name="Google Shape;39;p10"/>
            <p:cNvSpPr/>
            <p:nvPr/>
          </p:nvSpPr>
          <p:spPr>
            <a:xfrm>
              <a:off x="203200" y="3771901"/>
              <a:ext cx="2660650" cy="3086100"/>
            </a:xfrm>
            <a:custGeom>
              <a:avLst/>
              <a:gdLst/>
              <a:ahLst/>
              <a:cxnLst/>
              <a:rect l="l" t="t" r="r" b="b"/>
              <a:pathLst>
                <a:path w="1676" h="1944" extrusionOk="0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</p:sp>
      </p:grpSp>
      <p:sp>
        <p:nvSpPr>
          <p:cNvPr id="40" name="Google Shape;40;p10"/>
          <p:cNvSpPr/>
          <p:nvPr/>
        </p:nvSpPr>
        <p:spPr>
          <a:xfrm>
            <a:off x="203200" y="3771900"/>
            <a:ext cx="361950" cy="90488"/>
          </a:xfrm>
          <a:custGeom>
            <a:avLst/>
            <a:gdLst/>
            <a:ahLst/>
            <a:cxnLst/>
            <a:rect l="l" t="t" r="r" b="b"/>
            <a:pathLst>
              <a:path w="228" h="57" extrusionOk="0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41;p10"/>
          <p:cNvSpPr/>
          <p:nvPr/>
        </p:nvSpPr>
        <p:spPr>
          <a:xfrm>
            <a:off x="560388" y="3867150"/>
            <a:ext cx="61912" cy="80963"/>
          </a:xfrm>
          <a:custGeom>
            <a:avLst/>
            <a:gdLst/>
            <a:ahLst/>
            <a:cxnLst/>
            <a:rect l="l" t="t" r="r" b="b"/>
            <a:pathLst>
              <a:path w="39" h="51" extrusionOk="0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42;p10"/>
          <p:cNvSpPr txBox="1"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360"/>
              </a:spcBef>
              <a:spcAft>
                <a:spcPts val="0"/>
              </a:spcAft>
              <a:buSzPts val="261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9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61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232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203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dt" idx="10"/>
          </p:nvPr>
        </p:nvSpPr>
        <p:spPr>
          <a:xfrm>
            <a:off x="7326313" y="6116638"/>
            <a:ext cx="857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ftr" idx="11"/>
          </p:nvPr>
        </p:nvSpPr>
        <p:spPr>
          <a:xfrm>
            <a:off x="3624263" y="6116638"/>
            <a:ext cx="36083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275638" y="6116638"/>
            <a:ext cx="4111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body" idx="1"/>
          </p:nvPr>
        </p:nvSpPr>
        <p:spPr>
          <a:xfrm>
            <a:off x="982133" y="2667000"/>
            <a:ext cx="3739896" cy="3368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94335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marL="914400" lvl="1" indent="-375919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marL="1371600" lvl="2" indent="-357505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marL="1828800" lvl="3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marL="2286000" lvl="4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marL="2743200" lvl="5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marL="3200400" lvl="6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marL="3657600" lvl="7" indent="-33909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marL="4114800" lvl="8" indent="-339090" algn="l"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2"/>
          </p:nvPr>
        </p:nvSpPr>
        <p:spPr>
          <a:xfrm>
            <a:off x="4946904" y="2667000"/>
            <a:ext cx="3739896" cy="3346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94335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marL="914400" lvl="1" indent="-375919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marL="1371600" lvl="2" indent="-357505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marL="1828800" lvl="3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marL="2286000" lvl="4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marL="2743200" lvl="5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marL="3200400" lvl="6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marL="3657600" lvl="7" indent="-33909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marL="4114800" lvl="8" indent="-339090" algn="l"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>
            <a:off x="982663" y="457200"/>
            <a:ext cx="7704137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4060"/>
              <a:buNone/>
              <a:defRPr sz="2800" b="0">
                <a:solidFill>
                  <a:srgbClr val="8D1415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9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32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2"/>
          </p:nvPr>
        </p:nvSpPr>
        <p:spPr>
          <a:xfrm>
            <a:off x="1113523" y="3335336"/>
            <a:ext cx="3672248" cy="2665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4335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marL="914400" lvl="1" indent="-375919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marL="1371600" lvl="2" indent="-357505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marL="1828800" lvl="3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marL="2286000" lvl="4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marL="2743200" lvl="5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marL="3200400" lvl="6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marL="3657600" lvl="7" indent="-33909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marL="4114800" lvl="8" indent="-339090" algn="l"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3"/>
          </p:nvPr>
        </p:nvSpPr>
        <p:spPr>
          <a:xfrm>
            <a:off x="5161710" y="2667000"/>
            <a:ext cx="346780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4060"/>
              <a:buNone/>
              <a:defRPr sz="2800" b="0">
                <a:solidFill>
                  <a:srgbClr val="8D1415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9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61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232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body" idx="4"/>
          </p:nvPr>
        </p:nvSpPr>
        <p:spPr>
          <a:xfrm>
            <a:off x="4957266" y="3335336"/>
            <a:ext cx="3672248" cy="2665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4335" algn="l"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marL="914400" lvl="1" indent="-375919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marL="1371600" lvl="2" indent="-357505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marL="1828800" lvl="3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marL="2286000" lvl="4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marL="2743200" lvl="5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marL="3200400" lvl="6" indent="-339089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marL="3657600" lvl="7" indent="-339090" algn="l"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marL="4114800" lvl="8" indent="-339090" algn="l"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982663" y="457200"/>
            <a:ext cx="7704137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947553" y="685800"/>
            <a:ext cx="4681962" cy="5105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12750" algn="l">
              <a:spcBef>
                <a:spcPts val="400"/>
              </a:spcBef>
              <a:spcAft>
                <a:spcPts val="0"/>
              </a:spcAft>
              <a:buSzPts val="2900"/>
              <a:buChar char="•"/>
              <a:defRPr sz="2000"/>
            </a:lvl1pPr>
            <a:lvl2pPr marL="914400" lvl="1" indent="-394335" algn="l">
              <a:spcBef>
                <a:spcPts val="600"/>
              </a:spcBef>
              <a:spcAft>
                <a:spcPts val="0"/>
              </a:spcAft>
              <a:buSzPts val="2610"/>
              <a:buChar char="•"/>
              <a:defRPr sz="1800"/>
            </a:lvl2pPr>
            <a:lvl3pPr marL="1371600" lvl="2" indent="-375919" algn="l"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3pPr>
            <a:lvl4pPr marL="1828800" lvl="3" indent="-357505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4pPr>
            <a:lvl5pPr marL="2286000" lvl="4" indent="-357504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5pPr>
            <a:lvl6pPr marL="2743200" lvl="5" indent="-357504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6pPr>
            <a:lvl7pPr marL="3200400" lvl="6" indent="-357504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7pPr>
            <a:lvl8pPr marL="3657600" lvl="7" indent="-357504" algn="l"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8pPr>
            <a:lvl9pPr marL="4114800" lvl="8" indent="-357504" algn="l">
              <a:spcBef>
                <a:spcPts val="600"/>
              </a:spcBef>
              <a:spcAft>
                <a:spcPts val="600"/>
              </a:spcAft>
              <a:buSzPts val="2030"/>
              <a:buChar char="•"/>
              <a:defRPr sz="1400"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2"/>
          </p:nvPr>
        </p:nvSpPr>
        <p:spPr>
          <a:xfrm>
            <a:off x="1113524" y="2971800"/>
            <a:ext cx="2662534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23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>
            <a:spLocks noGrp="1"/>
          </p:cNvSpPr>
          <p:nvPr>
            <p:ph type="pic" idx="2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1112332" y="3124199"/>
            <a:ext cx="4070679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261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7"/>
          <p:cNvGrpSpPr/>
          <p:nvPr/>
        </p:nvGrpSpPr>
        <p:grpSpPr>
          <a:xfrm>
            <a:off x="0" y="0"/>
            <a:ext cx="2132013" cy="6858000"/>
            <a:chOff x="0" y="0"/>
            <a:chExt cx="2132013" cy="6858001"/>
          </a:xfrm>
        </p:grpSpPr>
        <p:sp>
          <p:nvSpPr>
            <p:cNvPr id="11" name="Google Shape;11;p7"/>
            <p:cNvSpPr/>
            <p:nvPr/>
          </p:nvSpPr>
          <p:spPr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l" t="t" r="r" b="b"/>
              <a:pathLst>
                <a:path w="676" h="3333" extrusionOk="0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" name="Google Shape;12;p7"/>
            <p:cNvSpPr/>
            <p:nvPr/>
          </p:nvSpPr>
          <p:spPr>
            <a:xfrm>
              <a:off x="0" y="0"/>
              <a:ext cx="758825" cy="4624389"/>
            </a:xfrm>
            <a:custGeom>
              <a:avLst/>
              <a:gdLst/>
              <a:ahLst/>
              <a:cxnLst/>
              <a:rect l="l" t="t" r="r" b="b"/>
              <a:pathLst>
                <a:path w="478" h="2913" extrusionOk="0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3" name="Google Shape;13;p7"/>
            <p:cNvSpPr/>
            <p:nvPr/>
          </p:nvSpPr>
          <p:spPr>
            <a:xfrm>
              <a:off x="0" y="5662614"/>
              <a:ext cx="906463" cy="1195387"/>
            </a:xfrm>
            <a:custGeom>
              <a:avLst/>
              <a:gdLst/>
              <a:ahLst/>
              <a:cxnLst/>
              <a:rect l="l" t="t" r="r" b="b"/>
              <a:pathLst>
                <a:path w="571" h="753" extrusionOk="0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4" name="Google Shape;14;p7"/>
            <p:cNvSpPr/>
            <p:nvPr/>
          </p:nvSpPr>
          <p:spPr>
            <a:xfrm>
              <a:off x="0" y="5295901"/>
              <a:ext cx="1487488" cy="1562100"/>
            </a:xfrm>
            <a:custGeom>
              <a:avLst/>
              <a:gdLst/>
              <a:ahLst/>
              <a:cxnLst/>
              <a:rect l="l" t="t" r="r" b="b"/>
              <a:pathLst>
                <a:path w="937" h="984" extrusionOk="0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0D0E"/>
            </a:solidFill>
            <a:ln>
              <a:noFill/>
            </a:ln>
          </p:spPr>
        </p:sp>
        <p:sp>
          <p:nvSpPr>
            <p:cNvPr id="15" name="Google Shape;15;p7"/>
            <p:cNvSpPr/>
            <p:nvPr/>
          </p:nvSpPr>
          <p:spPr>
            <a:xfrm>
              <a:off x="0" y="5257801"/>
              <a:ext cx="2132013" cy="1600200"/>
            </a:xfrm>
            <a:custGeom>
              <a:avLst/>
              <a:gdLst/>
              <a:ahLst/>
              <a:cxnLst/>
              <a:rect l="l" t="t" r="r" b="b"/>
              <a:pathLst>
                <a:path w="1343" h="1008" extrusionOk="0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8D1415"/>
            </a:solidFill>
            <a:ln>
              <a:noFill/>
            </a:ln>
          </p:spPr>
        </p:sp>
        <p:sp>
          <p:nvSpPr>
            <p:cNvPr id="16" name="Google Shape;16;p7"/>
            <p:cNvSpPr/>
            <p:nvPr/>
          </p:nvSpPr>
          <p:spPr>
            <a:xfrm>
              <a:off x="0" y="5357814"/>
              <a:ext cx="1377950" cy="1500187"/>
            </a:xfrm>
            <a:custGeom>
              <a:avLst/>
              <a:gdLst/>
              <a:ahLst/>
              <a:cxnLst/>
              <a:rect l="l" t="t" r="r" b="b"/>
              <a:pathLst>
                <a:path w="868" h="945" extrusionOk="0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</p:sp>
      </p:grpSp>
      <p:sp>
        <p:nvSpPr>
          <p:cNvPr id="17" name="Google Shape;17;p7"/>
          <p:cNvSpPr txBox="1">
            <a:spLocks noGrp="1"/>
          </p:cNvSpPr>
          <p:nvPr>
            <p:ph type="title"/>
          </p:nvPr>
        </p:nvSpPr>
        <p:spPr>
          <a:xfrm>
            <a:off x="982663" y="457200"/>
            <a:ext cx="7704137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body" idx="1"/>
          </p:nvPr>
        </p:nvSpPr>
        <p:spPr>
          <a:xfrm>
            <a:off x="982663" y="2667000"/>
            <a:ext cx="7704137" cy="3357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49580" algn="l" rtl="0">
              <a:spcBef>
                <a:spcPts val="480"/>
              </a:spcBef>
              <a:spcAft>
                <a:spcPts val="0"/>
              </a:spcAft>
              <a:buClr>
                <a:srgbClr val="8D1515"/>
              </a:buClr>
              <a:buSzPts val="348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412750" algn="l" rtl="0">
              <a:spcBef>
                <a:spcPts val="600"/>
              </a:spcBef>
              <a:spcAft>
                <a:spcPts val="0"/>
              </a:spcAft>
              <a:buClr>
                <a:srgbClr val="8D1515"/>
              </a:buClr>
              <a:buSzPts val="29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94335" algn="l" rtl="0">
              <a:spcBef>
                <a:spcPts val="600"/>
              </a:spcBef>
              <a:spcAft>
                <a:spcPts val="0"/>
              </a:spcAft>
              <a:buClr>
                <a:srgbClr val="8D1515"/>
              </a:buClr>
              <a:buSzPts val="261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75919" algn="l" rtl="0">
              <a:spcBef>
                <a:spcPts val="600"/>
              </a:spcBef>
              <a:spcAft>
                <a:spcPts val="0"/>
              </a:spcAft>
              <a:buClr>
                <a:srgbClr val="8D1515"/>
              </a:buClr>
              <a:buSzPts val="232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7504" algn="l" rtl="0">
              <a:spcBef>
                <a:spcPts val="600"/>
              </a:spcBef>
              <a:spcAft>
                <a:spcPts val="0"/>
              </a:spcAft>
              <a:buClr>
                <a:srgbClr val="8D1515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7504" algn="l" rtl="0">
              <a:spcBef>
                <a:spcPts val="600"/>
              </a:spcBef>
              <a:spcAft>
                <a:spcPts val="0"/>
              </a:spcAft>
              <a:buClr>
                <a:srgbClr val="8D1415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57504" algn="l" rtl="0">
              <a:spcBef>
                <a:spcPts val="600"/>
              </a:spcBef>
              <a:spcAft>
                <a:spcPts val="0"/>
              </a:spcAft>
              <a:buClr>
                <a:srgbClr val="8D1415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57504" algn="l" rtl="0">
              <a:spcBef>
                <a:spcPts val="600"/>
              </a:spcBef>
              <a:spcAft>
                <a:spcPts val="0"/>
              </a:spcAft>
              <a:buClr>
                <a:srgbClr val="8D1415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57504" algn="l" rtl="0">
              <a:spcBef>
                <a:spcPts val="600"/>
              </a:spcBef>
              <a:spcAft>
                <a:spcPts val="600"/>
              </a:spcAft>
              <a:buClr>
                <a:srgbClr val="8D1415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dt" idx="10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ftr" idx="11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sldNum" idx="12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"/>
          <p:cNvSpPr/>
          <p:nvPr/>
        </p:nvSpPr>
        <p:spPr>
          <a:xfrm>
            <a:off x="865461" y="5217125"/>
            <a:ext cx="1446475" cy="1339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" descr="https://scontent-dfw1-1.xx.fbcdn.net/hphotos-xfp1/v/t1.0-9/p180x540/10984605_10153264678219570_1307738791735439166_n.jpg?oh=9f2d0ca2bc36746470fd49be66c14c6f&amp;oe=55F890B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4" name="Google Shape;154;p1"/>
          <p:cNvPicPr preferRelativeResize="0"/>
          <p:nvPr/>
        </p:nvPicPr>
        <p:blipFill rotWithShape="1">
          <a:blip r:embed="rId3">
            <a:alphaModFix/>
          </a:blip>
          <a:srcRect b="16929"/>
          <a:stretch/>
        </p:blipFill>
        <p:spPr>
          <a:xfrm>
            <a:off x="867407" y="5287075"/>
            <a:ext cx="1443732" cy="119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49;p1">
            <a:extLst>
              <a:ext uri="{FF2B5EF4-FFF2-40B4-BE49-F238E27FC236}">
                <a16:creationId xmlns:a16="http://schemas.microsoft.com/office/drawing/2014/main" id="{4EC8F48C-6114-5611-EE2D-94791CC39861}"/>
              </a:ext>
            </a:extLst>
          </p:cNvPr>
          <p:cNvSpPr/>
          <p:nvPr/>
        </p:nvSpPr>
        <p:spPr>
          <a:xfrm>
            <a:off x="2418215" y="5892860"/>
            <a:ext cx="6722965" cy="66346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"/>
          <p:cNvSpPr txBox="1"/>
          <p:nvPr/>
        </p:nvSpPr>
        <p:spPr>
          <a:xfrm>
            <a:off x="3432566" y="5975150"/>
            <a:ext cx="583801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MX" sz="2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Junio 2022 Agenda del mes</a:t>
            </a:r>
            <a:endParaRPr lang="en-US" dirty="0">
              <a:solidFill>
                <a:schemeClr val="dk1"/>
              </a:solidFill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F5915C4A-8A1B-0FC2-A1E6-800045B76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83" y="257577"/>
            <a:ext cx="4324708" cy="29066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32D2A8C7-C2DB-E83C-FD23-BD9CB7864A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4287" y="2114730"/>
            <a:ext cx="4871049" cy="3519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"/>
          <p:cNvSpPr txBox="1"/>
          <p:nvPr/>
        </p:nvSpPr>
        <p:spPr>
          <a:xfrm>
            <a:off x="5148263" y="188913"/>
            <a:ext cx="377983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MX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Actividades Junio 2022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68" name="Google Shape;168;p3"/>
          <p:cNvSpPr/>
          <p:nvPr/>
        </p:nvSpPr>
        <p:spPr>
          <a:xfrm>
            <a:off x="834926" y="926047"/>
            <a:ext cx="7921500" cy="2058866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1014828" y="1064026"/>
            <a:ext cx="7488900" cy="253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MX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Martes 7 de Junio</a:t>
            </a:r>
          </a:p>
          <a:p>
            <a:r>
              <a:rPr lang="es-MX" sz="1450" dirty="0"/>
              <a:t>L</a:t>
            </a:r>
            <a:r>
              <a:rPr lang="es-MX" sz="1450" dirty="0">
                <a:solidFill>
                  <a:schemeClr val="tx1"/>
                </a:solidFill>
              </a:rPr>
              <a:t>os comisionados del ICAI, Luis González Briseño, Bertha Icela Mata Ortiz, José Manuel Jiménez y Meléndez y Francisco Javier Diez de Urdanivia participaron en la 1ª. Sesión Extraordinaria de la Coordinación de la Región Norte de los Órganos Garantes del Sistema Nacional de Transparencia, Acceso a la Información Pública y Protección de Datos Personales donde se presentaron el convenio de colaboración para fortalecer la lucha contra la Violencia De Género Digital en México y los planes #PROTAI y #PRONADATOS.</a:t>
            </a:r>
          </a:p>
          <a:p>
            <a:r>
              <a:rPr lang="es-MX" sz="1450" dirty="0"/>
              <a:t>.</a:t>
            </a: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" name="Google Shape;177;p4">
            <a:extLst>
              <a:ext uri="{FF2B5EF4-FFF2-40B4-BE49-F238E27FC236}">
                <a16:creationId xmlns:a16="http://schemas.microsoft.com/office/drawing/2014/main" id="{E20B0FFF-1567-4567-A35B-246765895799}"/>
              </a:ext>
            </a:extLst>
          </p:cNvPr>
          <p:cNvSpPr/>
          <p:nvPr/>
        </p:nvSpPr>
        <p:spPr>
          <a:xfrm>
            <a:off x="834925" y="3180189"/>
            <a:ext cx="7921500" cy="3208770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r>
              <a:rPr lang="es-MX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Miércoles 8 de Junio  </a:t>
            </a:r>
            <a:endParaRPr lang="es-MX" sz="1800" b="1" dirty="0">
              <a:solidFill>
                <a:schemeClr val="dk1"/>
              </a:solidFill>
              <a:latin typeface="Century Gothic"/>
              <a:ea typeface="Century Gothic"/>
              <a:cs typeface="Century Gothic"/>
            </a:endParaRPr>
          </a:p>
          <a:p>
            <a:r>
              <a:rPr lang="es-MX" sz="1600" dirty="0"/>
              <a:t>Ana Lucía </a:t>
            </a:r>
            <a:r>
              <a:rPr lang="es-MX" sz="1600" dirty="0" err="1"/>
              <a:t>Retta</a:t>
            </a:r>
            <a:r>
              <a:rPr lang="es-MX" sz="1600" dirty="0"/>
              <a:t> Riojas, jefa del departamento de seguimiento; Andrea Fuentes Osorio, jefa del departamento de fortalecimiento a la Transparencia y Gustavo Zavala </a:t>
            </a:r>
            <a:r>
              <a:rPr lang="es-MX" sz="1600" dirty="0" err="1"/>
              <a:t>Slehiman</a:t>
            </a:r>
            <a:r>
              <a:rPr lang="es-MX" sz="1600" dirty="0"/>
              <a:t>, director de Capacitación y Cultura de la Transparencia del ICAI capacitaron a personal del Ayuntamiento de Matamoros y a personal de SIMAS del mismo municipio en el llenado formatos de la PNT y en Protección de Datos Personales</a:t>
            </a:r>
            <a:endParaRPr lang="es-MX" dirty="0"/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s-MX" sz="1600" dirty="0"/>
          </a:p>
          <a:p>
            <a:r>
              <a:rPr lang="es-MX" sz="1600" dirty="0"/>
              <a:t>Personal de Capacitación y Cultura de la Transparencia y de Protección de Datos del ICAI impartió cursos sobre Protección de Datos Personales y llenado de formatos de la PNT a personal del Municipio de San Pedro.</a:t>
            </a:r>
            <a:endParaRPr lang="es-MX" dirty="0"/>
          </a:p>
          <a:p>
            <a:endParaRPr lang="es-MX" sz="16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"/>
          <p:cNvSpPr txBox="1"/>
          <p:nvPr/>
        </p:nvSpPr>
        <p:spPr>
          <a:xfrm>
            <a:off x="5148263" y="188913"/>
            <a:ext cx="377983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MX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Actividades Junio 2022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78" name="Google Shape;178;p4"/>
          <p:cNvSpPr/>
          <p:nvPr/>
        </p:nvSpPr>
        <p:spPr>
          <a:xfrm>
            <a:off x="1013521" y="1002447"/>
            <a:ext cx="7914580" cy="3142603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600" b="1" dirty="0" err="1">
                <a:solidFill>
                  <a:schemeClr val="dk1"/>
                </a:solidFill>
                <a:latin typeface="Century Gothic"/>
              </a:rPr>
              <a:t>Miércoles</a:t>
            </a:r>
            <a:r>
              <a:rPr lang="en-US" sz="1600" b="1" dirty="0">
                <a:solidFill>
                  <a:schemeClr val="dk1"/>
                </a:solidFill>
                <a:latin typeface="Century Gothic"/>
              </a:rPr>
              <a:t> 8 de Junio </a:t>
            </a:r>
          </a:p>
          <a:p>
            <a:endParaRPr lang="en-US" sz="1600" b="1" dirty="0">
              <a:solidFill>
                <a:schemeClr val="dk1"/>
              </a:solidFill>
              <a:latin typeface="Century Gothic"/>
            </a:endParaRPr>
          </a:p>
          <a:p>
            <a:r>
              <a:rPr lang="es-MX" sz="1600" dirty="0"/>
              <a:t>El ICAI, a través de </a:t>
            </a:r>
            <a:r>
              <a:rPr lang="es-MX" sz="1600" dirty="0" err="1"/>
              <a:t>Quetzalli</a:t>
            </a:r>
            <a:r>
              <a:rPr lang="es-MX" sz="1600" dirty="0"/>
              <a:t> Ruiz, Directora Jurídica, difundió al personal del Tribunal de Conciliación y Arbitraje del Poder Judicial, el software “ELIDA Judicial”, sistema de generación y publicación de sentencias en versión pública.</a:t>
            </a:r>
          </a:p>
          <a:p>
            <a:endParaRPr lang="es-MX" sz="1600" dirty="0"/>
          </a:p>
          <a:p>
            <a:r>
              <a:rPr lang="es-MX" sz="1600" dirty="0"/>
              <a:t>El ICAI, a través de su Directora Jurídica, </a:t>
            </a:r>
            <a:r>
              <a:rPr lang="es-MX" sz="1600" dirty="0" err="1"/>
              <a:t>Quetzalli</a:t>
            </a:r>
            <a:r>
              <a:rPr lang="es-MX" sz="1600" dirty="0"/>
              <a:t> Ruiz, difundió entre personal del Tribunal Electoral del Estado de Coahuila de Zaragoza, el software “ELIDA Judicial”, sistema de generación y publicación de sentencias en versión publica desarrollado por el Supremo Tribunal de Justicia del Estado de Jalisco.</a:t>
            </a:r>
          </a:p>
          <a:p>
            <a:pPr marL="0" marR="0" lvl="0" indent="457200" algn="l">
              <a:spcBef>
                <a:spcPts val="0"/>
              </a:spcBef>
              <a:spcAft>
                <a:spcPts val="0"/>
              </a:spcAft>
              <a:buNone/>
            </a:pPr>
            <a:endParaRPr lang="es-MX" sz="1600" dirty="0">
              <a:solidFill>
                <a:schemeClr val="dk1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id="4" name="Google Shape;178;p4">
            <a:extLst>
              <a:ext uri="{FF2B5EF4-FFF2-40B4-BE49-F238E27FC236}">
                <a16:creationId xmlns:a16="http://schemas.microsoft.com/office/drawing/2014/main" id="{64C85ACE-B367-4A32-1B7A-0F53660FF04F}"/>
              </a:ext>
            </a:extLst>
          </p:cNvPr>
          <p:cNvSpPr/>
          <p:nvPr/>
        </p:nvSpPr>
        <p:spPr>
          <a:xfrm>
            <a:off x="1013519" y="4294861"/>
            <a:ext cx="7914580" cy="1877394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600" b="1" dirty="0">
                <a:solidFill>
                  <a:schemeClr val="dk1"/>
                </a:solidFill>
                <a:latin typeface="Century Gothic"/>
              </a:rPr>
              <a:t>Viernes 10 de Junio</a:t>
            </a:r>
          </a:p>
          <a:p>
            <a:endParaRPr lang="en-US" sz="1600" b="1" dirty="0">
              <a:solidFill>
                <a:schemeClr val="dk1"/>
              </a:solidFill>
              <a:latin typeface="Century Gothic"/>
            </a:endParaRPr>
          </a:p>
          <a:p>
            <a:r>
              <a:rPr lang="es-MX" sz="1600" dirty="0"/>
              <a:t>El Comisionado Presidente del ICAI, Luis González Briseño y el Comisionado Francisco Javier Diez de Urdanivia del Valle participaron en el "3er Foro de Resoluciones Relevantes de la Comisión Jurídica de Criterios y Resoluciones del Sistema Nacional de Transparencia", en Jalisco. </a:t>
            </a:r>
            <a:endParaRPr lang="es-MX" dirty="0"/>
          </a:p>
          <a:p>
            <a:pPr marL="0" marR="0" lvl="0" indent="457200" algn="l">
              <a:spcBef>
                <a:spcPts val="0"/>
              </a:spcBef>
              <a:spcAft>
                <a:spcPts val="0"/>
              </a:spcAft>
              <a:buNone/>
            </a:pPr>
            <a:endParaRPr lang="es-MX" sz="1600" dirty="0">
              <a:solidFill>
                <a:schemeClr val="dk1"/>
              </a:solidFill>
              <a:latin typeface="Century Gothic"/>
              <a:ea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"/>
          <p:cNvSpPr txBox="1"/>
          <p:nvPr/>
        </p:nvSpPr>
        <p:spPr>
          <a:xfrm>
            <a:off x="5148263" y="188913"/>
            <a:ext cx="377983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MX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Actividades Junio 2022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4" name="Google Shape;184;p5">
            <a:extLst>
              <a:ext uri="{FF2B5EF4-FFF2-40B4-BE49-F238E27FC236}">
                <a16:creationId xmlns:a16="http://schemas.microsoft.com/office/drawing/2014/main" id="{7DD30121-DB53-491E-835E-6B8372A2643E}"/>
              </a:ext>
            </a:extLst>
          </p:cNvPr>
          <p:cNvSpPr/>
          <p:nvPr/>
        </p:nvSpPr>
        <p:spPr>
          <a:xfrm>
            <a:off x="1000849" y="977689"/>
            <a:ext cx="7921500" cy="2258653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16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r>
              <a:rPr lang="es-MX" sz="1600" b="1" dirty="0">
                <a:solidFill>
                  <a:schemeClr val="dk1"/>
                </a:solidFill>
                <a:latin typeface="Century Gothic"/>
                <a:ea typeface="Century Gothic"/>
                <a:sym typeface="Century Gothic"/>
              </a:rPr>
              <a:t>Viernes 10 de Junio </a:t>
            </a:r>
            <a:endParaRPr lang="es-MX" sz="1600" b="1" dirty="0">
              <a:solidFill>
                <a:schemeClr val="dk1"/>
              </a:solidFill>
              <a:latin typeface="Century Gothic"/>
              <a:ea typeface="Century Gothic"/>
            </a:endParaRPr>
          </a:p>
          <a:p>
            <a:endParaRPr lang="es-MX" sz="1600" b="1" dirty="0">
              <a:solidFill>
                <a:schemeClr val="dk1"/>
              </a:solidFill>
              <a:latin typeface="Century Gothic"/>
              <a:ea typeface="Century Gothic"/>
            </a:endParaRPr>
          </a:p>
          <a:p>
            <a:r>
              <a:rPr lang="es-MX" sz="1600" dirty="0">
                <a:ea typeface="Century Gothic"/>
              </a:rPr>
              <a:t>El Comisionado Presidente del ICAI, Luis González Briseño participó en el Tercer Panel: Clasificación de Información, en el marco del "Tercer Foro de Resoluciones Relevantes" de la Comisión Jurídica, de Criterios y Resoluciones del Sistema Nacional de Transparencia.</a:t>
            </a:r>
            <a:endParaRPr lang="es-MX" sz="1600" dirty="0"/>
          </a:p>
          <a:p>
            <a:endParaRPr lang="es-MX" b="1" dirty="0">
              <a:ea typeface="Century Gothic"/>
            </a:endParaRPr>
          </a:p>
        </p:txBody>
      </p:sp>
      <p:sp>
        <p:nvSpPr>
          <p:cNvPr id="3" name="Google Shape;184;p5">
            <a:extLst>
              <a:ext uri="{FF2B5EF4-FFF2-40B4-BE49-F238E27FC236}">
                <a16:creationId xmlns:a16="http://schemas.microsoft.com/office/drawing/2014/main" id="{710C21CF-8BA4-3560-1CC8-B42E246516E4}"/>
              </a:ext>
            </a:extLst>
          </p:cNvPr>
          <p:cNvSpPr/>
          <p:nvPr/>
        </p:nvSpPr>
        <p:spPr>
          <a:xfrm>
            <a:off x="1000848" y="3480983"/>
            <a:ext cx="7921500" cy="1511033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s-MX" sz="1600" b="1" dirty="0">
                <a:latin typeface="Century Gothic"/>
                <a:ea typeface="Century Gothic"/>
              </a:rPr>
              <a:t>Miércoles 15 de Junio</a:t>
            </a:r>
            <a:endParaRPr lang="es-MX" sz="1600" dirty="0">
              <a:ea typeface="Century Gothic"/>
            </a:endParaRPr>
          </a:p>
          <a:p>
            <a:endParaRPr lang="es-MX" sz="1600" b="1" dirty="0">
              <a:latin typeface="Century Gothic"/>
            </a:endParaRPr>
          </a:p>
          <a:p>
            <a:r>
              <a:rPr lang="es-MX" sz="1600" dirty="0"/>
              <a:t>Se llevó a cabo la 212 Sesión Ordinaria del Consejo General del Instituto Coahuilense de Acceso a la Información Pública.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"/>
          <p:cNvSpPr txBox="1"/>
          <p:nvPr/>
        </p:nvSpPr>
        <p:spPr>
          <a:xfrm>
            <a:off x="5148263" y="188913"/>
            <a:ext cx="377983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MX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Actividades Junio 2022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4" name="Google Shape;184;p5">
            <a:extLst>
              <a:ext uri="{FF2B5EF4-FFF2-40B4-BE49-F238E27FC236}">
                <a16:creationId xmlns:a16="http://schemas.microsoft.com/office/drawing/2014/main" id="{7DD30121-DB53-491E-835E-6B8372A2643E}"/>
              </a:ext>
            </a:extLst>
          </p:cNvPr>
          <p:cNvSpPr/>
          <p:nvPr/>
        </p:nvSpPr>
        <p:spPr>
          <a:xfrm>
            <a:off x="1000849" y="862670"/>
            <a:ext cx="7921500" cy="2445559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s-MX" sz="1600" b="1" dirty="0">
                <a:solidFill>
                  <a:schemeClr val="dk1"/>
                </a:solidFill>
                <a:latin typeface="Century Gothic"/>
                <a:ea typeface="Century Gothic"/>
              </a:rPr>
              <a:t>Jueves</a:t>
            </a:r>
            <a:r>
              <a:rPr lang="es-MX" sz="1600" b="1" dirty="0">
                <a:solidFill>
                  <a:schemeClr val="dk1"/>
                </a:solidFill>
                <a:latin typeface="Century Gothic"/>
                <a:ea typeface="Century Gothic"/>
                <a:sym typeface="Century Gothic"/>
              </a:rPr>
              <a:t> 16 de Junio </a:t>
            </a:r>
            <a:endParaRPr lang="es-MX" sz="1600" b="1" dirty="0">
              <a:solidFill>
                <a:schemeClr val="dk1"/>
              </a:solidFill>
              <a:latin typeface="Century Gothic"/>
              <a:ea typeface="Century Gothic"/>
            </a:endParaRPr>
          </a:p>
          <a:p>
            <a:endParaRPr lang="es-MX" sz="1600" b="1" dirty="0">
              <a:solidFill>
                <a:schemeClr val="dk1"/>
              </a:solidFill>
              <a:latin typeface="Century Gothic"/>
              <a:ea typeface="Century Gothic"/>
            </a:endParaRPr>
          </a:p>
          <a:p>
            <a:r>
              <a:rPr lang="es-MX" sz="1600" dirty="0">
                <a:ea typeface="Century Gothic"/>
              </a:rPr>
              <a:t>Personal de la Dirección de Capacitación y Cultura de la Transparencia del ICAI impartió el martes y miércoles capacitación a estudiantes del Centro de Bachillerato Tecnológico Industrial y de Servicios (</a:t>
            </a:r>
            <a:r>
              <a:rPr lang="es-MX" sz="1600" dirty="0" err="1">
                <a:ea typeface="Century Gothic"/>
              </a:rPr>
              <a:t>CBTis</a:t>
            </a:r>
            <a:r>
              <a:rPr lang="es-MX" sz="1600" dirty="0">
                <a:ea typeface="Century Gothic"/>
              </a:rPr>
              <a:t>) 54, 127 y 239, de los municipios de Acuña, San Pedro de las Colonias y Nava, así como del Centro de Estudios Tecnológico Industrial y de Servicios (CETis) 60 del municipio de Ramos Arizpe.</a:t>
            </a:r>
          </a:p>
        </p:txBody>
      </p:sp>
      <p:sp>
        <p:nvSpPr>
          <p:cNvPr id="2" name="Google Shape;184;p5">
            <a:extLst>
              <a:ext uri="{FF2B5EF4-FFF2-40B4-BE49-F238E27FC236}">
                <a16:creationId xmlns:a16="http://schemas.microsoft.com/office/drawing/2014/main" id="{9A81ECA4-8449-7EF9-E54B-7027A9E0FF86}"/>
              </a:ext>
            </a:extLst>
          </p:cNvPr>
          <p:cNvSpPr/>
          <p:nvPr/>
        </p:nvSpPr>
        <p:spPr>
          <a:xfrm>
            <a:off x="1000848" y="3508103"/>
            <a:ext cx="7921500" cy="1611673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lang="es-MX" sz="1600" b="1" dirty="0">
              <a:solidFill>
                <a:schemeClr val="dk1"/>
              </a:solidFill>
              <a:latin typeface="Century Gothic"/>
              <a:ea typeface="Century Gothic"/>
            </a:endParaRPr>
          </a:p>
          <a:p>
            <a:r>
              <a:rPr lang="es-MX" sz="1600" b="1" dirty="0">
                <a:solidFill>
                  <a:schemeClr val="dk1"/>
                </a:solidFill>
                <a:latin typeface="Century Gothic"/>
                <a:ea typeface="Century Gothic"/>
              </a:rPr>
              <a:t>Viernes</a:t>
            </a:r>
            <a:r>
              <a:rPr lang="es-MX" sz="1600" b="1" dirty="0">
                <a:solidFill>
                  <a:schemeClr val="dk1"/>
                </a:solidFill>
                <a:latin typeface="Century Gothic"/>
                <a:ea typeface="Century Gothic"/>
                <a:sym typeface="Century Gothic"/>
              </a:rPr>
              <a:t> 17 de Junio </a:t>
            </a:r>
            <a:endParaRPr lang="es-MX" sz="1600" b="1" dirty="0">
              <a:solidFill>
                <a:schemeClr val="dk1"/>
              </a:solidFill>
              <a:latin typeface="Century Gothic"/>
              <a:ea typeface="Century Gothic"/>
            </a:endParaRPr>
          </a:p>
          <a:p>
            <a:endParaRPr lang="es-MX" sz="1600" dirty="0">
              <a:solidFill>
                <a:schemeClr val="dk1"/>
              </a:solidFill>
              <a:ea typeface="Century Gothic"/>
            </a:endParaRPr>
          </a:p>
          <a:p>
            <a:r>
              <a:rPr lang="es-MX" sz="1600" dirty="0">
                <a:ea typeface="Century Gothic"/>
              </a:rPr>
              <a:t>Se realizaron sesiones de capacitación a estudiantes del </a:t>
            </a:r>
            <a:r>
              <a:rPr lang="es-MX" sz="1600" dirty="0" err="1">
                <a:ea typeface="Century Gothic"/>
              </a:rPr>
              <a:t>CBTis</a:t>
            </a:r>
            <a:r>
              <a:rPr lang="es-MX" sz="1600" dirty="0">
                <a:ea typeface="Century Gothic"/>
              </a:rPr>
              <a:t> 127 de San Pedro por parte del personal de la Dirección de Capacitación y Cultura de la Transparencia del ICAI. </a:t>
            </a:r>
            <a:endParaRPr lang="es-MX" dirty="0"/>
          </a:p>
          <a:p>
            <a:endParaRPr lang="es-MX" sz="1600" dirty="0"/>
          </a:p>
          <a:p>
            <a:endParaRPr lang="es-MX" sz="1600" dirty="0">
              <a:ea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42547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"/>
          <p:cNvSpPr txBox="1"/>
          <p:nvPr/>
        </p:nvSpPr>
        <p:spPr>
          <a:xfrm>
            <a:off x="5148263" y="188913"/>
            <a:ext cx="377983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MX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Actividades Junio 2022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4" name="Google Shape;184;p5">
            <a:extLst>
              <a:ext uri="{FF2B5EF4-FFF2-40B4-BE49-F238E27FC236}">
                <a16:creationId xmlns:a16="http://schemas.microsoft.com/office/drawing/2014/main" id="{7DD30121-DB53-491E-835E-6B8372A2643E}"/>
              </a:ext>
            </a:extLst>
          </p:cNvPr>
          <p:cNvSpPr/>
          <p:nvPr/>
        </p:nvSpPr>
        <p:spPr>
          <a:xfrm>
            <a:off x="813943" y="733274"/>
            <a:ext cx="7921500" cy="3336955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s-MX" sz="1600" b="1" dirty="0">
                <a:solidFill>
                  <a:schemeClr val="dk1"/>
                </a:solidFill>
                <a:latin typeface="Century Gothic"/>
                <a:ea typeface="Century Gothic"/>
                <a:sym typeface="Century Gothic"/>
              </a:rPr>
              <a:t>Martes 21 de Junio </a:t>
            </a:r>
            <a:endParaRPr lang="es-MX" sz="1600" b="1" dirty="0">
              <a:solidFill>
                <a:schemeClr val="dk1"/>
              </a:solidFill>
              <a:latin typeface="Century Gothic"/>
              <a:ea typeface="Century Gothic"/>
            </a:endParaRPr>
          </a:p>
          <a:p>
            <a:endParaRPr lang="es-MX" sz="1600" b="1" dirty="0">
              <a:solidFill>
                <a:schemeClr val="dk1"/>
              </a:solidFill>
              <a:latin typeface="Century Gothic"/>
              <a:ea typeface="Century Gothic"/>
            </a:endParaRPr>
          </a:p>
          <a:p>
            <a:pPr marL="285750" indent="-285750">
              <a:buChar char="•"/>
            </a:pPr>
            <a:r>
              <a:rPr lang="es-MX" dirty="0"/>
              <a:t>El ICAI, a través de su Directora Jurídica, </a:t>
            </a:r>
            <a:r>
              <a:rPr lang="es-MX" dirty="0" err="1"/>
              <a:t>Quetzalli</a:t>
            </a:r>
            <a:r>
              <a:rPr lang="es-MX" dirty="0"/>
              <a:t> Ruiz, difundió al personal de la Secretaría de Salud Coahuila, el software libre “TEST- DATA” Generador de Versiones Publicas, desarrollado por el Municipio de Guadalajara, Jalisco, y compartido mediante convenio al ICAI, armonizado legalmente por el mismo ICAI para su uso en Coahuila.</a:t>
            </a:r>
          </a:p>
          <a:p>
            <a:pPr marL="285750" indent="-285750">
              <a:buChar char="•"/>
            </a:pPr>
            <a:endParaRPr lang="es-MX" dirty="0"/>
          </a:p>
          <a:p>
            <a:pPr marL="285750" indent="-285750">
              <a:buChar char="•"/>
            </a:pPr>
            <a:r>
              <a:rPr lang="es-MX" dirty="0"/>
              <a:t>Personal de la Dirección de Capacitación y Cultura de la Transparencia del ICAI capacitó el 21 de junio en Matamoros, Coahuila, a cadetes, agentes de investigación e instructores de la Fiscalía General del Estado de Coahuila de Zaragoza.</a:t>
            </a:r>
          </a:p>
          <a:p>
            <a:r>
              <a:rPr lang="es-MX" dirty="0"/>
              <a:t>      </a:t>
            </a:r>
          </a:p>
          <a:p>
            <a:r>
              <a:rPr lang="es-MX" dirty="0"/>
              <a:t>      Esto como parte del proceso de certificación al Centro de Profesionalización, Acreditación, Certificación y Carrera como Institución Promotora de la Transparencia.</a:t>
            </a:r>
          </a:p>
          <a:p>
            <a:endParaRPr lang="es-MX" sz="1600" dirty="0"/>
          </a:p>
        </p:txBody>
      </p:sp>
      <p:sp>
        <p:nvSpPr>
          <p:cNvPr id="2" name="Google Shape;184;p5">
            <a:extLst>
              <a:ext uri="{FF2B5EF4-FFF2-40B4-BE49-F238E27FC236}">
                <a16:creationId xmlns:a16="http://schemas.microsoft.com/office/drawing/2014/main" id="{9A81ECA4-8449-7EF9-E54B-7027A9E0FF86}"/>
              </a:ext>
            </a:extLst>
          </p:cNvPr>
          <p:cNvSpPr/>
          <p:nvPr/>
        </p:nvSpPr>
        <p:spPr>
          <a:xfrm>
            <a:off x="813942" y="4284481"/>
            <a:ext cx="7921500" cy="1841710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lang="es-MX" sz="1600" b="1" dirty="0">
              <a:solidFill>
                <a:schemeClr val="dk1"/>
              </a:solidFill>
              <a:latin typeface="Century Gothic"/>
              <a:ea typeface="Century Gothic"/>
            </a:endParaRPr>
          </a:p>
          <a:p>
            <a:r>
              <a:rPr lang="es-MX" sz="1600" b="1" dirty="0">
                <a:solidFill>
                  <a:schemeClr val="dk1"/>
                </a:solidFill>
                <a:latin typeface="Century Gothic"/>
                <a:ea typeface="Century Gothic"/>
              </a:rPr>
              <a:t>Miércoles</a:t>
            </a:r>
            <a:r>
              <a:rPr lang="es-MX" sz="1600" b="1" dirty="0">
                <a:solidFill>
                  <a:schemeClr val="dk1"/>
                </a:solidFill>
                <a:latin typeface="Century Gothic"/>
                <a:ea typeface="Century Gothic"/>
                <a:sym typeface="Century Gothic"/>
              </a:rPr>
              <a:t> 22 de Junio </a:t>
            </a:r>
            <a:endParaRPr lang="es-MX" sz="1600" b="1" dirty="0">
              <a:solidFill>
                <a:schemeClr val="dk1"/>
              </a:solidFill>
              <a:latin typeface="Century Gothic"/>
              <a:ea typeface="Century Gothic"/>
            </a:endParaRPr>
          </a:p>
          <a:p>
            <a:endParaRPr lang="es-MX" sz="1600" dirty="0">
              <a:solidFill>
                <a:schemeClr val="dk1"/>
              </a:solidFill>
              <a:ea typeface="Century Gothic"/>
            </a:endParaRPr>
          </a:p>
          <a:p>
            <a:r>
              <a:rPr lang="es-MX" sz="1600" dirty="0"/>
              <a:t>   El Comisionado Presidente del ICAI, Luis González Briseño está en la 13a edición de la Conferencia Anual de la </a:t>
            </a:r>
            <a:r>
              <a:rPr lang="es-MX" sz="1600" dirty="0" err="1"/>
              <a:t>Icic</a:t>
            </a:r>
            <a:r>
              <a:rPr lang="es-MX" sz="1600" dirty="0"/>
              <a:t>, en Puebla, donde se discutirán temas relacionados con el fortalecimiento del acceso a la información en la era digital.</a:t>
            </a:r>
          </a:p>
          <a:p>
            <a:endParaRPr lang="es-MX" sz="1600" dirty="0"/>
          </a:p>
          <a:p>
            <a:endParaRPr lang="es-MX" sz="1600" dirty="0">
              <a:ea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82655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"/>
          <p:cNvSpPr/>
          <p:nvPr/>
        </p:nvSpPr>
        <p:spPr>
          <a:xfrm>
            <a:off x="5511650" y="476675"/>
            <a:ext cx="3230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MX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Actividades Junio 2022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" name="Google Shape;192;p6">
            <a:extLst>
              <a:ext uri="{FF2B5EF4-FFF2-40B4-BE49-F238E27FC236}">
                <a16:creationId xmlns:a16="http://schemas.microsoft.com/office/drawing/2014/main" id="{2235AAD1-AED0-8E49-6086-C4970320BA68}"/>
              </a:ext>
            </a:extLst>
          </p:cNvPr>
          <p:cNvSpPr/>
          <p:nvPr/>
        </p:nvSpPr>
        <p:spPr>
          <a:xfrm>
            <a:off x="998000" y="956603"/>
            <a:ext cx="8146000" cy="3094222"/>
          </a:xfrm>
          <a:prstGeom prst="flowChartAlternateProcess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07916"/>
              </a:lnSpc>
            </a:pPr>
            <a:r>
              <a:rPr lang="es-MX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Jueves 23 de junio</a:t>
            </a:r>
            <a:endParaRPr lang="es-MX" sz="1600" b="1" dirty="0">
              <a:solidFill>
                <a:schemeClr val="dk1"/>
              </a:solidFill>
              <a:latin typeface="Century Gothic"/>
              <a:ea typeface="Century Gothic"/>
              <a:cs typeface="Century Gothic"/>
            </a:endParaRPr>
          </a:p>
          <a:p>
            <a:pPr>
              <a:lnSpc>
                <a:spcPct val="107915"/>
              </a:lnSpc>
            </a:pPr>
            <a:r>
              <a:rPr lang="es-MX" sz="1600" dirty="0"/>
              <a:t>Personal de la Dirección de Capacitación y Cultura de la Transparencia del ICAI capacitó el 21 de junio en Matamoros, #Coahuila, a cadetes, agentes de investigación e instructores de la Fiscalía General del Estado de Coahuila de Zaragoza.</a:t>
            </a:r>
          </a:p>
          <a:p>
            <a:pPr>
              <a:lnSpc>
                <a:spcPct val="107915"/>
              </a:lnSpc>
            </a:pPr>
            <a:r>
              <a:rPr lang="es-MX" sz="1600" dirty="0"/>
              <a:t>Esto como parte del proceso de certificación al Centro de Profesionalización, Acreditación, Certificación y Carrera como Institución Promotora de la Transparencia.</a:t>
            </a:r>
            <a:endParaRPr lang="es-MX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allax">
  <a:themeElements>
    <a:clrScheme name="Parallax">
      <a:dk1>
        <a:srgbClr val="000000"/>
      </a:dk1>
      <a:lt1>
        <a:srgbClr val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812</Words>
  <Application>Microsoft Office PowerPoint</Application>
  <PresentationFormat>Presentación en pantalla (4:3)</PresentationFormat>
  <Paragraphs>52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Corbel</vt:lpstr>
      <vt:lpstr>Century Gothic</vt:lpstr>
      <vt:lpstr>Parallax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HP</cp:lastModifiedBy>
  <cp:revision>515</cp:revision>
  <dcterms:created xsi:type="dcterms:W3CDTF">2021-03-23T20:23:42Z</dcterms:created>
  <dcterms:modified xsi:type="dcterms:W3CDTF">2022-07-05T17:32:56Z</dcterms:modified>
</cp:coreProperties>
</file>