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8" r:id="rId3"/>
    <p:sldId id="259" r:id="rId4"/>
    <p:sldId id="260" r:id="rId5"/>
    <p:sldId id="265" r:id="rId6"/>
    <p:sldId id="266" r:id="rId7"/>
    <p:sldId id="261" r:id="rId8"/>
    <p:sldId id="263" r:id="rId9"/>
    <p:sldId id="262" r:id="rId10"/>
    <p:sldId id="267" r:id="rId11"/>
    <p:sldId id="268" r:id="rId12"/>
    <p:sldId id="269" r:id="rId13"/>
    <p:sldId id="270" r:id="rId14"/>
    <p:sldId id="272" r:id="rId15"/>
    <p:sldId id="273" r:id="rId16"/>
    <p:sldId id="274" r:id="rId17"/>
    <p:sldId id="275" r:id="rId18"/>
    <p:sldId id="276" r:id="rId19"/>
    <p:sldId id="277" r:id="rId20"/>
  </p:sldIdLst>
  <p:sldSz cx="9144000" cy="6858000" type="screen4x3"/>
  <p:notesSz cx="7010400" cy="9296400"/>
  <p:embeddedFontLst>
    <p:embeddedFont>
      <p:font typeface="Century Gothic" panose="020B0502020202020204" pitchFamily="34" charset="0"/>
      <p:regular r:id="rId22"/>
      <p:bold r:id="rId23"/>
      <p:italic r:id="rId24"/>
      <p:boldItalic r:id="rId25"/>
    </p:embeddedFont>
    <p:embeddedFont>
      <p:font typeface="Corbel" panose="020B05030202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ggmlmxMPgGUIPE2bRGsPT3938n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2710" autoAdjust="0"/>
  </p:normalViewPr>
  <p:slideViewPr>
    <p:cSldViewPr snapToGrid="0">
      <p:cViewPr varScale="1">
        <p:scale>
          <a:sx n="63" d="100"/>
          <a:sy n="63" d="100"/>
        </p:scale>
        <p:origin x="160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6888" cy="465138"/>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971925" y="0"/>
            <a:ext cx="3036888" cy="465138"/>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6888" cy="465138"/>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971925" y="8829675"/>
            <a:ext cx="3036888"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p:nvPr/>
        </p:nvSpPr>
        <p:spPr>
          <a:xfrm>
            <a:off x="3971925" y="8829675"/>
            <a:ext cx="3036888"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MX" sz="1200">
                <a:solidFill>
                  <a:schemeClr val="dk1"/>
                </a:solidFill>
                <a:latin typeface="Arial"/>
                <a:ea typeface="Arial"/>
                <a:cs typeface="Arial"/>
                <a:sym typeface="Arial"/>
              </a:rPr>
              <a:t>1</a:t>
            </a:fld>
            <a:endParaRPr sz="1200">
              <a:solidFill>
                <a:schemeClr val="dk1"/>
              </a:solidFill>
              <a:latin typeface="Arial"/>
              <a:ea typeface="Arial"/>
              <a:cs typeface="Arial"/>
              <a:sym typeface="Arial"/>
            </a:endParaRPr>
          </a:p>
        </p:txBody>
      </p:sp>
      <p:sp>
        <p:nvSpPr>
          <p:cNvPr id="146" name="Google Shape;146;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65" name="Google Shape;16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74" name="Google Shape;174;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437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57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88" name="Google Shape;18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83ae55216_0_23: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02" name="Google Shape;202;g1183ae55216_0_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83ae55216_0_14: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95" name="Google Shape;195;g1183ae55216_0_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2"/>
        <p:cNvGrpSpPr/>
        <p:nvPr/>
      </p:nvGrpSpPr>
      <p:grpSpPr>
        <a:xfrm>
          <a:off x="0" y="0"/>
          <a:ext cx="0" cy="0"/>
          <a:chOff x="0" y="0"/>
          <a:chExt cx="0" cy="0"/>
        </a:xfrm>
      </p:grpSpPr>
      <p:sp>
        <p:nvSpPr>
          <p:cNvPr id="23" name="Google Shape;23;p8"/>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panorámica con descripción">
  <p:cSld name="Imagen panorámica con descripción">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7"/>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91" name="Google Shape;91;p17"/>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2" name="Google Shape;92;p17"/>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7"/>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7"/>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8"/>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8" name="Google Shape;98;p18"/>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8"/>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101"/>
        <p:cNvGrpSpPr/>
        <p:nvPr/>
      </p:nvGrpSpPr>
      <p:grpSpPr>
        <a:xfrm>
          <a:off x="0" y="0"/>
          <a:ext cx="0" cy="0"/>
          <a:chOff x="0" y="0"/>
          <a:chExt cx="0" cy="0"/>
        </a:xfrm>
      </p:grpSpPr>
      <p:sp>
        <p:nvSpPr>
          <p:cNvPr id="102" name="Google Shape;102;p19"/>
          <p:cNvSpPr txBox="1"/>
          <p:nvPr/>
        </p:nvSpPr>
        <p:spPr>
          <a:xfrm>
            <a:off x="969963"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03" name="Google Shape;103;p19"/>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04" name="Google Shape;104;p19"/>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9"/>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610"/>
              <a:buFont typeface="Corbel"/>
              <a:buNone/>
              <a:defRPr sz="1800"/>
            </a:lvl1pPr>
            <a:lvl2pPr marL="914400" lvl="1" indent="-228600" algn="l">
              <a:spcBef>
                <a:spcPts val="600"/>
              </a:spcBef>
              <a:spcAft>
                <a:spcPts val="0"/>
              </a:spcAft>
              <a:buSzPts val="2900"/>
              <a:buFont typeface="Corbel"/>
              <a:buNone/>
              <a:defRPr/>
            </a:lvl2pPr>
            <a:lvl3pPr marL="1371600" lvl="2" indent="-228600" algn="l">
              <a:spcBef>
                <a:spcPts val="600"/>
              </a:spcBef>
              <a:spcAft>
                <a:spcPts val="0"/>
              </a:spcAft>
              <a:buSzPts val="2610"/>
              <a:buFont typeface="Corbel"/>
              <a:buNone/>
              <a:defRPr/>
            </a:lvl3pPr>
            <a:lvl4pPr marL="1828800" lvl="3" indent="-228600" algn="l">
              <a:spcBef>
                <a:spcPts val="600"/>
              </a:spcBef>
              <a:spcAft>
                <a:spcPts val="0"/>
              </a:spcAft>
              <a:buSzPts val="2320"/>
              <a:buFont typeface="Corbel"/>
              <a:buNone/>
              <a:defRPr/>
            </a:lvl4pPr>
            <a:lvl5pPr marL="2286000" lvl="4" indent="-228600" algn="l">
              <a:spcBef>
                <a:spcPts val="600"/>
              </a:spcBef>
              <a:spcAft>
                <a:spcPts val="0"/>
              </a:spcAft>
              <a:buSzPts val="2030"/>
              <a:buFont typeface="Corbe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6" name="Google Shape;106;p19"/>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7" name="Google Shape;107;p19"/>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9"/>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9"/>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0"/>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3" name="Google Shape;113;p20"/>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0"/>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16"/>
        <p:cNvGrpSpPr/>
        <p:nvPr/>
      </p:nvGrpSpPr>
      <p:grpSpPr>
        <a:xfrm>
          <a:off x="0" y="0"/>
          <a:ext cx="0" cy="0"/>
          <a:chOff x="0" y="0"/>
          <a:chExt cx="0" cy="0"/>
        </a:xfrm>
      </p:grpSpPr>
      <p:sp>
        <p:nvSpPr>
          <p:cNvPr id="117" name="Google Shape;117;p21"/>
          <p:cNvSpPr txBox="1"/>
          <p:nvPr/>
        </p:nvSpPr>
        <p:spPr>
          <a:xfrm>
            <a:off x="969963"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18" name="Google Shape;118;p21"/>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19" name="Google Shape;119;p2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1" name="Google Shape;121;p21"/>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2" name="Google Shape;122;p21"/>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1"/>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8" name="Google Shape;128;p22"/>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9" name="Google Shape;129;p22"/>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2"/>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2"/>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rot="5400000">
            <a:off x="3155950" y="493713"/>
            <a:ext cx="3357563" cy="7704137"/>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5" name="Google Shape;135;p23"/>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rot="5400000">
            <a:off x="5412754" y="2574439"/>
            <a:ext cx="5105400" cy="132812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4"/>
          <p:cNvSpPr txBox="1">
            <a:spLocks noGrp="1"/>
          </p:cNvSpPr>
          <p:nvPr>
            <p:ph type="body" idx="1"/>
          </p:nvPr>
        </p:nvSpPr>
        <p:spPr>
          <a:xfrm rot="5400000">
            <a:off x="1569011" y="230314"/>
            <a:ext cx="5105400" cy="6016373"/>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41" name="Google Shape;141;p24"/>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4"/>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4"/>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6"/>
        <p:cNvGrpSpPr/>
        <p:nvPr/>
      </p:nvGrpSpPr>
      <p:grpSpPr>
        <a:xfrm>
          <a:off x="0" y="0"/>
          <a:ext cx="0" cy="0"/>
          <a:chOff x="0" y="0"/>
          <a:chExt cx="0" cy="0"/>
        </a:xfrm>
      </p:grpSpPr>
      <p:sp>
        <p:nvSpPr>
          <p:cNvPr id="27" name="Google Shape;27;p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29" name="Google Shape;29;p9"/>
          <p:cNvSpPr txBox="1">
            <a:spLocks noGrp="1"/>
          </p:cNvSpPr>
          <p:nvPr>
            <p:ph type="dt" idx="10"/>
          </p:nvPr>
        </p:nvSpPr>
        <p:spPr>
          <a:xfrm>
            <a:off x="7343775" y="6108700"/>
            <a:ext cx="8572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1973263" y="6108700"/>
            <a:ext cx="53133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sldNum" idx="12"/>
          </p:nvPr>
        </p:nvSpPr>
        <p:spPr>
          <a:xfrm>
            <a:off x="8258175" y="6108700"/>
            <a:ext cx="42862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32"/>
        <p:cNvGrpSpPr/>
        <p:nvPr/>
      </p:nvGrpSpPr>
      <p:grpSpPr>
        <a:xfrm>
          <a:off x="0" y="0"/>
          <a:ext cx="0" cy="0"/>
          <a:chOff x="0" y="0"/>
          <a:chExt cx="0" cy="0"/>
        </a:xfrm>
      </p:grpSpPr>
      <p:grpSp>
        <p:nvGrpSpPr>
          <p:cNvPr id="33" name="Google Shape;33;p10"/>
          <p:cNvGrpSpPr/>
          <p:nvPr/>
        </p:nvGrpSpPr>
        <p:grpSpPr>
          <a:xfrm>
            <a:off x="203200" y="0"/>
            <a:ext cx="3778250" cy="6858000"/>
            <a:chOff x="203200" y="0"/>
            <a:chExt cx="3778250" cy="6858001"/>
          </a:xfrm>
        </p:grpSpPr>
        <p:sp>
          <p:nvSpPr>
            <p:cNvPr id="34" name="Google Shape;34;p10"/>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 name="Google Shape;35;p10"/>
            <p:cNvSpPr/>
            <p:nvPr/>
          </p:nvSpPr>
          <p:spPr>
            <a:xfrm>
              <a:off x="203200" y="0"/>
              <a:ext cx="1336675" cy="3862389"/>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36" name="Google Shape;36;p10"/>
            <p:cNvSpPr/>
            <p:nvPr/>
          </p:nvSpPr>
          <p:spPr>
            <a:xfrm>
              <a:off x="207963" y="3776664"/>
              <a:ext cx="1936750" cy="3081337"/>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37" name="Google Shape;37;p10"/>
            <p:cNvSpPr/>
            <p:nvPr/>
          </p:nvSpPr>
          <p:spPr>
            <a:xfrm>
              <a:off x="646113" y="3886201"/>
              <a:ext cx="2373312" cy="2971800"/>
            </a:xfrm>
            <a:custGeom>
              <a:avLst/>
              <a:gdLst/>
              <a:ahLst/>
              <a:cxnLst/>
              <a:rect l="l" t="t" r="r" b="b"/>
              <a:pathLst>
                <a:path w="1495" h="1872" extrusionOk="0">
                  <a:moveTo>
                    <a:pt x="1495" y="1872"/>
                  </a:moveTo>
                  <a:lnTo>
                    <a:pt x="0" y="0"/>
                  </a:lnTo>
                  <a:lnTo>
                    <a:pt x="1442" y="1872"/>
                  </a:lnTo>
                  <a:lnTo>
                    <a:pt x="1495" y="1872"/>
                  </a:lnTo>
                  <a:close/>
                </a:path>
              </a:pathLst>
            </a:custGeom>
            <a:solidFill>
              <a:srgbClr val="5E0D0E"/>
            </a:solidFill>
            <a:ln>
              <a:noFill/>
            </a:ln>
          </p:spPr>
        </p:sp>
        <p:sp>
          <p:nvSpPr>
            <p:cNvPr id="38" name="Google Shape;38;p10"/>
            <p:cNvSpPr/>
            <p:nvPr/>
          </p:nvSpPr>
          <p:spPr>
            <a:xfrm>
              <a:off x="641350" y="3881439"/>
              <a:ext cx="3340100" cy="2976562"/>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8D1415"/>
            </a:solidFill>
            <a:ln>
              <a:noFill/>
            </a:ln>
          </p:spPr>
        </p:sp>
        <p:sp>
          <p:nvSpPr>
            <p:cNvPr id="39" name="Google Shape;39;p10"/>
            <p:cNvSpPr/>
            <p:nvPr/>
          </p:nvSpPr>
          <p:spPr>
            <a:xfrm>
              <a:off x="203200" y="3771901"/>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40" name="Google Shape;40;p10"/>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 name="Google Shape;41;p10"/>
          <p:cNvSpPr/>
          <p:nvPr/>
        </p:nvSpPr>
        <p:spPr>
          <a:xfrm>
            <a:off x="560388" y="3867150"/>
            <a:ext cx="61912"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 name="Google Shape;42;p10"/>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spcBef>
                <a:spcPts val="360"/>
              </a:spcBef>
              <a:spcAft>
                <a:spcPts val="0"/>
              </a:spcAft>
              <a:buSzPts val="2610"/>
              <a:buNone/>
              <a:defRPr sz="18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44" name="Google Shape;44;p10"/>
          <p:cNvSpPr txBox="1">
            <a:spLocks noGrp="1"/>
          </p:cNvSpPr>
          <p:nvPr>
            <p:ph type="dt" idx="10"/>
          </p:nvPr>
        </p:nvSpPr>
        <p:spPr>
          <a:xfrm>
            <a:off x="7326313" y="6116638"/>
            <a:ext cx="8572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
          <p:cNvSpPr txBox="1">
            <a:spLocks noGrp="1"/>
          </p:cNvSpPr>
          <p:nvPr>
            <p:ph type="ftr" idx="11"/>
          </p:nvPr>
        </p:nvSpPr>
        <p:spPr>
          <a:xfrm>
            <a:off x="3624263" y="6116638"/>
            <a:ext cx="36083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
          <p:cNvSpPr txBox="1">
            <a:spLocks noGrp="1"/>
          </p:cNvSpPr>
          <p:nvPr>
            <p:ph type="sldNum" idx="12"/>
          </p:nvPr>
        </p:nvSpPr>
        <p:spPr>
          <a:xfrm>
            <a:off x="8275638" y="6116638"/>
            <a:ext cx="4111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40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50" name="Google Shape;50;p11"/>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6" name="Google Shape;56;p12"/>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7" name="Google Shape;57;p12"/>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2"/>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3"/>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8D1415"/>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63" name="Google Shape;63;p13"/>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4" name="Google Shape;64;p13"/>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8D1415"/>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65" name="Google Shape;65;p13"/>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6" name="Google Shape;66;p13"/>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77" name="Google Shape;77;p15"/>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8" name="Google Shape;78;p15"/>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8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4" name="Google Shape;84;p16"/>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85" name="Google Shape;85;p16"/>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6"/>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6"/>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7"/>
          <p:cNvGrpSpPr/>
          <p:nvPr/>
        </p:nvGrpSpPr>
        <p:grpSpPr>
          <a:xfrm>
            <a:off x="0" y="0"/>
            <a:ext cx="2132013" cy="6858000"/>
            <a:chOff x="0" y="0"/>
            <a:chExt cx="2132013" cy="6858001"/>
          </a:xfrm>
        </p:grpSpPr>
        <p:sp>
          <p:nvSpPr>
            <p:cNvPr id="11" name="Google Shape;11;p7"/>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 name="Google Shape;12;p7"/>
            <p:cNvSpPr/>
            <p:nvPr/>
          </p:nvSpPr>
          <p:spPr>
            <a:xfrm>
              <a:off x="0" y="0"/>
              <a:ext cx="758825" cy="4624389"/>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3" name="Google Shape;13;p7"/>
            <p:cNvSpPr/>
            <p:nvPr/>
          </p:nvSpPr>
          <p:spPr>
            <a:xfrm>
              <a:off x="0" y="5662614"/>
              <a:ext cx="906463" cy="1195387"/>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4" name="Google Shape;14;p7"/>
            <p:cNvSpPr/>
            <p:nvPr/>
          </p:nvSpPr>
          <p:spPr>
            <a:xfrm>
              <a:off x="0" y="5295901"/>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5E0D0E"/>
            </a:solidFill>
            <a:ln>
              <a:noFill/>
            </a:ln>
          </p:spPr>
        </p:sp>
        <p:sp>
          <p:nvSpPr>
            <p:cNvPr id="15" name="Google Shape;15;p7"/>
            <p:cNvSpPr/>
            <p:nvPr/>
          </p:nvSpPr>
          <p:spPr>
            <a:xfrm>
              <a:off x="0" y="5257801"/>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8D1415"/>
            </a:solidFill>
            <a:ln>
              <a:noFill/>
            </a:ln>
          </p:spPr>
        </p:sp>
        <p:sp>
          <p:nvSpPr>
            <p:cNvPr id="16" name="Google Shape;16;p7"/>
            <p:cNvSpPr/>
            <p:nvPr/>
          </p:nvSpPr>
          <p:spPr>
            <a:xfrm>
              <a:off x="0" y="5357814"/>
              <a:ext cx="1377950" cy="1500187"/>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7" name="Google Shape;17;p7"/>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7"/>
          <p:cNvSpPr txBox="1">
            <a:spLocks noGrp="1"/>
          </p:cNvSpPr>
          <p:nvPr>
            <p:ph type="body" idx="1"/>
          </p:nvPr>
        </p:nvSpPr>
        <p:spPr>
          <a:xfrm>
            <a:off x="982663" y="2667000"/>
            <a:ext cx="7704137" cy="3357563"/>
          </a:xfrm>
          <a:prstGeom prst="rect">
            <a:avLst/>
          </a:prstGeom>
          <a:noFill/>
          <a:ln>
            <a:noFill/>
          </a:ln>
        </p:spPr>
        <p:txBody>
          <a:bodyPr spcFirstLastPara="1" wrap="square" lIns="91425" tIns="45700" rIns="91425" bIns="45700" anchor="ctr" anchorCtr="0">
            <a:noAutofit/>
          </a:bodyPr>
          <a:lstStyle>
            <a:lvl1pPr marL="457200" marR="0" lvl="0" indent="-449580" algn="l" rtl="0">
              <a:spcBef>
                <a:spcPts val="480"/>
              </a:spcBef>
              <a:spcAft>
                <a:spcPts val="0"/>
              </a:spcAft>
              <a:buClr>
                <a:srgbClr val="8D1515"/>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8D1515"/>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8D1515"/>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8D1515"/>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8D1515"/>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8D1415"/>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7"/>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7"/>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7"/>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u="none">
                <a:solidFill>
                  <a:schemeClr val="dk1"/>
                </a:solidFill>
                <a:latin typeface="Corbel"/>
                <a:ea typeface="Corbel"/>
                <a:cs typeface="Corbel"/>
                <a:sym typeface="Corbel"/>
              </a:defRPr>
            </a:lvl1pPr>
            <a:lvl2pPr marL="0" marR="0" lvl="1" indent="0" algn="r" rtl="0">
              <a:spcBef>
                <a:spcPts val="0"/>
              </a:spcBef>
              <a:spcAft>
                <a:spcPts val="0"/>
              </a:spcAft>
              <a:buNone/>
              <a:defRPr sz="1000" b="0" u="none">
                <a:solidFill>
                  <a:schemeClr val="dk1"/>
                </a:solidFill>
                <a:latin typeface="Corbel"/>
                <a:ea typeface="Corbel"/>
                <a:cs typeface="Corbel"/>
                <a:sym typeface="Corbel"/>
              </a:defRPr>
            </a:lvl2pPr>
            <a:lvl3pPr marL="0" marR="0" lvl="2" indent="0" algn="r" rtl="0">
              <a:spcBef>
                <a:spcPts val="0"/>
              </a:spcBef>
              <a:spcAft>
                <a:spcPts val="0"/>
              </a:spcAft>
              <a:buNone/>
              <a:defRPr sz="1000" b="0" u="none">
                <a:solidFill>
                  <a:schemeClr val="dk1"/>
                </a:solidFill>
                <a:latin typeface="Corbel"/>
                <a:ea typeface="Corbel"/>
                <a:cs typeface="Corbel"/>
                <a:sym typeface="Corbel"/>
              </a:defRPr>
            </a:lvl3pPr>
            <a:lvl4pPr marL="0" marR="0" lvl="3" indent="0" algn="r" rtl="0">
              <a:spcBef>
                <a:spcPts val="0"/>
              </a:spcBef>
              <a:spcAft>
                <a:spcPts val="0"/>
              </a:spcAft>
              <a:buNone/>
              <a:defRPr sz="1000" b="0" u="none">
                <a:solidFill>
                  <a:schemeClr val="dk1"/>
                </a:solidFill>
                <a:latin typeface="Corbel"/>
                <a:ea typeface="Corbel"/>
                <a:cs typeface="Corbel"/>
                <a:sym typeface="Corbel"/>
              </a:defRPr>
            </a:lvl4pPr>
            <a:lvl5pPr marL="0" marR="0" lvl="4" indent="0" algn="r" rtl="0">
              <a:spcBef>
                <a:spcPts val="0"/>
              </a:spcBef>
              <a:spcAft>
                <a:spcPts val="0"/>
              </a:spcAft>
              <a:buNone/>
              <a:defRPr sz="1000" b="0" u="none">
                <a:solidFill>
                  <a:schemeClr val="dk1"/>
                </a:solidFill>
                <a:latin typeface="Corbel"/>
                <a:ea typeface="Corbel"/>
                <a:cs typeface="Corbel"/>
                <a:sym typeface="Corbel"/>
              </a:defRPr>
            </a:lvl5pPr>
            <a:lvl6pPr marL="0" marR="0" lvl="5" indent="0" algn="r" rtl="0">
              <a:spcBef>
                <a:spcPts val="0"/>
              </a:spcBef>
              <a:spcAft>
                <a:spcPts val="0"/>
              </a:spcAft>
              <a:buNone/>
              <a:defRPr sz="1000" b="0" u="none">
                <a:solidFill>
                  <a:schemeClr val="dk1"/>
                </a:solidFill>
                <a:latin typeface="Corbel"/>
                <a:ea typeface="Corbel"/>
                <a:cs typeface="Corbel"/>
                <a:sym typeface="Corbel"/>
              </a:defRPr>
            </a:lvl6pPr>
            <a:lvl7pPr marL="0" marR="0" lvl="6" indent="0" algn="r" rtl="0">
              <a:spcBef>
                <a:spcPts val="0"/>
              </a:spcBef>
              <a:spcAft>
                <a:spcPts val="0"/>
              </a:spcAft>
              <a:buNone/>
              <a:defRPr sz="1000" b="0" u="none">
                <a:solidFill>
                  <a:schemeClr val="dk1"/>
                </a:solidFill>
                <a:latin typeface="Corbel"/>
                <a:ea typeface="Corbel"/>
                <a:cs typeface="Corbel"/>
                <a:sym typeface="Corbel"/>
              </a:defRPr>
            </a:lvl7pPr>
            <a:lvl8pPr marL="0" marR="0" lvl="7" indent="0" algn="r" rtl="0">
              <a:spcBef>
                <a:spcPts val="0"/>
              </a:spcBef>
              <a:spcAft>
                <a:spcPts val="0"/>
              </a:spcAft>
              <a:buNone/>
              <a:defRPr sz="1000" b="0" u="none">
                <a:solidFill>
                  <a:schemeClr val="dk1"/>
                </a:solidFill>
                <a:latin typeface="Corbel"/>
                <a:ea typeface="Corbel"/>
                <a:cs typeface="Corbel"/>
                <a:sym typeface="Corbel"/>
              </a:defRPr>
            </a:lvl8pPr>
            <a:lvl9pPr marL="0" marR="0" lvl="8" indent="0" algn="r" rtl="0">
              <a:spcBef>
                <a:spcPts val="0"/>
              </a:spcBef>
              <a:spcAft>
                <a:spcPts val="0"/>
              </a:spcAft>
              <a:buNone/>
              <a:defRPr sz="1000" b="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icaicoahuila?__cft__%5b0%5d=AZVOviyvVm5OS4nUXQTmWF-gP-vWqvCSMrrwK1DdBsoXNBo073dpV10YXnQcyd0x6tsnzNaNkwhxzdCL2AdNiaLqMf_r687YEm6Y9_yAB_8ui2F_zOiYsVei7meaH2lqxr-r5vwEVKqRa17orMIVfTtuLkxTR6nTGwktZl0Oy8sBWfsMK5V7T3S83vQCBYIObQZc1mXe7Sp2ZMIUOOFwkiQr&amp;__tn__=-%5dK-y-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p:nvPr/>
        </p:nvSpPr>
        <p:spPr>
          <a:xfrm>
            <a:off x="865461" y="5460016"/>
            <a:ext cx="1446475" cy="13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descr="https://scontent-dfw1-1.xx.fbcdn.net/hphotos-xfp1/v/t1.0-9/p180x540/10984605_10153264678219570_1307738791735439166_n.jpg?oh=9f2d0ca2bc36746470fd49be66c14c6f&amp;oe=55F890B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 name="Google Shape;149;p1">
            <a:extLst>
              <a:ext uri="{FF2B5EF4-FFF2-40B4-BE49-F238E27FC236}">
                <a16:creationId xmlns:a16="http://schemas.microsoft.com/office/drawing/2014/main" id="{4EC8F48C-6114-5611-EE2D-94791CC39861}"/>
              </a:ext>
            </a:extLst>
          </p:cNvPr>
          <p:cNvSpPr/>
          <p:nvPr/>
        </p:nvSpPr>
        <p:spPr>
          <a:xfrm>
            <a:off x="2418215" y="5892860"/>
            <a:ext cx="6722965" cy="663466"/>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0" name="Google Shape;150;p1"/>
          <p:cNvSpPr txBox="1"/>
          <p:nvPr/>
        </p:nvSpPr>
        <p:spPr>
          <a:xfrm>
            <a:off x="3067326" y="5992081"/>
            <a:ext cx="5838010" cy="492402"/>
          </a:xfrm>
          <a:prstGeom prst="rect">
            <a:avLst/>
          </a:prstGeom>
          <a:noFill/>
          <a:ln>
            <a:noFill/>
          </a:ln>
        </p:spPr>
        <p:txBody>
          <a:bodyPr spcFirstLastPara="1" wrap="square" lIns="91425" tIns="45700" rIns="91425" bIns="45700" anchor="t" anchorCtr="0">
            <a:spAutoFit/>
          </a:bodyPr>
          <a:lstStyle/>
          <a:p>
            <a:r>
              <a:rPr lang="es-MX" sz="2600" b="1" dirty="0">
                <a:solidFill>
                  <a:schemeClr val="dk1"/>
                </a:solidFill>
                <a:latin typeface="Century Gothic"/>
                <a:ea typeface="Century Gothic"/>
                <a:cs typeface="Century Gothic"/>
                <a:sym typeface="Century Gothic"/>
              </a:rPr>
              <a:t>Mayo 2023 Agenda del mes</a:t>
            </a:r>
            <a:endParaRPr lang="en-US" dirty="0">
              <a:solidFill>
                <a:schemeClr val="dk1"/>
              </a:solidFill>
            </a:endParaRPr>
          </a:p>
        </p:txBody>
      </p:sp>
      <p:pic>
        <p:nvPicPr>
          <p:cNvPr id="154" name="Google Shape;154;p1"/>
          <p:cNvPicPr preferRelativeResize="0"/>
          <p:nvPr/>
        </p:nvPicPr>
        <p:blipFill rotWithShape="1">
          <a:blip r:embed="rId3">
            <a:alphaModFix/>
          </a:blip>
          <a:srcRect b="16929"/>
          <a:stretch/>
        </p:blipFill>
        <p:spPr>
          <a:xfrm>
            <a:off x="852712" y="5544480"/>
            <a:ext cx="1443732" cy="1199300"/>
          </a:xfrm>
          <a:prstGeom prst="rect">
            <a:avLst/>
          </a:prstGeom>
          <a:noFill/>
          <a:ln>
            <a:noFill/>
          </a:ln>
        </p:spPr>
      </p:pic>
      <p:pic>
        <p:nvPicPr>
          <p:cNvPr id="9" name="Imagen 8">
            <a:extLst>
              <a:ext uri="{FF2B5EF4-FFF2-40B4-BE49-F238E27FC236}">
                <a16:creationId xmlns:a16="http://schemas.microsoft.com/office/drawing/2014/main" id="{F48831CB-4043-9062-C013-BC38AB9FC635}"/>
              </a:ext>
            </a:extLst>
          </p:cNvPr>
          <p:cNvPicPr>
            <a:picLocks noChangeAspect="1"/>
          </p:cNvPicPr>
          <p:nvPr/>
        </p:nvPicPr>
        <p:blipFill rotWithShape="1">
          <a:blip r:embed="rId4"/>
          <a:srcRect l="5171" t="20961"/>
          <a:stretch/>
        </p:blipFill>
        <p:spPr>
          <a:xfrm>
            <a:off x="731027" y="1055081"/>
            <a:ext cx="4152900" cy="2307605"/>
          </a:xfrm>
          <a:prstGeom prst="rect">
            <a:avLst/>
          </a:prstGeom>
        </p:spPr>
      </p:pic>
      <p:pic>
        <p:nvPicPr>
          <p:cNvPr id="4" name="Imagen 3">
            <a:extLst>
              <a:ext uri="{FF2B5EF4-FFF2-40B4-BE49-F238E27FC236}">
                <a16:creationId xmlns:a16="http://schemas.microsoft.com/office/drawing/2014/main" id="{F7FF2E04-AEBF-AD54-57F8-C943F00D49D6}"/>
              </a:ext>
            </a:extLst>
          </p:cNvPr>
          <p:cNvPicPr>
            <a:picLocks noChangeAspect="1"/>
          </p:cNvPicPr>
          <p:nvPr/>
        </p:nvPicPr>
        <p:blipFill>
          <a:blip r:embed="rId5"/>
          <a:stretch>
            <a:fillRect/>
          </a:stretch>
        </p:blipFill>
        <p:spPr>
          <a:xfrm>
            <a:off x="741706" y="3556906"/>
            <a:ext cx="3745890" cy="1903110"/>
          </a:xfrm>
          <a:prstGeom prst="rect">
            <a:avLst/>
          </a:prstGeom>
        </p:spPr>
      </p:pic>
      <p:pic>
        <p:nvPicPr>
          <p:cNvPr id="6" name="Imagen 5">
            <a:extLst>
              <a:ext uri="{FF2B5EF4-FFF2-40B4-BE49-F238E27FC236}">
                <a16:creationId xmlns:a16="http://schemas.microsoft.com/office/drawing/2014/main" id="{2449838D-1850-33A8-2B48-0891DC19E1F6}"/>
              </a:ext>
            </a:extLst>
          </p:cNvPr>
          <p:cNvPicPr>
            <a:picLocks noChangeAspect="1"/>
          </p:cNvPicPr>
          <p:nvPr/>
        </p:nvPicPr>
        <p:blipFill>
          <a:blip r:embed="rId6"/>
          <a:stretch>
            <a:fillRect/>
          </a:stretch>
        </p:blipFill>
        <p:spPr>
          <a:xfrm>
            <a:off x="4991100" y="1364298"/>
            <a:ext cx="4152900" cy="2768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BDD958B6-2E5A-A435-33F6-823E573F7883}"/>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6" name="Google Shape;184;p5">
            <a:extLst>
              <a:ext uri="{FF2B5EF4-FFF2-40B4-BE49-F238E27FC236}">
                <a16:creationId xmlns:a16="http://schemas.microsoft.com/office/drawing/2014/main" id="{15920F9F-ED6B-D3CF-F2EF-5D49B2E975D1}"/>
              </a:ext>
            </a:extLst>
          </p:cNvPr>
          <p:cNvSpPr/>
          <p:nvPr/>
        </p:nvSpPr>
        <p:spPr>
          <a:xfrm>
            <a:off x="900122" y="1016000"/>
            <a:ext cx="7921500" cy="216262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Sábado 6 de mayo</a:t>
            </a:r>
          </a:p>
          <a:p>
            <a:r>
              <a:rPr lang="es-MX" sz="1600" dirty="0">
                <a:solidFill>
                  <a:srgbClr val="050505"/>
                </a:solidFill>
                <a:latin typeface="+mn-lt"/>
              </a:rPr>
              <a:t>En esta edición 25 de la @Feria Internacional del Libro Coahuila el INAI presentó el libro "La Desinformación en la era del Coronavirus", ese texto y otras publicaciones que han sido posibles gracias a investigaciones y solicitudes de información, se encuentran en el stand del ICAI, visítanos y ¡llévate una!</a:t>
            </a:r>
          </a:p>
        </p:txBody>
      </p:sp>
      <p:sp>
        <p:nvSpPr>
          <p:cNvPr id="2" name="Google Shape;184;p5">
            <a:extLst>
              <a:ext uri="{FF2B5EF4-FFF2-40B4-BE49-F238E27FC236}">
                <a16:creationId xmlns:a16="http://schemas.microsoft.com/office/drawing/2014/main" id="{2224873F-0724-D9E7-2309-22B01809705E}"/>
              </a:ext>
            </a:extLst>
          </p:cNvPr>
          <p:cNvSpPr/>
          <p:nvPr/>
        </p:nvSpPr>
        <p:spPr>
          <a:xfrm>
            <a:off x="939432" y="3429000"/>
            <a:ext cx="7921500" cy="291084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Lunes 8 de mayo</a:t>
            </a:r>
          </a:p>
          <a:p>
            <a:pPr algn="l"/>
            <a:r>
              <a:rPr lang="es-MX" sz="1600" b="0" i="0" dirty="0">
                <a:solidFill>
                  <a:srgbClr val="050505"/>
                </a:solidFill>
                <a:effectLst/>
                <a:latin typeface="+mn-lt"/>
              </a:rPr>
              <a:t>En "El Poder de la Transparencia" transmitimos la presentación del libro "La Desinformación en la Era del Coronavirus" que tuvo lugar el martes 2 de mayo como parte de las actividades del ICAI en la Feria Internacional del Libro Coahuila</a:t>
            </a:r>
          </a:p>
          <a:p>
            <a:pPr algn="l"/>
            <a:r>
              <a:rPr lang="es-MX" sz="1600" b="0" i="0" dirty="0">
                <a:solidFill>
                  <a:srgbClr val="050505"/>
                </a:solidFill>
                <a:effectLst/>
                <a:latin typeface="+mn-lt"/>
              </a:rPr>
              <a:t>Como presentadores estuvieron Sergio Octavio Contreras, director de Promoción del INAI; Aída Hernández Chávez, investigadora de la Facultad de Ciencias de la Comunicación UAdeC; Luis Roberto Castrillón, experto en verificación de hechos y coautor del libro; Sergio Rivera Magos, académico, investigador y coautor del libro y </a:t>
            </a:r>
            <a:r>
              <a:rPr lang="es-MX" sz="1600" b="0" i="0" dirty="0" err="1">
                <a:solidFill>
                  <a:srgbClr val="050505"/>
                </a:solidFill>
                <a:effectLst/>
                <a:latin typeface="+mn-lt"/>
              </a:rPr>
              <a:t>Cristobal</a:t>
            </a:r>
            <a:r>
              <a:rPr lang="es-MX" sz="1600" b="0" i="0" dirty="0">
                <a:solidFill>
                  <a:srgbClr val="050505"/>
                </a:solidFill>
                <a:effectLst/>
                <a:latin typeface="+mn-lt"/>
              </a:rPr>
              <a:t> Robles López, director de promoción y vinculación del INAI.</a:t>
            </a:r>
          </a:p>
          <a:p>
            <a:endParaRPr lang="es-MX" sz="1600" dirty="0">
              <a:solidFill>
                <a:srgbClr val="050505"/>
              </a:solidFill>
              <a:latin typeface="+mn-lt"/>
            </a:endParaRPr>
          </a:p>
          <a:p>
            <a:endParaRPr lang="es-MX" sz="1600" dirty="0">
              <a:solidFill>
                <a:srgbClr val="050505"/>
              </a:solidFill>
              <a:latin typeface="+mn-lt"/>
            </a:endParaRPr>
          </a:p>
        </p:txBody>
      </p:sp>
    </p:spTree>
    <p:extLst>
      <p:ext uri="{BB962C8B-B14F-4D97-AF65-F5344CB8AC3E}">
        <p14:creationId xmlns:p14="http://schemas.microsoft.com/office/powerpoint/2010/main" val="3837796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DEF1B5C0-DB1D-5C4C-9B3D-7BD270AFCDB6}"/>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12" name="CuadroTexto 11">
            <a:extLst>
              <a:ext uri="{FF2B5EF4-FFF2-40B4-BE49-F238E27FC236}">
                <a16:creationId xmlns:a16="http://schemas.microsoft.com/office/drawing/2014/main" id="{296E0EE7-F9F6-E1FF-51A0-FA4814D341EA}"/>
              </a:ext>
            </a:extLst>
          </p:cNvPr>
          <p:cNvSpPr txBox="1"/>
          <p:nvPr/>
        </p:nvSpPr>
        <p:spPr>
          <a:xfrm>
            <a:off x="1325880" y="1950719"/>
            <a:ext cx="7330440" cy="1046440"/>
          </a:xfrm>
          <a:prstGeom prst="rect">
            <a:avLst/>
          </a:prstGeom>
          <a:noFill/>
        </p:spPr>
        <p:txBody>
          <a:bodyPr wrap="square">
            <a:spAutoFit/>
          </a:bodyPr>
          <a:lstStyle/>
          <a:p>
            <a:r>
              <a:rPr lang="es-MX" sz="1600" b="1" dirty="0">
                <a:solidFill>
                  <a:schemeClr val="dk1"/>
                </a:solidFill>
                <a:latin typeface="+mn-lt"/>
                <a:ea typeface="Century Gothic"/>
                <a:cs typeface="Century Gothic"/>
                <a:sym typeface="Century Gothic"/>
              </a:rPr>
              <a:t>Lunes 8 de mayo</a:t>
            </a:r>
          </a:p>
          <a:p>
            <a:endParaRPr lang="es-MX" sz="1400" dirty="0">
              <a:solidFill>
                <a:srgbClr val="050505"/>
              </a:solidFill>
              <a:latin typeface="+mn-lt"/>
            </a:endParaRPr>
          </a:p>
          <a:p>
            <a:pPr algn="l"/>
            <a:r>
              <a:rPr lang="es-MX" sz="1600" b="0" i="0" dirty="0">
                <a:solidFill>
                  <a:srgbClr val="050505"/>
                </a:solidFill>
                <a:effectLst/>
                <a:latin typeface="+mn-lt"/>
              </a:rPr>
              <a:t>¿Visitaste el stand del ICAI en la Feria Internacional del Libro Coahuila?</a:t>
            </a:r>
          </a:p>
          <a:p>
            <a:pPr algn="l"/>
            <a:r>
              <a:rPr lang="es-MX" sz="1600" b="0" i="0" dirty="0">
                <a:solidFill>
                  <a:srgbClr val="050505"/>
                </a:solidFill>
                <a:effectLst/>
                <a:latin typeface="+mn-lt"/>
              </a:rPr>
              <a:t>¡Busca tu foto! Seguiremos publicando, pues tenemos muchas</a:t>
            </a:r>
            <a:endParaRPr lang="es-MX" sz="1400" dirty="0">
              <a:solidFill>
                <a:srgbClr val="050505"/>
              </a:solidFill>
              <a:latin typeface="+mn-lt"/>
            </a:endParaRPr>
          </a:p>
        </p:txBody>
      </p:sp>
      <p:sp>
        <p:nvSpPr>
          <p:cNvPr id="13" name="Google Shape;184;p5">
            <a:extLst>
              <a:ext uri="{FF2B5EF4-FFF2-40B4-BE49-F238E27FC236}">
                <a16:creationId xmlns:a16="http://schemas.microsoft.com/office/drawing/2014/main" id="{67F2C083-9546-635A-6072-D6B359EC76D5}"/>
              </a:ext>
            </a:extLst>
          </p:cNvPr>
          <p:cNvSpPr/>
          <p:nvPr/>
        </p:nvSpPr>
        <p:spPr>
          <a:xfrm>
            <a:off x="1141514" y="1539239"/>
            <a:ext cx="7800542" cy="1889761"/>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p:txBody>
      </p:sp>
      <p:sp>
        <p:nvSpPr>
          <p:cNvPr id="2" name="Google Shape;184;p5">
            <a:extLst>
              <a:ext uri="{FF2B5EF4-FFF2-40B4-BE49-F238E27FC236}">
                <a16:creationId xmlns:a16="http://schemas.microsoft.com/office/drawing/2014/main" id="{494E7436-9931-1F5A-9AC8-03882AD94D91}"/>
              </a:ext>
            </a:extLst>
          </p:cNvPr>
          <p:cNvSpPr/>
          <p:nvPr/>
        </p:nvSpPr>
        <p:spPr>
          <a:xfrm>
            <a:off x="1060390" y="3977639"/>
            <a:ext cx="7800542" cy="1889761"/>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p:txBody>
      </p:sp>
      <p:sp>
        <p:nvSpPr>
          <p:cNvPr id="3" name="CuadroTexto 2">
            <a:extLst>
              <a:ext uri="{FF2B5EF4-FFF2-40B4-BE49-F238E27FC236}">
                <a16:creationId xmlns:a16="http://schemas.microsoft.com/office/drawing/2014/main" id="{D3DEE56A-F2B7-0E12-A137-90FBB5E1B22A}"/>
              </a:ext>
            </a:extLst>
          </p:cNvPr>
          <p:cNvSpPr txBox="1"/>
          <p:nvPr/>
        </p:nvSpPr>
        <p:spPr>
          <a:xfrm>
            <a:off x="1415875" y="4379257"/>
            <a:ext cx="7330440" cy="1077218"/>
          </a:xfrm>
          <a:prstGeom prst="rect">
            <a:avLst/>
          </a:prstGeom>
          <a:noFill/>
        </p:spPr>
        <p:txBody>
          <a:bodyPr wrap="square">
            <a:spAutoFit/>
          </a:bodyPr>
          <a:lstStyle/>
          <a:p>
            <a:r>
              <a:rPr lang="es-MX" sz="1600" b="1" dirty="0">
                <a:solidFill>
                  <a:schemeClr val="dk1"/>
                </a:solidFill>
                <a:latin typeface="+mn-lt"/>
                <a:ea typeface="Century Gothic"/>
                <a:cs typeface="Century Gothic"/>
                <a:sym typeface="Century Gothic"/>
              </a:rPr>
              <a:t>Martes 9 de mayo</a:t>
            </a:r>
          </a:p>
          <a:p>
            <a:pPr algn="l"/>
            <a:r>
              <a:rPr lang="es-MX" sz="1600" b="0" i="0" dirty="0">
                <a:solidFill>
                  <a:srgbClr val="050505"/>
                </a:solidFill>
                <a:effectLst/>
                <a:latin typeface="+mn-lt"/>
              </a:rPr>
              <a:t>Gracias por acercarte al stand del ICAI durante la Feria Internacional del Libro Coahuila seguro que aprendiste o reafirmaste tus conocimientos sobre transparencia y protección de datos personales.</a:t>
            </a:r>
            <a:endParaRPr lang="es-MX" sz="1400" dirty="0">
              <a:solidFill>
                <a:srgbClr val="050505"/>
              </a:solidFill>
              <a:latin typeface="+mn-lt"/>
            </a:endParaRPr>
          </a:p>
        </p:txBody>
      </p:sp>
    </p:spTree>
    <p:extLst>
      <p:ext uri="{BB962C8B-B14F-4D97-AF65-F5344CB8AC3E}">
        <p14:creationId xmlns:p14="http://schemas.microsoft.com/office/powerpoint/2010/main" val="2400556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E2D2110C-580C-B381-B1C2-497EADA56A71}"/>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5" name="Google Shape;184;p5">
            <a:extLst>
              <a:ext uri="{FF2B5EF4-FFF2-40B4-BE49-F238E27FC236}">
                <a16:creationId xmlns:a16="http://schemas.microsoft.com/office/drawing/2014/main" id="{6C382580-8EB6-6558-4352-C82CF9E248AB}"/>
              </a:ext>
            </a:extLst>
          </p:cNvPr>
          <p:cNvSpPr/>
          <p:nvPr/>
        </p:nvSpPr>
        <p:spPr>
          <a:xfrm>
            <a:off x="1051561" y="1234440"/>
            <a:ext cx="7955280" cy="461772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Martes 9 de mayo</a:t>
            </a:r>
          </a:p>
          <a:p>
            <a:pPr algn="l"/>
            <a:r>
              <a:rPr lang="es-MX" sz="1600" b="0" i="0" dirty="0">
                <a:solidFill>
                  <a:srgbClr val="050505"/>
                </a:solidFill>
                <a:effectLst/>
                <a:latin typeface="+mn-lt"/>
              </a:rPr>
              <a:t>No terminan los agradecimientos a quienes nos visitaron en el stand del ICAI durante la Feria Internacional del Libro Coahuila algunos de ellos fueron: Alfio Vega, Director General del Conalep; Eglantina Canales, titular de la SMA Coahuila ; Gabriela Noguez Sandoval, Visitadora General de Derechos Humanos Coahuila </a:t>
            </a:r>
            <a:r>
              <a:rPr lang="es-MX" sz="1600" b="0" i="0" dirty="0" err="1">
                <a:solidFill>
                  <a:srgbClr val="050505"/>
                </a:solidFill>
                <a:effectLst/>
                <a:latin typeface="+mn-lt"/>
              </a:rPr>
              <a:t>Cdhec</a:t>
            </a:r>
            <a:r>
              <a:rPr lang="es-MX" sz="1600" b="0" i="0" dirty="0">
                <a:solidFill>
                  <a:srgbClr val="050505"/>
                </a:solidFill>
                <a:effectLst/>
                <a:latin typeface="+mn-lt"/>
              </a:rPr>
              <a:t> y Claudia Facundo González, coordinadora jurídica de la misma institución; Armando Castilla Galindo, Director General de VANGUARDIA; Pedro Moreno; Alberto Tovar, promotor de la lectura de la Secretaría de Cultura; Dustin Amaya Cázares, titular de la dirección de asesoría y acompañamiento docente en la Secretaría de Educación del Estado de Coahuila; </a:t>
            </a:r>
            <a:r>
              <a:rPr lang="es-MX" sz="1600" b="0" i="0" dirty="0" err="1">
                <a:solidFill>
                  <a:srgbClr val="050505"/>
                </a:solidFill>
                <a:effectLst/>
                <a:latin typeface="+mn-lt"/>
              </a:rPr>
              <a:t>Jafia</a:t>
            </a:r>
            <a:r>
              <a:rPr lang="es-MX" sz="1600" b="0" i="0" dirty="0">
                <a:solidFill>
                  <a:srgbClr val="050505"/>
                </a:solidFill>
                <a:effectLst/>
                <a:latin typeface="+mn-lt"/>
              </a:rPr>
              <a:t> Pacheco, presidenta del Comité de Participación Ciudadana del Sistema Anticorrupción; Lucas Martínez, Director del Archivo General del Estado de Coahuila - AGEC y Emmanuel Garza </a:t>
            </a:r>
            <a:r>
              <a:rPr lang="es-MX" sz="1600" b="0" i="0" dirty="0" err="1">
                <a:solidFill>
                  <a:srgbClr val="050505"/>
                </a:solidFill>
                <a:effectLst/>
                <a:latin typeface="+mn-lt"/>
              </a:rPr>
              <a:t>Fishburn</a:t>
            </a:r>
            <a:r>
              <a:rPr lang="es-MX" sz="1600" b="0" i="0" dirty="0">
                <a:solidFill>
                  <a:srgbClr val="050505"/>
                </a:solidFill>
                <a:effectLst/>
                <a:latin typeface="+mn-lt"/>
              </a:rPr>
              <a:t>, Rector de la Universidad Carolina.</a:t>
            </a:r>
          </a:p>
          <a:p>
            <a:pPr algn="r"/>
            <a:endParaRPr lang="es-MX" sz="1600" dirty="0">
              <a:solidFill>
                <a:srgbClr val="050505"/>
              </a:solidFill>
              <a:latin typeface="+mn-lt"/>
            </a:endParaRPr>
          </a:p>
          <a:p>
            <a:endParaRPr lang="es-MX" sz="1600" dirty="0">
              <a:solidFill>
                <a:srgbClr val="050505"/>
              </a:solidFill>
              <a:latin typeface="+mn-lt"/>
            </a:endParaRPr>
          </a:p>
          <a:p>
            <a:endParaRPr lang="es-MX" sz="1600" b="0" i="0" dirty="0">
              <a:solidFill>
                <a:srgbClr val="050505"/>
              </a:solidFill>
              <a:effectLst/>
              <a:latin typeface="+mn-lt"/>
            </a:endParaRPr>
          </a:p>
        </p:txBody>
      </p:sp>
    </p:spTree>
    <p:extLst>
      <p:ext uri="{BB962C8B-B14F-4D97-AF65-F5344CB8AC3E}">
        <p14:creationId xmlns:p14="http://schemas.microsoft.com/office/powerpoint/2010/main" val="1993699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248EB9BD-94B1-6BED-0F6A-A21F3D26233E}"/>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5" name="Google Shape;184;p5">
            <a:extLst>
              <a:ext uri="{FF2B5EF4-FFF2-40B4-BE49-F238E27FC236}">
                <a16:creationId xmlns:a16="http://schemas.microsoft.com/office/drawing/2014/main" id="{3B8D160C-5D7F-2039-EA8C-CB5E71A67DEE}"/>
              </a:ext>
            </a:extLst>
          </p:cNvPr>
          <p:cNvSpPr/>
          <p:nvPr/>
        </p:nvSpPr>
        <p:spPr>
          <a:xfrm>
            <a:off x="1021807" y="1061422"/>
            <a:ext cx="7921500" cy="212373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Miércoles 10 de mayo</a:t>
            </a:r>
          </a:p>
          <a:p>
            <a:pPr algn="l"/>
            <a:r>
              <a:rPr lang="es-MX" sz="1600" b="0" i="0" dirty="0">
                <a:solidFill>
                  <a:srgbClr val="050505"/>
                </a:solidFill>
                <a:effectLst/>
                <a:latin typeface="+mn-lt"/>
              </a:rPr>
              <a:t>Gracias al equipo ICAI  que dio lo mejor de sí en este evento.</a:t>
            </a:r>
          </a:p>
          <a:p>
            <a:pPr algn="l"/>
            <a:r>
              <a:rPr lang="es-MX" sz="1600" b="0" i="0" dirty="0">
                <a:solidFill>
                  <a:srgbClr val="050505"/>
                </a:solidFill>
                <a:effectLst/>
                <a:latin typeface="+mn-lt"/>
              </a:rPr>
              <a:t>Este 2024 vendrán más retos, más conocimiento sobre transparencia, datos personales y muchos otros temas, pero lo más importante es que seguiremos aprendiendo de manera divertida cómo fortalecer la cultura de la transparencia.</a:t>
            </a:r>
          </a:p>
        </p:txBody>
      </p:sp>
      <p:sp>
        <p:nvSpPr>
          <p:cNvPr id="2" name="Google Shape;184;p5">
            <a:extLst>
              <a:ext uri="{FF2B5EF4-FFF2-40B4-BE49-F238E27FC236}">
                <a16:creationId xmlns:a16="http://schemas.microsoft.com/office/drawing/2014/main" id="{78FB5AE0-AB85-0D4B-05AD-F5B6FF0ACB58}"/>
              </a:ext>
            </a:extLst>
          </p:cNvPr>
          <p:cNvSpPr/>
          <p:nvPr/>
        </p:nvSpPr>
        <p:spPr>
          <a:xfrm>
            <a:off x="1021807" y="3611881"/>
            <a:ext cx="7921500" cy="22707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Miércoles 10 de mayo</a:t>
            </a:r>
          </a:p>
          <a:p>
            <a:r>
              <a:rPr lang="es-MX" sz="1600" b="0" i="0" dirty="0">
                <a:solidFill>
                  <a:srgbClr val="050505"/>
                </a:solidFill>
                <a:effectLst/>
                <a:latin typeface="+mn-lt"/>
              </a:rPr>
              <a:t>En el ICAI reconocemos a las mujeres que con fortaleza y amor libran, día a día batallas de todo tipo por sacar adelante a sus hijos.</a:t>
            </a:r>
          </a:p>
          <a:p>
            <a:r>
              <a:rPr lang="es-MX" sz="1600" b="0" i="0" dirty="0">
                <a:solidFill>
                  <a:srgbClr val="050505"/>
                </a:solidFill>
                <a:effectLst/>
                <a:latin typeface="+mn-lt"/>
              </a:rPr>
              <a:t>Para todas ellas, un abrazo y nuestro reconocimiento.</a:t>
            </a:r>
            <a:endParaRPr lang="es-MX" sz="1600" dirty="0">
              <a:solidFill>
                <a:srgbClr val="050505"/>
              </a:solidFill>
              <a:latin typeface="+mn-lt"/>
            </a:endParaRPr>
          </a:p>
          <a:p>
            <a:pPr algn="r"/>
            <a:r>
              <a:rPr lang="es-MX" sz="1600" dirty="0">
                <a:solidFill>
                  <a:srgbClr val="050505"/>
                </a:solidFill>
                <a:latin typeface="+mn-lt"/>
              </a:rPr>
              <a:t>.</a:t>
            </a:r>
            <a:endParaRPr lang="es-MX" sz="1600" b="0" i="0" dirty="0">
              <a:solidFill>
                <a:srgbClr val="050505"/>
              </a:solidFill>
              <a:effectLst/>
              <a:latin typeface="+mn-lt"/>
            </a:endParaRPr>
          </a:p>
        </p:txBody>
      </p:sp>
    </p:spTree>
    <p:extLst>
      <p:ext uri="{BB962C8B-B14F-4D97-AF65-F5344CB8AC3E}">
        <p14:creationId xmlns:p14="http://schemas.microsoft.com/office/powerpoint/2010/main" val="3889555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4;p5">
            <a:extLst>
              <a:ext uri="{FF2B5EF4-FFF2-40B4-BE49-F238E27FC236}">
                <a16:creationId xmlns:a16="http://schemas.microsoft.com/office/drawing/2014/main" id="{1FA66C0E-D4AC-ADB4-C1E3-79183D34124D}"/>
              </a:ext>
            </a:extLst>
          </p:cNvPr>
          <p:cNvSpPr/>
          <p:nvPr/>
        </p:nvSpPr>
        <p:spPr>
          <a:xfrm>
            <a:off x="900122" y="3562966"/>
            <a:ext cx="7921500" cy="195738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Lunes 15 de mayo</a:t>
            </a:r>
          </a:p>
          <a:p>
            <a:pPr algn="l"/>
            <a:r>
              <a:rPr lang="es-MX" sz="1600" b="0" i="0" dirty="0">
                <a:solidFill>
                  <a:srgbClr val="050505"/>
                </a:solidFill>
                <a:effectLst/>
                <a:latin typeface="+mn-lt"/>
              </a:rPr>
              <a:t>Hoy, en "El Poder de la Transparencia", retransmitimos una entrevista con Sergio Rivera Magos y Luis Roberto Castrillón, ambos investigadores y coautores del libro "La Desinformación en la Era del Coronavirus", que presentaron en la edición de la FILC que concluyó hace unos días. </a:t>
            </a:r>
            <a:endParaRPr lang="es-MX" sz="1600" b="1" dirty="0">
              <a:solidFill>
                <a:schemeClr val="dk1"/>
              </a:solidFill>
              <a:latin typeface="+mn-lt"/>
              <a:ea typeface="Century Gothic"/>
              <a:cs typeface="Century Gothic"/>
              <a:sym typeface="Century Gothic"/>
            </a:endParaRPr>
          </a:p>
        </p:txBody>
      </p:sp>
      <p:sp>
        <p:nvSpPr>
          <p:cNvPr id="5" name="Google Shape;184;p5">
            <a:extLst>
              <a:ext uri="{FF2B5EF4-FFF2-40B4-BE49-F238E27FC236}">
                <a16:creationId xmlns:a16="http://schemas.microsoft.com/office/drawing/2014/main" id="{E89C880D-A691-9471-E040-96B5BCB45FC0}"/>
              </a:ext>
            </a:extLst>
          </p:cNvPr>
          <p:cNvSpPr/>
          <p:nvPr/>
        </p:nvSpPr>
        <p:spPr>
          <a:xfrm>
            <a:off x="900122" y="1188720"/>
            <a:ext cx="7921500" cy="195738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Lunes 15 de mayo</a:t>
            </a:r>
          </a:p>
          <a:p>
            <a:pPr algn="l"/>
            <a:r>
              <a:rPr lang="es-MX" sz="1600" b="0" i="0" dirty="0">
                <a:solidFill>
                  <a:srgbClr val="050505"/>
                </a:solidFill>
                <a:effectLst/>
                <a:latin typeface="+mn-lt"/>
              </a:rPr>
              <a:t>En el ICAI felicitamos a hombres y mujeres que ejercen esta labor que involucra conocimiento, vocación y mucho corazón.</a:t>
            </a:r>
          </a:p>
          <a:p>
            <a:endParaRPr lang="es-MX" sz="1600" b="1" dirty="0">
              <a:solidFill>
                <a:schemeClr val="dk1"/>
              </a:solidFill>
              <a:latin typeface="+mn-lt"/>
              <a:ea typeface="Century Gothic"/>
              <a:cs typeface="Century Gothic"/>
              <a:sym typeface="Century Gothic"/>
            </a:endParaRPr>
          </a:p>
          <a:p>
            <a:endParaRPr lang="es-MX" sz="1600" b="0" i="0" dirty="0">
              <a:solidFill>
                <a:srgbClr val="050505"/>
              </a:solidFill>
              <a:effectLst/>
              <a:latin typeface="+mn-lt"/>
            </a:endParaRPr>
          </a:p>
        </p:txBody>
      </p:sp>
      <p:sp>
        <p:nvSpPr>
          <p:cNvPr id="7" name="Google Shape;183;p5">
            <a:extLst>
              <a:ext uri="{FF2B5EF4-FFF2-40B4-BE49-F238E27FC236}">
                <a16:creationId xmlns:a16="http://schemas.microsoft.com/office/drawing/2014/main" id="{E0AE5298-921B-F531-9BDE-05B271C21C66}"/>
              </a:ext>
            </a:extLst>
          </p:cNvPr>
          <p:cNvSpPr txBox="1"/>
          <p:nvPr/>
        </p:nvSpPr>
        <p:spPr>
          <a:xfrm>
            <a:off x="5041785" y="21939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Tree>
    <p:extLst>
      <p:ext uri="{BB962C8B-B14F-4D97-AF65-F5344CB8AC3E}">
        <p14:creationId xmlns:p14="http://schemas.microsoft.com/office/powerpoint/2010/main" val="3837406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9F490A81-D5B9-0E76-189E-5A8F8E2FCCB6}"/>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5" name="Google Shape;184;p5">
            <a:extLst>
              <a:ext uri="{FF2B5EF4-FFF2-40B4-BE49-F238E27FC236}">
                <a16:creationId xmlns:a16="http://schemas.microsoft.com/office/drawing/2014/main" id="{40BCB729-B570-032F-2931-D5F8C6865C9D}"/>
              </a:ext>
            </a:extLst>
          </p:cNvPr>
          <p:cNvSpPr/>
          <p:nvPr/>
        </p:nvSpPr>
        <p:spPr>
          <a:xfrm>
            <a:off x="900122" y="1097280"/>
            <a:ext cx="7921500" cy="195738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Miércoles 17 de mayo</a:t>
            </a:r>
          </a:p>
          <a:p>
            <a:pPr algn="l"/>
            <a:r>
              <a:rPr lang="es-MX" sz="1600" b="0" i="0" dirty="0">
                <a:solidFill>
                  <a:srgbClr val="050505"/>
                </a:solidFill>
                <a:effectLst/>
                <a:latin typeface="+mn-lt"/>
              </a:rPr>
              <a:t>Se lleva a cabo la 223 Sesión Ordinaria del Consejo General del Instituto Coahuilense de Acceso a la Información Pública en las instalaciones del ICAI.</a:t>
            </a:r>
          </a:p>
          <a:p>
            <a:endParaRPr lang="es-MX" sz="1600" b="1" dirty="0">
              <a:solidFill>
                <a:schemeClr val="dk1"/>
              </a:solidFill>
              <a:latin typeface="+mn-lt"/>
              <a:ea typeface="Century Gothic"/>
              <a:cs typeface="Century Gothic"/>
              <a:sym typeface="Century Gothic"/>
            </a:endParaRPr>
          </a:p>
          <a:p>
            <a:endParaRPr lang="es-MX" sz="1600" dirty="0">
              <a:solidFill>
                <a:srgbClr val="050505"/>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p:txBody>
      </p:sp>
      <p:sp>
        <p:nvSpPr>
          <p:cNvPr id="6" name="Google Shape;184;p5">
            <a:extLst>
              <a:ext uri="{FF2B5EF4-FFF2-40B4-BE49-F238E27FC236}">
                <a16:creationId xmlns:a16="http://schemas.microsoft.com/office/drawing/2014/main" id="{DA178435-511F-0332-E078-5C9FFE5200B2}"/>
              </a:ext>
            </a:extLst>
          </p:cNvPr>
          <p:cNvSpPr/>
          <p:nvPr/>
        </p:nvSpPr>
        <p:spPr>
          <a:xfrm>
            <a:off x="900122" y="3562966"/>
            <a:ext cx="7921500" cy="2715914"/>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Miércoles 17 de mayo</a:t>
            </a:r>
          </a:p>
          <a:p>
            <a:pPr algn="l"/>
            <a:r>
              <a:rPr lang="es-MX" sz="1600" b="0" i="0" dirty="0">
                <a:solidFill>
                  <a:srgbClr val="050505"/>
                </a:solidFill>
                <a:effectLst/>
                <a:latin typeface="+mn-lt"/>
              </a:rPr>
              <a:t>En el ICAI sabemos que para garantizar la igualdad y los derechos de todos y todas, se debe respetar la diversidad sexual.</a:t>
            </a:r>
            <a:endParaRPr lang="es-MX" sz="1600" dirty="0">
              <a:solidFill>
                <a:srgbClr val="050505"/>
              </a:solidFill>
              <a:latin typeface="+mn-lt"/>
            </a:endParaRPr>
          </a:p>
          <a:p>
            <a:endParaRPr lang="es-MX" sz="1600" dirty="0">
              <a:solidFill>
                <a:srgbClr val="050505"/>
              </a:solidFill>
              <a:latin typeface="+mn-lt"/>
            </a:endParaRPr>
          </a:p>
          <a:p>
            <a:endParaRPr lang="es-MX" sz="1600" b="0" i="0" dirty="0">
              <a:solidFill>
                <a:srgbClr val="050505"/>
              </a:solidFill>
              <a:effectLst/>
              <a:latin typeface="+mn-lt"/>
            </a:endParaRPr>
          </a:p>
        </p:txBody>
      </p:sp>
    </p:spTree>
    <p:extLst>
      <p:ext uri="{BB962C8B-B14F-4D97-AF65-F5344CB8AC3E}">
        <p14:creationId xmlns:p14="http://schemas.microsoft.com/office/powerpoint/2010/main" val="675476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3;p5">
            <a:extLst>
              <a:ext uri="{FF2B5EF4-FFF2-40B4-BE49-F238E27FC236}">
                <a16:creationId xmlns:a16="http://schemas.microsoft.com/office/drawing/2014/main" id="{CEB9019A-1F30-EFD2-5266-EC59206CBA93}"/>
              </a:ext>
            </a:extLst>
          </p:cNvPr>
          <p:cNvSpPr txBox="1"/>
          <p:nvPr/>
        </p:nvSpPr>
        <p:spPr>
          <a:xfrm>
            <a:off x="5126815" y="335280"/>
            <a:ext cx="4017185"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7" name="Google Shape;184;p5">
            <a:extLst>
              <a:ext uri="{FF2B5EF4-FFF2-40B4-BE49-F238E27FC236}">
                <a16:creationId xmlns:a16="http://schemas.microsoft.com/office/drawing/2014/main" id="{FAB8E014-1281-10B4-23AB-DFB89337D9DC}"/>
              </a:ext>
            </a:extLst>
          </p:cNvPr>
          <p:cNvSpPr/>
          <p:nvPr/>
        </p:nvSpPr>
        <p:spPr>
          <a:xfrm>
            <a:off x="808682" y="1507023"/>
            <a:ext cx="7921500" cy="1921977"/>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Jueves 18 de mayo</a:t>
            </a:r>
          </a:p>
          <a:p>
            <a:pPr algn="l"/>
            <a:r>
              <a:rPr lang="es-MX" sz="1600" b="0" i="0" dirty="0">
                <a:solidFill>
                  <a:srgbClr val="050505"/>
                </a:solidFill>
                <a:effectLst/>
                <a:latin typeface="+mn-lt"/>
              </a:rPr>
              <a:t>Hoy felicitamos por su cumpleaños al Comisionado Francisco Javier Diez de Urdanivia del Valle.</a:t>
            </a:r>
          </a:p>
          <a:p>
            <a:pPr algn="l"/>
            <a:r>
              <a:rPr lang="es-MX" sz="1600" b="0" i="0" dirty="0">
                <a:solidFill>
                  <a:srgbClr val="050505"/>
                </a:solidFill>
                <a:effectLst/>
                <a:latin typeface="+mn-lt"/>
              </a:rPr>
              <a:t>Nuestros mejores deseos.</a:t>
            </a:r>
            <a:endParaRPr lang="es-MX" sz="1600" dirty="0">
              <a:solidFill>
                <a:srgbClr val="050505"/>
              </a:solidFill>
              <a:latin typeface="+mn-lt"/>
            </a:endParaRPr>
          </a:p>
          <a:p>
            <a:endParaRPr lang="es-MX" sz="1600" b="0" i="0" dirty="0">
              <a:solidFill>
                <a:srgbClr val="050505"/>
              </a:solidFill>
              <a:effectLst/>
              <a:latin typeface="+mn-lt"/>
            </a:endParaRPr>
          </a:p>
          <a:p>
            <a:endParaRPr lang="es-MX" sz="1600" dirty="0">
              <a:solidFill>
                <a:srgbClr val="050505"/>
              </a:solidFill>
              <a:latin typeface="+mn-lt"/>
            </a:endParaRPr>
          </a:p>
          <a:p>
            <a:endParaRPr lang="es-MX" sz="1600" b="0" i="0" dirty="0">
              <a:solidFill>
                <a:srgbClr val="050505"/>
              </a:solidFill>
              <a:effectLst/>
              <a:latin typeface="+mn-lt"/>
            </a:endParaRPr>
          </a:p>
          <a:p>
            <a:endParaRPr lang="es-MX" sz="1600" dirty="0">
              <a:solidFill>
                <a:srgbClr val="050505"/>
              </a:solidFill>
              <a:latin typeface="+mn-lt"/>
            </a:endParaRPr>
          </a:p>
          <a:p>
            <a:endParaRPr lang="es-MX" sz="1600" b="0" i="0" dirty="0">
              <a:solidFill>
                <a:srgbClr val="050505"/>
              </a:solidFill>
              <a:effectLst/>
              <a:latin typeface="+mn-lt"/>
            </a:endParaRPr>
          </a:p>
          <a:p>
            <a:endParaRPr lang="es-MX" sz="1600" b="0" i="0" dirty="0">
              <a:solidFill>
                <a:srgbClr val="050505"/>
              </a:solidFill>
              <a:effectLst/>
              <a:latin typeface="+mn-lt"/>
            </a:endParaRPr>
          </a:p>
        </p:txBody>
      </p:sp>
      <p:sp>
        <p:nvSpPr>
          <p:cNvPr id="2" name="Google Shape;184;p5">
            <a:extLst>
              <a:ext uri="{FF2B5EF4-FFF2-40B4-BE49-F238E27FC236}">
                <a16:creationId xmlns:a16="http://schemas.microsoft.com/office/drawing/2014/main" id="{2A6D7221-7927-AE33-DC5C-E89BE3A97F58}"/>
              </a:ext>
            </a:extLst>
          </p:cNvPr>
          <p:cNvSpPr/>
          <p:nvPr/>
        </p:nvSpPr>
        <p:spPr>
          <a:xfrm>
            <a:off x="747722" y="3688082"/>
            <a:ext cx="7921500" cy="239267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Lunes 22 de mayo</a:t>
            </a:r>
          </a:p>
          <a:p>
            <a:pPr algn="l"/>
            <a:r>
              <a:rPr lang="es-MX" sz="1600" b="0" i="0" dirty="0">
                <a:solidFill>
                  <a:srgbClr val="050505"/>
                </a:solidFill>
                <a:effectLst/>
                <a:latin typeface="+mn-lt"/>
              </a:rPr>
              <a:t>Hoy, en "El Poder de la Transparencia" retransmitimos la entrevista en la que </a:t>
            </a:r>
            <a:r>
              <a:rPr lang="es-MX" sz="1600" b="0" i="0" dirty="0" err="1">
                <a:solidFill>
                  <a:srgbClr val="050505"/>
                </a:solidFill>
                <a:effectLst/>
                <a:latin typeface="+mn-lt"/>
              </a:rPr>
              <a:t>Jafia</a:t>
            </a:r>
            <a:r>
              <a:rPr lang="es-MX" sz="1600" b="0" i="0" dirty="0">
                <a:solidFill>
                  <a:srgbClr val="050505"/>
                </a:solidFill>
                <a:effectLst/>
                <a:latin typeface="+mn-lt"/>
              </a:rPr>
              <a:t> Pacheco Valtierra, presidenta del Sistema Anticorrupción del Estado de Coahuila hace un recorrido por el rol de las mujeres en la historia de la justicia en México.</a:t>
            </a:r>
          </a:p>
        </p:txBody>
      </p:sp>
    </p:spTree>
    <p:extLst>
      <p:ext uri="{BB962C8B-B14F-4D97-AF65-F5344CB8AC3E}">
        <p14:creationId xmlns:p14="http://schemas.microsoft.com/office/powerpoint/2010/main" val="3710125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4;p5">
            <a:extLst>
              <a:ext uri="{FF2B5EF4-FFF2-40B4-BE49-F238E27FC236}">
                <a16:creationId xmlns:a16="http://schemas.microsoft.com/office/drawing/2014/main" id="{33D31F8E-ACB4-279F-6F7A-29A3AE479D5B}"/>
              </a:ext>
            </a:extLst>
          </p:cNvPr>
          <p:cNvSpPr/>
          <p:nvPr/>
        </p:nvSpPr>
        <p:spPr>
          <a:xfrm>
            <a:off x="747722" y="3803332"/>
            <a:ext cx="7921500" cy="195738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Lunes 29 de mayo</a:t>
            </a:r>
          </a:p>
          <a:p>
            <a:pPr algn="l"/>
            <a:r>
              <a:rPr lang="es-MX" sz="1600" b="0" i="0" dirty="0">
                <a:solidFill>
                  <a:srgbClr val="050505"/>
                </a:solidFill>
                <a:effectLst/>
                <a:latin typeface="+mn-lt"/>
              </a:rPr>
              <a:t>En el arranque de la “Ruta de la Privacidad 2023”, en el estado de Oaxaca a cargo del OGAIP Oaxaca, el Comisionado Presidente del ICAI, Luis González Briseño participará, de manera virtual, en el panel “Protección de Datos Personales: elemento para la paz, justicia e instituciones sólidas”.</a:t>
            </a:r>
            <a:endParaRPr lang="es-MX" sz="1600" b="1" dirty="0">
              <a:solidFill>
                <a:schemeClr val="dk1"/>
              </a:solidFill>
              <a:latin typeface="+mn-lt"/>
              <a:ea typeface="Century Gothic"/>
              <a:cs typeface="Century Gothic"/>
              <a:sym typeface="Century Gothic"/>
            </a:endParaRPr>
          </a:p>
          <a:p>
            <a:endParaRPr lang="es-MX" sz="1600" b="0" i="0" dirty="0">
              <a:solidFill>
                <a:srgbClr val="050505"/>
              </a:solidFill>
              <a:effectLst/>
              <a:latin typeface="+mn-lt"/>
            </a:endParaRPr>
          </a:p>
          <a:p>
            <a:endParaRPr lang="es-MX" sz="1600" dirty="0">
              <a:solidFill>
                <a:srgbClr val="050505"/>
              </a:solidFill>
              <a:latin typeface="+mn-lt"/>
            </a:endParaRPr>
          </a:p>
          <a:p>
            <a:endParaRPr lang="es-MX" sz="1600" b="0" i="0" dirty="0">
              <a:solidFill>
                <a:srgbClr val="050505"/>
              </a:solidFill>
              <a:effectLst/>
              <a:latin typeface="+mn-lt"/>
            </a:endParaRPr>
          </a:p>
        </p:txBody>
      </p:sp>
      <p:sp>
        <p:nvSpPr>
          <p:cNvPr id="5" name="Google Shape;184;p5">
            <a:extLst>
              <a:ext uri="{FF2B5EF4-FFF2-40B4-BE49-F238E27FC236}">
                <a16:creationId xmlns:a16="http://schemas.microsoft.com/office/drawing/2014/main" id="{BE166914-8FDC-D2CC-5BAD-C94D914A2349}"/>
              </a:ext>
            </a:extLst>
          </p:cNvPr>
          <p:cNvSpPr/>
          <p:nvPr/>
        </p:nvSpPr>
        <p:spPr>
          <a:xfrm>
            <a:off x="747722" y="1356360"/>
            <a:ext cx="7921500" cy="220980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Miércoles 24 de mayo</a:t>
            </a:r>
          </a:p>
          <a:p>
            <a:pPr algn="l"/>
            <a:r>
              <a:rPr lang="es-MX" sz="1600" b="0" i="0" dirty="0">
                <a:solidFill>
                  <a:srgbClr val="050505"/>
                </a:solidFill>
                <a:effectLst/>
                <a:latin typeface="+mn-lt"/>
              </a:rPr>
              <a:t>En el marco de la #RutaDeLaPrivacidad #Oaxaca, el INAI, el Sistema Nacional de Transparencia, la Comisión de Protección de Datos Personales SNT, el </a:t>
            </a:r>
            <a:r>
              <a:rPr lang="es-MX" sz="1600" b="0" i="0" dirty="0" err="1">
                <a:solidFill>
                  <a:srgbClr val="050505"/>
                </a:solidFill>
                <a:effectLst/>
                <a:latin typeface="+mn-lt"/>
              </a:rPr>
              <a:t>Info</a:t>
            </a:r>
            <a:r>
              <a:rPr lang="es-MX" sz="1600" b="0" i="0" dirty="0">
                <a:solidFill>
                  <a:srgbClr val="050505"/>
                </a:solidFill>
                <a:effectLst/>
                <a:latin typeface="+mn-lt"/>
              </a:rPr>
              <a:t> CDMX y el OGAIP Oaxaca invitan al panel “Protección de Datos Personales: elemento para la Paz, Justicia e Instituciones sólidas”.</a:t>
            </a:r>
          </a:p>
          <a:p>
            <a:pPr algn="l"/>
            <a:r>
              <a:rPr lang="es-MX" sz="1600" b="0" i="0" dirty="0">
                <a:solidFill>
                  <a:srgbClr val="050505"/>
                </a:solidFill>
                <a:effectLst/>
                <a:latin typeface="+mn-lt"/>
              </a:rPr>
              <a:t>Participa el Comisionado Presidente del ICAI, Luis González Briseño.</a:t>
            </a:r>
          </a:p>
          <a:p>
            <a:pPr algn="l"/>
            <a:r>
              <a:rPr lang="es-MX" sz="1600" b="0" i="0" dirty="0">
                <a:solidFill>
                  <a:srgbClr val="050505"/>
                </a:solidFill>
                <a:effectLst/>
                <a:latin typeface="+mn-lt"/>
              </a:rPr>
              <a:t>29 mayo</a:t>
            </a:r>
          </a:p>
          <a:p>
            <a:pPr algn="l"/>
            <a:r>
              <a:rPr lang="es-MX" sz="1600" b="0" i="0" dirty="0">
                <a:solidFill>
                  <a:srgbClr val="050505"/>
                </a:solidFill>
                <a:effectLst/>
                <a:latin typeface="+mn-lt"/>
              </a:rPr>
              <a:t>10:00 hora</a:t>
            </a:r>
          </a:p>
        </p:txBody>
      </p:sp>
      <p:sp>
        <p:nvSpPr>
          <p:cNvPr id="6" name="Google Shape;183;p5">
            <a:extLst>
              <a:ext uri="{FF2B5EF4-FFF2-40B4-BE49-F238E27FC236}">
                <a16:creationId xmlns:a16="http://schemas.microsoft.com/office/drawing/2014/main" id="{9B1E5912-3AE0-6E13-37C2-FB05A2D0F7B8}"/>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Tree>
    <p:extLst>
      <p:ext uri="{BB962C8B-B14F-4D97-AF65-F5344CB8AC3E}">
        <p14:creationId xmlns:p14="http://schemas.microsoft.com/office/powerpoint/2010/main" val="138145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4;p5">
            <a:extLst>
              <a:ext uri="{FF2B5EF4-FFF2-40B4-BE49-F238E27FC236}">
                <a16:creationId xmlns:a16="http://schemas.microsoft.com/office/drawing/2014/main" id="{B5B54ED6-C2E7-AE0D-CA11-1DEC17A067F4}"/>
              </a:ext>
            </a:extLst>
          </p:cNvPr>
          <p:cNvSpPr/>
          <p:nvPr/>
        </p:nvSpPr>
        <p:spPr>
          <a:xfrm>
            <a:off x="747722" y="4306252"/>
            <a:ext cx="7921500" cy="195738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Lunes 29 de abril</a:t>
            </a:r>
          </a:p>
          <a:p>
            <a:r>
              <a:rPr lang="es-MX" sz="1600" b="0" i="0" dirty="0">
                <a:solidFill>
                  <a:srgbClr val="050505"/>
                </a:solidFill>
                <a:effectLst/>
                <a:latin typeface="+mn-lt"/>
              </a:rPr>
              <a:t>Tras una segunda intervención en el panel, el Comisionado Presidente del ICAI, Luis González Briseño destacó el compromiso que tienen las instancias de proteger los datos personales de los menores. </a:t>
            </a:r>
          </a:p>
          <a:p>
            <a:r>
              <a:rPr lang="es-MX" sz="1600" b="0" i="0" dirty="0">
                <a:solidFill>
                  <a:srgbClr val="050505"/>
                </a:solidFill>
                <a:effectLst/>
                <a:latin typeface="+mn-lt"/>
              </a:rPr>
              <a:t>Luego de una sesión de preguntas y respuestas, los ponentes recibieron un reconocimiento por su participación en la Ruta de la Privacidad 2023 en el estado de #Oaxaca.</a:t>
            </a:r>
          </a:p>
        </p:txBody>
      </p:sp>
      <p:sp>
        <p:nvSpPr>
          <p:cNvPr id="5" name="Google Shape;184;p5">
            <a:extLst>
              <a:ext uri="{FF2B5EF4-FFF2-40B4-BE49-F238E27FC236}">
                <a16:creationId xmlns:a16="http://schemas.microsoft.com/office/drawing/2014/main" id="{EBC640E2-39C7-D036-D169-D10D4AD52E62}"/>
              </a:ext>
            </a:extLst>
          </p:cNvPr>
          <p:cNvSpPr/>
          <p:nvPr/>
        </p:nvSpPr>
        <p:spPr>
          <a:xfrm>
            <a:off x="747722" y="1471612"/>
            <a:ext cx="7921500" cy="252126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Lunes 29 de mayo</a:t>
            </a:r>
          </a:p>
          <a:p>
            <a:r>
              <a:rPr lang="es-MX" sz="1600" b="0" i="0" dirty="0">
                <a:solidFill>
                  <a:srgbClr val="050505"/>
                </a:solidFill>
                <a:effectLst/>
                <a:latin typeface="+mn-lt"/>
              </a:rPr>
              <a:t>En el panel “Protección de Datos Personales: elemento para la paz, justicia e instituciones sólidas”, el Comisionado Presidente del ICAI, Luis González Briseño participa junto a la Secretaria de la Comisión de Datos Personales, Sharon Morales Martínez; la Comisionada Ciudadana de </a:t>
            </a:r>
            <a:r>
              <a:rPr lang="es-MX" sz="1600" b="0" i="0" dirty="0" err="1">
                <a:solidFill>
                  <a:srgbClr val="050505"/>
                </a:solidFill>
                <a:effectLst/>
                <a:latin typeface="+mn-lt"/>
              </a:rPr>
              <a:t>Info</a:t>
            </a:r>
            <a:r>
              <a:rPr lang="es-MX" sz="1600" b="0" i="0" dirty="0">
                <a:solidFill>
                  <a:srgbClr val="050505"/>
                </a:solidFill>
                <a:effectLst/>
                <a:latin typeface="+mn-lt"/>
              </a:rPr>
              <a:t> CDMX, Laura Lizette Rodríguez Enríquez; la Secretaria de honestidad del Gobierno del Estado de Oaxaca; Leticia Elsa Reyes López; el Director General de Protección de derechos y Sanción, Miguel Novoa Gómez; como moderador fungió Arístides Rodrigo Guerrero García..</a:t>
            </a:r>
            <a:endParaRPr lang="es-MX" sz="1600" b="1" dirty="0">
              <a:solidFill>
                <a:schemeClr val="dk1"/>
              </a:solidFill>
              <a:latin typeface="+mn-lt"/>
              <a:ea typeface="Century Gothic"/>
              <a:cs typeface="Century Gothic"/>
              <a:sym typeface="Century Gothic"/>
            </a:endParaRPr>
          </a:p>
          <a:p>
            <a:endParaRPr lang="es-MX" sz="1600" b="0" i="0" dirty="0">
              <a:solidFill>
                <a:srgbClr val="050505"/>
              </a:solidFill>
              <a:effectLst/>
              <a:latin typeface="+mn-lt"/>
            </a:endParaRPr>
          </a:p>
        </p:txBody>
      </p:sp>
      <p:sp>
        <p:nvSpPr>
          <p:cNvPr id="8" name="Google Shape;183;p5">
            <a:extLst>
              <a:ext uri="{FF2B5EF4-FFF2-40B4-BE49-F238E27FC236}">
                <a16:creationId xmlns:a16="http://schemas.microsoft.com/office/drawing/2014/main" id="{27E488D5-90D8-02F6-5F8C-DEBD80925451}"/>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Tree>
    <p:extLst>
      <p:ext uri="{BB962C8B-B14F-4D97-AF65-F5344CB8AC3E}">
        <p14:creationId xmlns:p14="http://schemas.microsoft.com/office/powerpoint/2010/main" val="1643220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4;p5">
            <a:extLst>
              <a:ext uri="{FF2B5EF4-FFF2-40B4-BE49-F238E27FC236}">
                <a16:creationId xmlns:a16="http://schemas.microsoft.com/office/drawing/2014/main" id="{E8EF652E-8807-721B-0493-7D1A2E913167}"/>
              </a:ext>
            </a:extLst>
          </p:cNvPr>
          <p:cNvSpPr/>
          <p:nvPr/>
        </p:nvSpPr>
        <p:spPr>
          <a:xfrm>
            <a:off x="939432" y="1810226"/>
            <a:ext cx="7921500" cy="195738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Lunes 29 de mayo</a:t>
            </a:r>
          </a:p>
          <a:p>
            <a:r>
              <a:rPr lang="es-MX" sz="1600" b="0" i="0" dirty="0">
                <a:solidFill>
                  <a:srgbClr val="050505"/>
                </a:solidFill>
                <a:effectLst/>
                <a:latin typeface="+mn-lt"/>
              </a:rPr>
              <a:t>¿Quieres conocer más sobre el concurso para ser Comisionada y Comisionado Infantil y formar parte del #PlenoNiñasyNiños2023?</a:t>
            </a:r>
          </a:p>
          <a:p>
            <a:r>
              <a:rPr lang="es-MX" sz="1600" b="0" i="0" dirty="0">
                <a:solidFill>
                  <a:srgbClr val="050505"/>
                </a:solidFill>
                <a:effectLst/>
                <a:latin typeface="+mn-lt"/>
              </a:rPr>
              <a:t>En "El Poder de la Transparencia" hoy, conoceremos todo lo relacionado con la convocatoria, los premios y lo que tienen que hacer niñas y niños de Coahuila y de México para participar.</a:t>
            </a:r>
          </a:p>
        </p:txBody>
      </p:sp>
      <p:sp>
        <p:nvSpPr>
          <p:cNvPr id="6" name="Google Shape;183;p5">
            <a:extLst>
              <a:ext uri="{FF2B5EF4-FFF2-40B4-BE49-F238E27FC236}">
                <a16:creationId xmlns:a16="http://schemas.microsoft.com/office/drawing/2014/main" id="{902A2314-6BB1-C43D-7FC8-E880BED08DB8}"/>
              </a:ext>
            </a:extLst>
          </p:cNvPr>
          <p:cNvSpPr txBox="1"/>
          <p:nvPr/>
        </p:nvSpPr>
        <p:spPr>
          <a:xfrm>
            <a:off x="5081095"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Tree>
    <p:extLst>
      <p:ext uri="{BB962C8B-B14F-4D97-AF65-F5344CB8AC3E}">
        <p14:creationId xmlns:p14="http://schemas.microsoft.com/office/powerpoint/2010/main" val="53340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p:nvPr/>
        </p:nvSpPr>
        <p:spPr>
          <a:xfrm>
            <a:off x="5148263"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171" name="Google Shape;171;p3"/>
          <p:cNvSpPr/>
          <p:nvPr/>
        </p:nvSpPr>
        <p:spPr>
          <a:xfrm>
            <a:off x="1356360" y="1662713"/>
            <a:ext cx="7208327" cy="1569620"/>
          </a:xfrm>
          <a:prstGeom prst="rect">
            <a:avLst/>
          </a:prstGeom>
          <a:noFill/>
          <a:ln>
            <a:noFill/>
          </a:ln>
        </p:spPr>
        <p:txBody>
          <a:bodyPr spcFirstLastPara="1" wrap="square" lIns="91425" tIns="45700" rIns="91425" bIns="45700" anchor="t" anchorCtr="0">
            <a:spAutoFit/>
          </a:bodyPr>
          <a:lstStyle/>
          <a:p>
            <a:r>
              <a:rPr lang="es-MX" sz="1600" b="1" dirty="0">
                <a:solidFill>
                  <a:schemeClr val="dk1"/>
                </a:solidFill>
                <a:latin typeface="+mn-lt"/>
                <a:ea typeface="Century Gothic"/>
                <a:cs typeface="Century Gothic"/>
                <a:sym typeface="Century Gothic"/>
              </a:rPr>
              <a:t>Lunes 1 de mayo</a:t>
            </a:r>
          </a:p>
          <a:p>
            <a:endParaRPr lang="es-MX" sz="1600" b="1" dirty="0">
              <a:solidFill>
                <a:schemeClr val="dk1"/>
              </a:solidFill>
              <a:latin typeface="+mn-lt"/>
              <a:ea typeface="Century Gothic"/>
              <a:cs typeface="Century Gothic"/>
              <a:sym typeface="Century Gothic"/>
            </a:endParaRPr>
          </a:p>
          <a:p>
            <a:r>
              <a:rPr lang="es-MX" sz="1600" b="0" i="0" dirty="0">
                <a:solidFill>
                  <a:srgbClr val="050505"/>
                </a:solidFill>
                <a:effectLst/>
                <a:latin typeface="+mn-lt"/>
              </a:rPr>
              <a:t>La directora de la Feria Internacional del Libro Monterrey, Consuelo </a:t>
            </a:r>
            <a:r>
              <a:rPr lang="es-MX" sz="1600" b="0" i="0" dirty="0" err="1">
                <a:solidFill>
                  <a:srgbClr val="050505"/>
                </a:solidFill>
                <a:effectLst/>
                <a:latin typeface="+mn-lt"/>
              </a:rPr>
              <a:t>Sáizar</a:t>
            </a:r>
            <a:r>
              <a:rPr lang="es-MX" sz="1600" b="0" i="0" dirty="0">
                <a:solidFill>
                  <a:srgbClr val="050505"/>
                </a:solidFill>
                <a:effectLst/>
                <a:latin typeface="+mn-lt"/>
              </a:rPr>
              <a:t> y el director artístico de la Orquesta Filarmónica del Desierto posaron con el Ángel Rebelde y la Opacidad dentro de las actividades que, con motivo del Día del Niño, organizó el ICAI en la Feria Internacional del Libro Coahuila.</a:t>
            </a:r>
            <a:endParaRPr lang="es-MX" sz="1600" dirty="0">
              <a:solidFill>
                <a:schemeClr val="dk1"/>
              </a:solidFill>
              <a:latin typeface="+mn-lt"/>
              <a:ea typeface="Century Gothic"/>
              <a:cs typeface="Century Gothic"/>
              <a:sym typeface="Century Gothic"/>
            </a:endParaRPr>
          </a:p>
        </p:txBody>
      </p:sp>
      <p:sp>
        <p:nvSpPr>
          <p:cNvPr id="4" name="Google Shape;168;p3">
            <a:extLst>
              <a:ext uri="{FF2B5EF4-FFF2-40B4-BE49-F238E27FC236}">
                <a16:creationId xmlns:a16="http://schemas.microsoft.com/office/drawing/2014/main" id="{8618AEFA-0AC8-A61D-A061-68A1FF72DB99}"/>
              </a:ext>
            </a:extLst>
          </p:cNvPr>
          <p:cNvSpPr/>
          <p:nvPr/>
        </p:nvSpPr>
        <p:spPr>
          <a:xfrm>
            <a:off x="999773" y="1486290"/>
            <a:ext cx="7921500" cy="194271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2" name="Google Shape;171;p3">
            <a:extLst>
              <a:ext uri="{FF2B5EF4-FFF2-40B4-BE49-F238E27FC236}">
                <a16:creationId xmlns:a16="http://schemas.microsoft.com/office/drawing/2014/main" id="{AB3944CF-7C67-8AE6-DF56-11923D832FAF}"/>
              </a:ext>
            </a:extLst>
          </p:cNvPr>
          <p:cNvSpPr/>
          <p:nvPr/>
        </p:nvSpPr>
        <p:spPr>
          <a:xfrm>
            <a:off x="1356360" y="3892175"/>
            <a:ext cx="7208327" cy="1815841"/>
          </a:xfrm>
          <a:prstGeom prst="rect">
            <a:avLst/>
          </a:prstGeom>
          <a:noFill/>
          <a:ln>
            <a:noFill/>
          </a:ln>
        </p:spPr>
        <p:txBody>
          <a:bodyPr spcFirstLastPara="1" wrap="square" lIns="91425" tIns="45700" rIns="91425" bIns="45700" anchor="t" anchorCtr="0">
            <a:spAutoFit/>
          </a:bodyPr>
          <a:lstStyle/>
          <a:p>
            <a:r>
              <a:rPr lang="es-MX" sz="1600" b="1" dirty="0">
                <a:solidFill>
                  <a:schemeClr val="dk1"/>
                </a:solidFill>
                <a:latin typeface="+mn-lt"/>
                <a:ea typeface="Century Gothic"/>
                <a:cs typeface="Century Gothic"/>
                <a:sym typeface="Century Gothic"/>
              </a:rPr>
              <a:t>Lunes 1 de mayo</a:t>
            </a:r>
          </a:p>
          <a:p>
            <a:r>
              <a:rPr lang="es-MX" sz="1600" b="0" i="0" dirty="0">
                <a:solidFill>
                  <a:srgbClr val="050505"/>
                </a:solidFill>
                <a:effectLst/>
                <a:latin typeface="+mn-lt"/>
              </a:rPr>
              <a:t>Gracias a niños, niñas, jóvenes y adultos que participaron el domingo en la actividad desde nuestro stand en la Feria Internacional del Libro Coahuila  y desde el stand del ICAI.</a:t>
            </a:r>
          </a:p>
          <a:p>
            <a:r>
              <a:rPr lang="es-MX" sz="1600" b="0" i="0" dirty="0">
                <a:solidFill>
                  <a:srgbClr val="050505"/>
                </a:solidFill>
                <a:effectLst/>
                <a:latin typeface="+mn-lt"/>
              </a:rPr>
              <a:t>Sigue al pendiente de las actividades que tendremos para acercarte a la transparencia, el derecho a saber y la protección de datos personales.</a:t>
            </a:r>
            <a:endParaRPr lang="es-MX" sz="1600" b="1" dirty="0">
              <a:solidFill>
                <a:schemeClr val="dk1"/>
              </a:solidFill>
              <a:latin typeface="+mn-lt"/>
              <a:ea typeface="Century Gothic"/>
              <a:cs typeface="Century Gothic"/>
              <a:sym typeface="Century Gothic"/>
            </a:endParaRPr>
          </a:p>
          <a:p>
            <a:endParaRPr lang="es-MX" sz="1600" dirty="0">
              <a:solidFill>
                <a:schemeClr val="dk1"/>
              </a:solidFill>
              <a:latin typeface="+mn-lt"/>
              <a:ea typeface="Century Gothic"/>
              <a:cs typeface="Century Gothic"/>
              <a:sym typeface="Century Gothic"/>
            </a:endParaRPr>
          </a:p>
        </p:txBody>
      </p:sp>
      <p:sp>
        <p:nvSpPr>
          <p:cNvPr id="3" name="Google Shape;168;p3">
            <a:extLst>
              <a:ext uri="{FF2B5EF4-FFF2-40B4-BE49-F238E27FC236}">
                <a16:creationId xmlns:a16="http://schemas.microsoft.com/office/drawing/2014/main" id="{037053F3-9CE0-B80F-8353-B353DB82699B}"/>
              </a:ext>
            </a:extLst>
          </p:cNvPr>
          <p:cNvSpPr/>
          <p:nvPr/>
        </p:nvSpPr>
        <p:spPr>
          <a:xfrm>
            <a:off x="999773" y="3742583"/>
            <a:ext cx="7921500" cy="194271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2" name="Google Shape;168;p3">
            <a:extLst>
              <a:ext uri="{FF2B5EF4-FFF2-40B4-BE49-F238E27FC236}">
                <a16:creationId xmlns:a16="http://schemas.microsoft.com/office/drawing/2014/main" id="{E79D3FA3-7899-7F8D-00D7-B19BC443232B}"/>
              </a:ext>
            </a:extLst>
          </p:cNvPr>
          <p:cNvSpPr/>
          <p:nvPr/>
        </p:nvSpPr>
        <p:spPr>
          <a:xfrm>
            <a:off x="1319201" y="1086110"/>
            <a:ext cx="7459039" cy="235067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3" name="Google Shape;168;p3">
            <a:extLst>
              <a:ext uri="{FF2B5EF4-FFF2-40B4-BE49-F238E27FC236}">
                <a16:creationId xmlns:a16="http://schemas.microsoft.com/office/drawing/2014/main" id="{13A2190C-E985-67F2-EE38-7991A9AA28E3}"/>
              </a:ext>
            </a:extLst>
          </p:cNvPr>
          <p:cNvSpPr/>
          <p:nvPr/>
        </p:nvSpPr>
        <p:spPr>
          <a:xfrm>
            <a:off x="1319201" y="3848268"/>
            <a:ext cx="7459039" cy="267445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7" name="CuadroTexto 6">
            <a:extLst>
              <a:ext uri="{FF2B5EF4-FFF2-40B4-BE49-F238E27FC236}">
                <a16:creationId xmlns:a16="http://schemas.microsoft.com/office/drawing/2014/main" id="{A6678EAE-70FE-FF3F-A52D-BA49219559C6}"/>
              </a:ext>
            </a:extLst>
          </p:cNvPr>
          <p:cNvSpPr txBox="1"/>
          <p:nvPr/>
        </p:nvSpPr>
        <p:spPr>
          <a:xfrm>
            <a:off x="1696403" y="4446830"/>
            <a:ext cx="6903720" cy="2000548"/>
          </a:xfrm>
          <a:prstGeom prst="rect">
            <a:avLst/>
          </a:prstGeom>
          <a:noFill/>
        </p:spPr>
        <p:txBody>
          <a:bodyPr wrap="square">
            <a:spAutoFit/>
          </a:bodyPr>
          <a:lstStyle/>
          <a:p>
            <a:r>
              <a:rPr lang="es-MX" sz="1400" b="1" dirty="0">
                <a:solidFill>
                  <a:schemeClr val="dk1"/>
                </a:solidFill>
                <a:latin typeface="+mn-lt"/>
                <a:ea typeface="Century Gothic"/>
                <a:cs typeface="Century Gothic"/>
                <a:sym typeface="Century Gothic"/>
              </a:rPr>
              <a:t>Martes 2 de </a:t>
            </a:r>
            <a:r>
              <a:rPr lang="es-MX" b="1" dirty="0">
                <a:solidFill>
                  <a:schemeClr val="dk1"/>
                </a:solidFill>
                <a:latin typeface="+mn-lt"/>
                <a:ea typeface="Century Gothic"/>
                <a:cs typeface="Century Gothic"/>
                <a:sym typeface="Century Gothic"/>
              </a:rPr>
              <a:t>mayo</a:t>
            </a:r>
            <a:endParaRPr lang="es-MX" sz="1400" b="1" dirty="0">
              <a:solidFill>
                <a:schemeClr val="dk1"/>
              </a:solidFill>
              <a:latin typeface="+mn-lt"/>
              <a:ea typeface="Century Gothic"/>
              <a:cs typeface="Century Gothic"/>
              <a:sym typeface="Century Gothic"/>
            </a:endParaRPr>
          </a:p>
          <a:p>
            <a:r>
              <a:rPr lang="es-MX" sz="1600" dirty="0">
                <a:solidFill>
                  <a:srgbClr val="050505"/>
                </a:solidFill>
                <a:latin typeface="+mn-lt"/>
              </a:rPr>
              <a:t>Presentación del libro "La Desinformación en la Era del Coronavirus", presentadores Sergio Rivera Magos, académico, investigador y coautor de la obra; Luis Roberto Castrillón, experto en verificación de datos y coautor del libro; Sergio Octavio Contreras, director de promoción del INAI y Aida Hernández Chávez, investigadora de la Facultad de Ciencias de la Comunicación UAdeC</a:t>
            </a:r>
            <a:r>
              <a:rPr lang="es-MX" sz="1600" b="0" i="0" dirty="0">
                <a:solidFill>
                  <a:srgbClr val="050505"/>
                </a:solidFill>
                <a:effectLst/>
                <a:latin typeface="+mn-lt"/>
              </a:rPr>
              <a:t>.</a:t>
            </a:r>
            <a:endParaRPr lang="es-MX" sz="1600" b="1" dirty="0">
              <a:solidFill>
                <a:schemeClr val="dk1"/>
              </a:solidFill>
              <a:latin typeface="+mn-lt"/>
              <a:ea typeface="Century Gothic"/>
              <a:cs typeface="Century Gothic"/>
              <a:sym typeface="Century Gothic"/>
            </a:endParaRPr>
          </a:p>
          <a:p>
            <a:endParaRPr lang="es-MX" sz="1400" dirty="0">
              <a:solidFill>
                <a:schemeClr val="dk1"/>
              </a:solidFill>
              <a:latin typeface="+mn-lt"/>
              <a:sym typeface="Century Gothic"/>
            </a:endParaRPr>
          </a:p>
        </p:txBody>
      </p:sp>
      <p:sp>
        <p:nvSpPr>
          <p:cNvPr id="8" name="CuadroTexto 7">
            <a:extLst>
              <a:ext uri="{FF2B5EF4-FFF2-40B4-BE49-F238E27FC236}">
                <a16:creationId xmlns:a16="http://schemas.microsoft.com/office/drawing/2014/main" id="{4C3C818B-A7B8-532F-3510-CD85AD2A3DC6}"/>
              </a:ext>
            </a:extLst>
          </p:cNvPr>
          <p:cNvSpPr txBox="1"/>
          <p:nvPr/>
        </p:nvSpPr>
        <p:spPr>
          <a:xfrm>
            <a:off x="1596860" y="1600201"/>
            <a:ext cx="7181380" cy="1292662"/>
          </a:xfrm>
          <a:prstGeom prst="rect">
            <a:avLst/>
          </a:prstGeom>
          <a:noFill/>
        </p:spPr>
        <p:txBody>
          <a:bodyPr wrap="square">
            <a:spAutoFit/>
          </a:bodyPr>
          <a:lstStyle/>
          <a:p>
            <a:r>
              <a:rPr lang="es-MX" b="1" dirty="0">
                <a:solidFill>
                  <a:schemeClr val="dk1"/>
                </a:solidFill>
                <a:latin typeface="+mn-lt"/>
                <a:ea typeface="Century Gothic"/>
                <a:cs typeface="Century Gothic"/>
                <a:sym typeface="Century Gothic"/>
              </a:rPr>
              <a:t>Martes</a:t>
            </a:r>
            <a:r>
              <a:rPr lang="es-MX" sz="1400" b="1" dirty="0">
                <a:solidFill>
                  <a:schemeClr val="dk1"/>
                </a:solidFill>
                <a:latin typeface="+mn-lt"/>
                <a:ea typeface="Century Gothic"/>
                <a:cs typeface="Century Gothic"/>
                <a:sym typeface="Century Gothic"/>
              </a:rPr>
              <a:t> 2 de </a:t>
            </a:r>
            <a:r>
              <a:rPr lang="es-MX" b="1" dirty="0">
                <a:solidFill>
                  <a:schemeClr val="dk1"/>
                </a:solidFill>
                <a:latin typeface="+mn-lt"/>
                <a:ea typeface="Century Gothic"/>
                <a:cs typeface="Century Gothic"/>
                <a:sym typeface="Century Gothic"/>
              </a:rPr>
              <a:t>mayo</a:t>
            </a:r>
            <a:endParaRPr lang="es-MX" sz="1400" b="1" dirty="0">
              <a:solidFill>
                <a:schemeClr val="dk1"/>
              </a:solidFill>
              <a:latin typeface="+mn-lt"/>
              <a:ea typeface="Century Gothic"/>
              <a:cs typeface="Century Gothic"/>
              <a:sym typeface="Century Gothic"/>
            </a:endParaRPr>
          </a:p>
          <a:p>
            <a:pPr algn="l"/>
            <a:r>
              <a:rPr lang="es-MX" sz="1600" b="0" i="0" dirty="0">
                <a:solidFill>
                  <a:srgbClr val="050505"/>
                </a:solidFill>
                <a:effectLst/>
                <a:latin typeface="+mn-lt"/>
              </a:rPr>
              <a:t>Escucha en entrevista al doctor Sergio Rivera Magos, coautor del libro "La Desinformación en la Era del Coronavirus" que se presenta hoy, martes 2 de mayo a las 11:00 horas en la Feria Internacional del Libro Coahuila , en la Sala Manuel Acuña.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2" name="Rectangle 1">
            <a:extLst>
              <a:ext uri="{FF2B5EF4-FFF2-40B4-BE49-F238E27FC236}">
                <a16:creationId xmlns:a16="http://schemas.microsoft.com/office/drawing/2014/main" id="{83E4C980-ED92-2820-E7FC-1A07DD912F7B}"/>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3" name="Google Shape;168;p3">
            <a:extLst>
              <a:ext uri="{FF2B5EF4-FFF2-40B4-BE49-F238E27FC236}">
                <a16:creationId xmlns:a16="http://schemas.microsoft.com/office/drawing/2014/main" id="{B649D0BB-FA09-F332-7FBF-44467AB18750}"/>
              </a:ext>
            </a:extLst>
          </p:cNvPr>
          <p:cNvSpPr/>
          <p:nvPr/>
        </p:nvSpPr>
        <p:spPr>
          <a:xfrm>
            <a:off x="1295400" y="1490444"/>
            <a:ext cx="7459039" cy="1938556"/>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4" name="Google Shape;168;p3">
            <a:extLst>
              <a:ext uri="{FF2B5EF4-FFF2-40B4-BE49-F238E27FC236}">
                <a16:creationId xmlns:a16="http://schemas.microsoft.com/office/drawing/2014/main" id="{DA038C2A-68B7-4126-3EB9-FB6BD9B8450D}"/>
              </a:ext>
            </a:extLst>
          </p:cNvPr>
          <p:cNvSpPr/>
          <p:nvPr/>
        </p:nvSpPr>
        <p:spPr>
          <a:xfrm>
            <a:off x="1271599" y="3788580"/>
            <a:ext cx="7482840" cy="269778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sp>
        <p:nvSpPr>
          <p:cNvPr id="6" name="CuadroTexto 5">
            <a:extLst>
              <a:ext uri="{FF2B5EF4-FFF2-40B4-BE49-F238E27FC236}">
                <a16:creationId xmlns:a16="http://schemas.microsoft.com/office/drawing/2014/main" id="{9B708007-57BE-3854-E980-02ADE8420E73}"/>
              </a:ext>
            </a:extLst>
          </p:cNvPr>
          <p:cNvSpPr txBox="1"/>
          <p:nvPr/>
        </p:nvSpPr>
        <p:spPr>
          <a:xfrm>
            <a:off x="1596860" y="3880020"/>
            <a:ext cx="6903720" cy="1938992"/>
          </a:xfrm>
          <a:prstGeom prst="rect">
            <a:avLst/>
          </a:prstGeom>
          <a:noFill/>
        </p:spPr>
        <p:txBody>
          <a:bodyPr wrap="square">
            <a:spAutoFit/>
          </a:bodyPr>
          <a:lstStyle/>
          <a:p>
            <a:endParaRPr lang="es-MX" sz="1400" b="1" dirty="0">
              <a:solidFill>
                <a:schemeClr val="dk1"/>
              </a:solidFill>
              <a:latin typeface="+mn-lt"/>
              <a:ea typeface="Century Gothic"/>
              <a:cs typeface="Century Gothic"/>
              <a:sym typeface="Century Gothic"/>
            </a:endParaRPr>
          </a:p>
          <a:p>
            <a:endParaRPr lang="es-MX" sz="1400" b="1" dirty="0">
              <a:solidFill>
                <a:schemeClr val="dk1"/>
              </a:solidFill>
              <a:latin typeface="+mn-lt"/>
              <a:ea typeface="Century Gothic"/>
              <a:cs typeface="Century Gothic"/>
              <a:sym typeface="Century Gothic"/>
            </a:endParaRPr>
          </a:p>
          <a:p>
            <a:r>
              <a:rPr lang="es-MX" sz="1400" b="1" dirty="0">
                <a:solidFill>
                  <a:schemeClr val="dk1"/>
                </a:solidFill>
                <a:latin typeface="+mn-lt"/>
                <a:ea typeface="Century Gothic"/>
                <a:cs typeface="Century Gothic"/>
                <a:sym typeface="Century Gothic"/>
              </a:rPr>
              <a:t>Martes 2 de mayo</a:t>
            </a:r>
            <a:endParaRPr lang="es-MX" b="1" dirty="0">
              <a:solidFill>
                <a:schemeClr val="dk1"/>
              </a:solidFill>
              <a:latin typeface="+mn-lt"/>
              <a:ea typeface="Century Gothic"/>
              <a:cs typeface="Century Gothic"/>
              <a:sym typeface="Century Gothic"/>
            </a:endParaRPr>
          </a:p>
          <a:p>
            <a:pPr algn="l"/>
            <a:r>
              <a:rPr lang="es-MX" sz="1600" b="0" i="0" dirty="0">
                <a:solidFill>
                  <a:srgbClr val="050505"/>
                </a:solidFill>
                <a:effectLst/>
                <a:latin typeface="+mn-lt"/>
              </a:rPr>
              <a:t>El Director de Promoción del INAI, Sergio Octavio Contreras, señaló que los ejercicios de verificación de información cobraron profunda importancia en un momento de la historia donde la pandemia se apoderó de ciertos hechos, y hasta de la propia de conciencia de las personas.</a:t>
            </a:r>
            <a:endParaRPr lang="es-MX" sz="1400" b="1" dirty="0">
              <a:solidFill>
                <a:schemeClr val="dk1"/>
              </a:solidFill>
              <a:latin typeface="+mn-lt"/>
              <a:ea typeface="Century Gothic"/>
              <a:cs typeface="Century Gothic"/>
              <a:sym typeface="Century Gothic"/>
            </a:endParaRPr>
          </a:p>
          <a:p>
            <a:endParaRPr lang="es-MX" sz="1400" dirty="0">
              <a:solidFill>
                <a:schemeClr val="dk1"/>
              </a:solidFill>
              <a:latin typeface="+mn-lt"/>
              <a:sym typeface="Century Gothic"/>
            </a:endParaRPr>
          </a:p>
        </p:txBody>
      </p:sp>
      <p:sp>
        <p:nvSpPr>
          <p:cNvPr id="7" name="CuadroTexto 6">
            <a:extLst>
              <a:ext uri="{FF2B5EF4-FFF2-40B4-BE49-F238E27FC236}">
                <a16:creationId xmlns:a16="http://schemas.microsoft.com/office/drawing/2014/main" id="{B2BFC682-357E-72D5-BCE6-65C8FB3EB908}"/>
              </a:ext>
            </a:extLst>
          </p:cNvPr>
          <p:cNvSpPr txBox="1"/>
          <p:nvPr/>
        </p:nvSpPr>
        <p:spPr>
          <a:xfrm>
            <a:off x="1596860" y="1850273"/>
            <a:ext cx="6903720" cy="1292662"/>
          </a:xfrm>
          <a:prstGeom prst="rect">
            <a:avLst/>
          </a:prstGeom>
          <a:noFill/>
        </p:spPr>
        <p:txBody>
          <a:bodyPr wrap="square">
            <a:spAutoFit/>
          </a:bodyPr>
          <a:lstStyle/>
          <a:p>
            <a:r>
              <a:rPr lang="es-MX" sz="1400" b="1" dirty="0">
                <a:solidFill>
                  <a:schemeClr val="dk1"/>
                </a:solidFill>
                <a:latin typeface="+mn-lt"/>
                <a:ea typeface="Century Gothic"/>
                <a:cs typeface="Century Gothic"/>
                <a:sym typeface="Century Gothic"/>
              </a:rPr>
              <a:t>Martes </a:t>
            </a:r>
            <a:r>
              <a:rPr lang="es-MX" b="1" dirty="0">
                <a:solidFill>
                  <a:schemeClr val="dk1"/>
                </a:solidFill>
                <a:latin typeface="+mn-lt"/>
                <a:ea typeface="Century Gothic"/>
                <a:cs typeface="Century Gothic"/>
                <a:sym typeface="Century Gothic"/>
              </a:rPr>
              <a:t>2</a:t>
            </a:r>
            <a:r>
              <a:rPr lang="es-MX" sz="1400" b="1" dirty="0">
                <a:solidFill>
                  <a:schemeClr val="dk1"/>
                </a:solidFill>
                <a:latin typeface="+mn-lt"/>
                <a:ea typeface="Century Gothic"/>
                <a:cs typeface="Century Gothic"/>
                <a:sym typeface="Century Gothic"/>
              </a:rPr>
              <a:t> de mayo </a:t>
            </a:r>
          </a:p>
          <a:p>
            <a:r>
              <a:rPr lang="es-MX" sz="1600" b="0" i="0" dirty="0">
                <a:solidFill>
                  <a:srgbClr val="050505"/>
                </a:solidFill>
                <a:effectLst/>
                <a:latin typeface="+mn-lt"/>
              </a:rPr>
              <a:t>La investigadora Aida Hernández, describió el escenario en el que estamos viviendo donde los metadatos, la inteligencia artificial y la vida digital han trastocado la forma en que se asimila la información en una era de profunda crisis en términos de comunicación.</a:t>
            </a:r>
            <a:endParaRPr lang="es-MX" sz="1600" b="1" dirty="0">
              <a:solidFill>
                <a:schemeClr val="dk1"/>
              </a:solidFill>
              <a:latin typeface="+mn-lt"/>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4" name="Google Shape;184;p5">
            <a:extLst>
              <a:ext uri="{FF2B5EF4-FFF2-40B4-BE49-F238E27FC236}">
                <a16:creationId xmlns:a16="http://schemas.microsoft.com/office/drawing/2014/main" id="{8558115F-B234-369C-DC11-E71729BB1B0C}"/>
              </a:ext>
            </a:extLst>
          </p:cNvPr>
          <p:cNvSpPr/>
          <p:nvPr/>
        </p:nvSpPr>
        <p:spPr>
          <a:xfrm>
            <a:off x="1019873" y="3794760"/>
            <a:ext cx="7908227" cy="2645727"/>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 </a:t>
            </a: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latin typeface="+mn-lt"/>
            </a:endParaRPr>
          </a:p>
        </p:txBody>
      </p:sp>
      <p:sp>
        <p:nvSpPr>
          <p:cNvPr id="6" name="Google Shape;184;p5">
            <a:extLst>
              <a:ext uri="{FF2B5EF4-FFF2-40B4-BE49-F238E27FC236}">
                <a16:creationId xmlns:a16="http://schemas.microsoft.com/office/drawing/2014/main" id="{F4E76C78-ED4F-1B7F-45D6-184B9179443B}"/>
              </a:ext>
            </a:extLst>
          </p:cNvPr>
          <p:cNvSpPr/>
          <p:nvPr/>
        </p:nvSpPr>
        <p:spPr>
          <a:xfrm>
            <a:off x="974153" y="1630678"/>
            <a:ext cx="7921500" cy="179832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Martes 2 de mayo</a:t>
            </a:r>
          </a:p>
          <a:p>
            <a:r>
              <a:rPr lang="es-MX" sz="1600" b="0" i="0" dirty="0">
                <a:solidFill>
                  <a:srgbClr val="050505"/>
                </a:solidFill>
                <a:effectLst/>
                <a:latin typeface="+mn-lt"/>
              </a:rPr>
              <a:t>El coautor de la obra, Luis Roberto Castrillón, durante la presentación del libro, señaló el impacto que tuvo la pandemia y describe el espectro tan delicado que ha originado la desinformación, la cual parecería centrarse en dos objetivos; "poder y dinero".</a:t>
            </a:r>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p:txBody>
      </p:sp>
      <p:sp>
        <p:nvSpPr>
          <p:cNvPr id="3" name="CuadroTexto 2">
            <a:extLst>
              <a:ext uri="{FF2B5EF4-FFF2-40B4-BE49-F238E27FC236}">
                <a16:creationId xmlns:a16="http://schemas.microsoft.com/office/drawing/2014/main" id="{1957C381-974A-7D7B-D98D-55EF919DF5D4}"/>
              </a:ext>
            </a:extLst>
          </p:cNvPr>
          <p:cNvSpPr txBox="1"/>
          <p:nvPr/>
        </p:nvSpPr>
        <p:spPr>
          <a:xfrm>
            <a:off x="1194466" y="4088548"/>
            <a:ext cx="7559040" cy="2277547"/>
          </a:xfrm>
          <a:prstGeom prst="rect">
            <a:avLst/>
          </a:prstGeom>
          <a:noFill/>
        </p:spPr>
        <p:txBody>
          <a:bodyPr wrap="square">
            <a:spAutoFit/>
          </a:bodyPr>
          <a:lstStyle/>
          <a:p>
            <a:endParaRPr lang="es-MX" sz="1400" b="1" dirty="0">
              <a:solidFill>
                <a:schemeClr val="dk1"/>
              </a:solidFill>
              <a:latin typeface="+mn-lt"/>
              <a:ea typeface="Century Gothic"/>
              <a:cs typeface="Century Gothic"/>
              <a:sym typeface="Century Gothic"/>
            </a:endParaRPr>
          </a:p>
          <a:p>
            <a:pPr algn="l"/>
            <a:r>
              <a:rPr lang="es-MX" sz="1600" b="1" i="0" dirty="0">
                <a:solidFill>
                  <a:srgbClr val="050505"/>
                </a:solidFill>
                <a:effectLst/>
                <a:latin typeface="+mn-lt"/>
              </a:rPr>
              <a:t>Martes 2 de mayo</a:t>
            </a:r>
          </a:p>
          <a:p>
            <a:pPr algn="l"/>
            <a:r>
              <a:rPr lang="es-MX" sz="1600" b="0" i="0" dirty="0">
                <a:solidFill>
                  <a:srgbClr val="050505"/>
                </a:solidFill>
                <a:effectLst/>
                <a:latin typeface="+mn-lt"/>
              </a:rPr>
              <a:t>Las #SemanasUniversitariasPorLaTransparencia 2023 llegan a #Coahuila</a:t>
            </a:r>
          </a:p>
          <a:p>
            <a:pPr algn="l"/>
            <a:r>
              <a:rPr lang="es-MX" sz="1600" b="0" i="0" dirty="0">
                <a:solidFill>
                  <a:srgbClr val="050505"/>
                </a:solidFill>
                <a:effectLst/>
                <a:latin typeface="+mn-lt"/>
              </a:rPr>
              <a:t>Queremos que la comunidad universitaria influya, de manera más activa, en los asuntos públicos.</a:t>
            </a:r>
          </a:p>
          <a:p>
            <a:pPr algn="l"/>
            <a:r>
              <a:rPr lang="es-MX" sz="1600" b="0" i="0" dirty="0">
                <a:solidFill>
                  <a:srgbClr val="050505"/>
                </a:solidFill>
                <a:effectLst/>
                <a:latin typeface="+mn-lt"/>
              </a:rPr>
              <a:t>¡El INAI y el ICAI te esperamos!</a:t>
            </a:r>
          </a:p>
          <a:p>
            <a:pPr algn="l"/>
            <a:r>
              <a:rPr lang="es-MX" sz="1600" b="0" i="0" dirty="0">
                <a:solidFill>
                  <a:srgbClr val="050505"/>
                </a:solidFill>
                <a:effectLst/>
                <a:latin typeface="+mn-lt"/>
              </a:rPr>
              <a:t>Auditorio Emilio J. </a:t>
            </a:r>
            <a:r>
              <a:rPr lang="es-MX" sz="1600" b="0" i="0" dirty="0" err="1">
                <a:solidFill>
                  <a:srgbClr val="050505"/>
                </a:solidFill>
                <a:effectLst/>
                <a:latin typeface="+mn-lt"/>
              </a:rPr>
              <a:t>Talamás</a:t>
            </a:r>
            <a:r>
              <a:rPr lang="es-MX" sz="1600" b="0" i="0" dirty="0">
                <a:solidFill>
                  <a:srgbClr val="050505"/>
                </a:solidFill>
                <a:effectLst/>
                <a:latin typeface="+mn-lt"/>
              </a:rPr>
              <a:t>, Camporredondo Universidad Autónoma de Coahuila</a:t>
            </a:r>
          </a:p>
          <a:p>
            <a:pPr algn="l"/>
            <a:r>
              <a:rPr lang="es-MX" sz="1600" b="0" i="0" dirty="0">
                <a:solidFill>
                  <a:srgbClr val="050505"/>
                </a:solidFill>
                <a:effectLst/>
                <a:latin typeface="+mn-lt"/>
              </a:rPr>
              <a:t>4 de mayo</a:t>
            </a:r>
          </a:p>
          <a:p>
            <a:pPr algn="l"/>
            <a:r>
              <a:rPr lang="es-MX" sz="1600" b="0" i="0" dirty="0">
                <a:solidFill>
                  <a:srgbClr val="050505"/>
                </a:solidFill>
                <a:effectLst/>
                <a:latin typeface="+mn-lt"/>
              </a:rPr>
              <a:t>10:00 </a:t>
            </a:r>
            <a:r>
              <a:rPr lang="es-MX" sz="1600" b="0" i="0" dirty="0" err="1">
                <a:solidFill>
                  <a:srgbClr val="050505"/>
                </a:solidFill>
                <a:effectLst/>
                <a:latin typeface="+mn-lt"/>
              </a:rPr>
              <a:t>hrs</a:t>
            </a:r>
            <a:endParaRPr lang="es-MX" sz="1600" b="0" i="0" dirty="0">
              <a:solidFill>
                <a:srgbClr val="050505"/>
              </a:solidFill>
              <a:effectLst/>
              <a:latin typeface="+mn-lt"/>
            </a:endParaRPr>
          </a:p>
        </p:txBody>
      </p:sp>
      <p:sp>
        <p:nvSpPr>
          <p:cNvPr id="2" name="Rectangle 1">
            <a:extLst>
              <a:ext uri="{FF2B5EF4-FFF2-40B4-BE49-F238E27FC236}">
                <a16:creationId xmlns:a16="http://schemas.microsoft.com/office/drawing/2014/main" id="{0942439A-BF9E-811A-057D-8A717B907927}"/>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254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4" name="Google Shape;184;p5">
            <a:extLst>
              <a:ext uri="{FF2B5EF4-FFF2-40B4-BE49-F238E27FC236}">
                <a16:creationId xmlns:a16="http://schemas.microsoft.com/office/drawing/2014/main" id="{9CA23869-2646-EDDE-9257-63AE71117B9D}"/>
              </a:ext>
            </a:extLst>
          </p:cNvPr>
          <p:cNvSpPr/>
          <p:nvPr/>
        </p:nvSpPr>
        <p:spPr>
          <a:xfrm>
            <a:off x="1120345" y="1021080"/>
            <a:ext cx="7459775" cy="440436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l"/>
            <a:endParaRPr lang="es-MX" sz="1600" b="1" dirty="0">
              <a:solidFill>
                <a:schemeClr val="dk1"/>
              </a:solidFill>
              <a:latin typeface="+mn-lt"/>
              <a:ea typeface="Century Gothic"/>
              <a:cs typeface="Century Gothic"/>
              <a:sym typeface="Century Gothic"/>
            </a:endParaRPr>
          </a:p>
          <a:p>
            <a:pPr algn="l"/>
            <a:r>
              <a:rPr lang="es-MX" sz="1600" b="1" dirty="0">
                <a:solidFill>
                  <a:schemeClr val="dk1"/>
                </a:solidFill>
                <a:latin typeface="+mn-lt"/>
                <a:ea typeface="Century Gothic"/>
                <a:cs typeface="Century Gothic"/>
                <a:sym typeface="Century Gothic"/>
              </a:rPr>
              <a:t>Miércoles 3 de mayo </a:t>
            </a:r>
          </a:p>
          <a:p>
            <a:pPr algn="l"/>
            <a:r>
              <a:rPr lang="es-MX" sz="1600" b="0" i="0" dirty="0">
                <a:solidFill>
                  <a:srgbClr val="050505"/>
                </a:solidFill>
                <a:effectLst/>
                <a:latin typeface="+mn-lt"/>
              </a:rPr>
              <a:t>El día de hoy, el Jefe de Facilitación del INAI, como parte del equipo de </a:t>
            </a:r>
            <a:r>
              <a:rPr lang="es-MX" sz="1600" b="0" i="0" dirty="0" err="1">
                <a:solidFill>
                  <a:srgbClr val="050505"/>
                </a:solidFill>
                <a:effectLst/>
                <a:latin typeface="+mn-lt"/>
              </a:rPr>
              <a:t>PlanDAI</a:t>
            </a:r>
            <a:r>
              <a:rPr lang="es-MX" sz="1600" b="0" i="0" dirty="0">
                <a:solidFill>
                  <a:srgbClr val="050505"/>
                </a:solidFill>
                <a:effectLst/>
                <a:latin typeface="+mn-lt"/>
              </a:rPr>
              <a:t>,  en coordinación con la Dirección de Capacitación y Cultura de la Transparencia del ICAI y la Universidad Autónoma de Coahuila, impartió capacitación como facilitadoras a las personas docentes de nivel universitario de la Universidad Autónoma de Coahuila que son titulares de la asignatura de "Educación para la ciudadanía y derechos humanos", con presencia en 37 escuelas o facultades de ese sistema universitario en las Unidades Saltillo, #Laguna y #Norte del estado.</a:t>
            </a:r>
          </a:p>
          <a:p>
            <a:pPr algn="l"/>
            <a:endParaRPr lang="es-MX" sz="1600" b="0" i="0" dirty="0">
              <a:solidFill>
                <a:srgbClr val="050505"/>
              </a:solidFill>
              <a:effectLst/>
              <a:latin typeface="+mn-lt"/>
            </a:endParaRPr>
          </a:p>
          <a:p>
            <a:pPr algn="l"/>
            <a:r>
              <a:rPr lang="es-MX" sz="1600" b="0" i="0" dirty="0">
                <a:solidFill>
                  <a:srgbClr val="050505"/>
                </a:solidFill>
                <a:effectLst/>
                <a:latin typeface="+mn-lt"/>
              </a:rPr>
              <a:t>Con ello, se aprovechará un espacio de enseñanza, interacción y evaluación directa entre las personas docentes y el estudiantado sobre temáticas estrechamente relacionadas con la transparencia y el Derecho de Acceso a la Información (DAI), lo cual es idóneo para la realización de los ejercicios de socialización del DAI.</a:t>
            </a:r>
            <a:endParaRPr lang="es-MX" sz="1600" b="1" dirty="0">
              <a:solidFill>
                <a:schemeClr val="dk1"/>
              </a:solidFill>
              <a:latin typeface="+mn-lt"/>
              <a:ea typeface="Century Gothic"/>
              <a:cs typeface="Century Gothic"/>
              <a:sym typeface="Century Gothic"/>
            </a:endParaRPr>
          </a:p>
        </p:txBody>
      </p:sp>
    </p:spTree>
    <p:extLst>
      <p:ext uri="{BB962C8B-B14F-4D97-AF65-F5344CB8AC3E}">
        <p14:creationId xmlns:p14="http://schemas.microsoft.com/office/powerpoint/2010/main" val="118265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3" name="Google Shape;183;p5">
            <a:extLst>
              <a:ext uri="{FF2B5EF4-FFF2-40B4-BE49-F238E27FC236}">
                <a16:creationId xmlns:a16="http://schemas.microsoft.com/office/drawing/2014/main" id="{5910435B-CD42-9965-284A-CB166D070A24}"/>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2" name="Google Shape;184;p5">
            <a:extLst>
              <a:ext uri="{FF2B5EF4-FFF2-40B4-BE49-F238E27FC236}">
                <a16:creationId xmlns:a16="http://schemas.microsoft.com/office/drawing/2014/main" id="{3CC6DC49-9C16-66C8-40D6-45213DB627E5}"/>
              </a:ext>
            </a:extLst>
          </p:cNvPr>
          <p:cNvSpPr/>
          <p:nvPr/>
        </p:nvSpPr>
        <p:spPr>
          <a:xfrm>
            <a:off x="939431" y="1520371"/>
            <a:ext cx="7921501" cy="227874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Jueves 4 de mayo</a:t>
            </a:r>
          </a:p>
          <a:p>
            <a:r>
              <a:rPr lang="es-MX" sz="1600" b="0" i="0" dirty="0">
                <a:solidFill>
                  <a:srgbClr val="050505"/>
                </a:solidFill>
                <a:effectLst/>
                <a:latin typeface="+mn-lt"/>
              </a:rPr>
              <a:t>Hoy se realizaron las actividades de las #SemanasUniversitariasporlaTransparencia2023 desde la unidad de seminarios Emilio J. </a:t>
            </a:r>
            <a:r>
              <a:rPr lang="es-MX" sz="1600" b="0" i="0" dirty="0" err="1">
                <a:solidFill>
                  <a:srgbClr val="050505"/>
                </a:solidFill>
                <a:effectLst/>
                <a:latin typeface="+mn-lt"/>
              </a:rPr>
              <a:t>Talamás</a:t>
            </a:r>
            <a:r>
              <a:rPr lang="es-MX" sz="1600" b="0" i="0" dirty="0">
                <a:solidFill>
                  <a:srgbClr val="050505"/>
                </a:solidFill>
                <a:effectLst/>
                <a:latin typeface="+mn-lt"/>
              </a:rPr>
              <a:t> de Camporredondo de la Universidad Autónoma de Coahuila.</a:t>
            </a:r>
          </a:p>
          <a:p>
            <a:r>
              <a:rPr lang="es-MX" sz="1600" b="0" i="0" dirty="0">
                <a:solidFill>
                  <a:srgbClr val="050505"/>
                </a:solidFill>
                <a:effectLst/>
                <a:latin typeface="+mn-lt"/>
              </a:rPr>
              <a:t>Participaron estudiantes, académicos y personas Comisionadas del INAI y el ICAI.</a:t>
            </a:r>
            <a:endParaRPr lang="es-MX" sz="1600" b="0" i="0" dirty="0">
              <a:solidFill>
                <a:schemeClr val="tx1"/>
              </a:solidFill>
              <a:effectLst/>
              <a:latin typeface="+mn-lt"/>
            </a:endParaRPr>
          </a:p>
          <a:p>
            <a:endParaRPr lang="es-MX" sz="1600" dirty="0">
              <a:solidFill>
                <a:schemeClr val="tx1"/>
              </a:solidFill>
              <a:latin typeface="+mn-lt"/>
            </a:endParaRPr>
          </a:p>
        </p:txBody>
      </p:sp>
      <p:sp>
        <p:nvSpPr>
          <p:cNvPr id="4" name="Google Shape;184;p5">
            <a:extLst>
              <a:ext uri="{FF2B5EF4-FFF2-40B4-BE49-F238E27FC236}">
                <a16:creationId xmlns:a16="http://schemas.microsoft.com/office/drawing/2014/main" id="{405143D4-F5BC-D7B5-CB81-2A2A71B5F2D1}"/>
              </a:ext>
            </a:extLst>
          </p:cNvPr>
          <p:cNvSpPr/>
          <p:nvPr/>
        </p:nvSpPr>
        <p:spPr>
          <a:xfrm>
            <a:off x="870329" y="4365897"/>
            <a:ext cx="7921501" cy="227874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Jueves 4 de abril</a:t>
            </a:r>
          </a:p>
          <a:p>
            <a:r>
              <a:rPr lang="es-MX" sz="1600" b="0" i="0" dirty="0">
                <a:solidFill>
                  <a:srgbClr val="050505"/>
                </a:solidFill>
                <a:effectLst/>
                <a:latin typeface="+mn-lt"/>
              </a:rPr>
              <a:t>Borrar del mapa a las instituciones como el INAI México, sería minar el sistema democrático del país. </a:t>
            </a:r>
          </a:p>
          <a:p>
            <a:r>
              <a:rPr lang="es-MX" sz="1600" b="0" i="0" dirty="0">
                <a:solidFill>
                  <a:srgbClr val="050505"/>
                </a:solidFill>
                <a:effectLst/>
                <a:latin typeface="+mn-lt"/>
              </a:rPr>
              <a:t>Es momento de que las y los jóvenes no se desentiendan de sus Derechos Humanos de #AccesoalaInformación y de protección de #DatosPersonales, tutelados por el #INAI.</a:t>
            </a:r>
          </a:p>
          <a:p>
            <a:r>
              <a:rPr lang="es-MX" sz="1600" b="0" i="0" dirty="0">
                <a:solidFill>
                  <a:srgbClr val="050505"/>
                </a:solidFill>
                <a:effectLst/>
                <a:latin typeface="+mn-lt"/>
              </a:rPr>
              <a:t>#TodasyTodosSomosINAI</a:t>
            </a:r>
          </a:p>
          <a:p>
            <a:endParaRPr lang="es-MX" sz="1600" b="0" i="0" dirty="0">
              <a:solidFill>
                <a:schemeClr val="tx1"/>
              </a:solidFill>
              <a:effectLst/>
              <a:latin typeface="+mn-lt"/>
            </a:endParaRPr>
          </a:p>
          <a:p>
            <a:endParaRPr lang="es-MX" sz="1600" dirty="0">
              <a:solidFill>
                <a:schemeClr val="tx1"/>
              </a:solidFill>
              <a:latin typeface="+mn-lt"/>
            </a:endParaRPr>
          </a:p>
        </p:txBody>
      </p:sp>
      <p:pic>
        <p:nvPicPr>
          <p:cNvPr id="2050" name="Picture 2" descr="🇲🇽">
            <a:extLst>
              <a:ext uri="{FF2B5EF4-FFF2-40B4-BE49-F238E27FC236}">
                <a16:creationId xmlns:a16="http://schemas.microsoft.com/office/drawing/2014/main" id="{0DC119D7-BDD4-C1FB-5497-30FCA79A7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50825"/>
            <a:ext cx="152400" cy="15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3" name="Google Shape;183;p5">
            <a:extLst>
              <a:ext uri="{FF2B5EF4-FFF2-40B4-BE49-F238E27FC236}">
                <a16:creationId xmlns:a16="http://schemas.microsoft.com/office/drawing/2014/main" id="{19FCC09D-FDCB-66D5-DDF8-03BD9F34C19B}"/>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4" name="Google Shape;184;p5">
            <a:extLst>
              <a:ext uri="{FF2B5EF4-FFF2-40B4-BE49-F238E27FC236}">
                <a16:creationId xmlns:a16="http://schemas.microsoft.com/office/drawing/2014/main" id="{314B6D22-536E-3F0C-837C-03A0DF13426B}"/>
              </a:ext>
            </a:extLst>
          </p:cNvPr>
          <p:cNvSpPr/>
          <p:nvPr/>
        </p:nvSpPr>
        <p:spPr>
          <a:xfrm>
            <a:off x="939432" y="1085669"/>
            <a:ext cx="7812682" cy="203853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u="sng" dirty="0">
                <a:solidFill>
                  <a:schemeClr val="dk1"/>
                </a:solidFill>
                <a:latin typeface="+mn-lt"/>
                <a:ea typeface="Century Gothic"/>
                <a:cs typeface="Century Gothic"/>
                <a:sym typeface="Century Gothic"/>
              </a:rPr>
              <a:t>Jueves 4 de mayo</a:t>
            </a:r>
          </a:p>
          <a:p>
            <a:r>
              <a:rPr lang="es-MX" sz="1600" b="0" i="0" dirty="0">
                <a:solidFill>
                  <a:srgbClr val="050505"/>
                </a:solidFill>
                <a:effectLst/>
                <a:latin typeface="+mn-lt"/>
              </a:rPr>
              <a:t>En coordinación con el </a:t>
            </a:r>
            <a:r>
              <a:rPr lang="es-MX" sz="1600" b="0" i="0" strike="noStrike" dirty="0">
                <a:solidFill>
                  <a:srgbClr val="050505"/>
                </a:solidFill>
                <a:effectLst/>
                <a:latin typeface="+mn-lt"/>
                <a:hlinkClick r:id="rId3"/>
              </a:rPr>
              <a:t>ICAI</a:t>
            </a:r>
            <a:r>
              <a:rPr lang="es-MX" sz="1600" b="0" i="0" dirty="0">
                <a:solidFill>
                  <a:srgbClr val="050505"/>
                </a:solidFill>
                <a:effectLst/>
                <a:latin typeface="+mn-lt"/>
              </a:rPr>
              <a:t> y en una sesión hibrida, formamos a docentes de la #UAdeC de #Saltillo y de diferentes sedes del estado, quienes imparten la asignatura de “Educación para la ciudadanía y derechos humanos” en 37 facultades. #AvanzaPlanDAI</a:t>
            </a:r>
            <a:endParaRPr lang="es-MX" sz="1600" dirty="0">
              <a:solidFill>
                <a:schemeClr val="tx1"/>
              </a:solidFill>
              <a:latin typeface="+mn-lt"/>
            </a:endParaRPr>
          </a:p>
        </p:txBody>
      </p:sp>
      <p:sp>
        <p:nvSpPr>
          <p:cNvPr id="2" name="Google Shape;184;p5">
            <a:extLst>
              <a:ext uri="{FF2B5EF4-FFF2-40B4-BE49-F238E27FC236}">
                <a16:creationId xmlns:a16="http://schemas.microsoft.com/office/drawing/2014/main" id="{C126B2E2-679B-2E84-F020-2809D6C03EC4}"/>
              </a:ext>
            </a:extLst>
          </p:cNvPr>
          <p:cNvSpPr/>
          <p:nvPr/>
        </p:nvSpPr>
        <p:spPr>
          <a:xfrm>
            <a:off x="939432" y="3550920"/>
            <a:ext cx="7812682" cy="203853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u="sng" dirty="0">
                <a:solidFill>
                  <a:schemeClr val="dk1"/>
                </a:solidFill>
                <a:latin typeface="+mn-lt"/>
                <a:ea typeface="Century Gothic"/>
                <a:cs typeface="Century Gothic"/>
                <a:sym typeface="Century Gothic"/>
              </a:rPr>
              <a:t>Viernes 5 de mayo</a:t>
            </a:r>
          </a:p>
          <a:p>
            <a:r>
              <a:rPr lang="es-MX" sz="1600" b="0" i="0" dirty="0">
                <a:solidFill>
                  <a:srgbClr val="050505"/>
                </a:solidFill>
                <a:effectLst/>
                <a:latin typeface="+mn-lt"/>
              </a:rPr>
              <a:t>En coordinación con el </a:t>
            </a:r>
            <a:r>
              <a:rPr lang="es-MX" sz="1600" b="0" i="0" strike="noStrike" dirty="0">
                <a:solidFill>
                  <a:srgbClr val="050505"/>
                </a:solidFill>
                <a:effectLst/>
                <a:latin typeface="+mn-lt"/>
                <a:hlinkClick r:id="rId3"/>
              </a:rPr>
              <a:t>ICAI</a:t>
            </a:r>
            <a:r>
              <a:rPr lang="es-MX" sz="1600" b="0" i="0" dirty="0">
                <a:solidFill>
                  <a:srgbClr val="050505"/>
                </a:solidFill>
                <a:effectLst/>
                <a:latin typeface="+mn-lt"/>
              </a:rPr>
              <a:t> y en una sesión hibrida, formamos a docentes de la #UAdeC de #Saltillo y de diferentes sedes del estado, quienes imparten la asignatura de “Educación para la ciudadanía y derechos humanos” en 37 facultades. #AvanzaPlanDAI</a:t>
            </a:r>
            <a:endParaRPr lang="es-MX" sz="1600" dirty="0">
              <a:solidFill>
                <a:schemeClr val="tx1"/>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 name="Google Shape;183;p5">
            <a:extLst>
              <a:ext uri="{FF2B5EF4-FFF2-40B4-BE49-F238E27FC236}">
                <a16:creationId xmlns:a16="http://schemas.microsoft.com/office/drawing/2014/main" id="{904DBD8B-C007-893D-8E0A-C7BE490B5585}"/>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mayo 2023</a:t>
            </a:r>
            <a:endParaRPr dirty="0">
              <a:solidFill>
                <a:schemeClr val="dk1"/>
              </a:solidFill>
            </a:endParaRPr>
          </a:p>
        </p:txBody>
      </p:sp>
      <p:sp>
        <p:nvSpPr>
          <p:cNvPr id="4" name="Google Shape;184;p5">
            <a:extLst>
              <a:ext uri="{FF2B5EF4-FFF2-40B4-BE49-F238E27FC236}">
                <a16:creationId xmlns:a16="http://schemas.microsoft.com/office/drawing/2014/main" id="{6F69DEE1-ECD7-8816-817D-01908C624052}"/>
              </a:ext>
            </a:extLst>
          </p:cNvPr>
          <p:cNvSpPr/>
          <p:nvPr/>
        </p:nvSpPr>
        <p:spPr>
          <a:xfrm>
            <a:off x="1033535" y="1514563"/>
            <a:ext cx="7827397" cy="1914437"/>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endParaRPr lang="es-MX" sz="1600" b="1" dirty="0">
              <a:solidFill>
                <a:schemeClr val="dk1"/>
              </a:solidFill>
              <a:latin typeface="+mn-lt"/>
              <a:ea typeface="Century Gothic"/>
              <a:cs typeface="Century Gothic"/>
              <a:sym typeface="Century Gothic"/>
            </a:endParaRPr>
          </a:p>
          <a:p>
            <a:r>
              <a:rPr lang="es-MX" sz="1600" b="1" dirty="0">
                <a:solidFill>
                  <a:schemeClr val="dk1"/>
                </a:solidFill>
                <a:latin typeface="+mn-lt"/>
                <a:ea typeface="Century Gothic"/>
                <a:cs typeface="Century Gothic"/>
                <a:sym typeface="Century Gothic"/>
              </a:rPr>
              <a:t>Viernes 5 de mayo</a:t>
            </a:r>
          </a:p>
          <a:p>
            <a:pPr algn="l"/>
            <a:r>
              <a:rPr lang="es-MX" sz="1600" dirty="0">
                <a:solidFill>
                  <a:srgbClr val="050505"/>
                </a:solidFill>
                <a:latin typeface="+mn-lt"/>
              </a:rPr>
              <a:t>¡Ya nos visitaste en nuestro stand de la Feria Internacional del Libro Coahuila ?</a:t>
            </a:r>
          </a:p>
          <a:p>
            <a:pPr algn="l"/>
            <a:r>
              <a:rPr lang="es-MX" sz="1600" dirty="0">
                <a:solidFill>
                  <a:srgbClr val="050505"/>
                </a:solidFill>
                <a:latin typeface="+mn-lt"/>
              </a:rPr>
              <a:t>Tenemos encuestas, </a:t>
            </a:r>
            <a:r>
              <a:rPr lang="es-MX" sz="1600" dirty="0" err="1">
                <a:solidFill>
                  <a:srgbClr val="050505"/>
                </a:solidFill>
                <a:latin typeface="+mn-lt"/>
              </a:rPr>
              <a:t>souvenires</a:t>
            </a:r>
            <a:r>
              <a:rPr lang="es-MX" sz="1600" dirty="0">
                <a:solidFill>
                  <a:srgbClr val="050505"/>
                </a:solidFill>
                <a:latin typeface="+mn-lt"/>
              </a:rPr>
              <a:t>, textos súper interesantes y momentos divertidos con la oportunidad de jugar a la ruleta!</a:t>
            </a:r>
          </a:p>
          <a:p>
            <a:pPr algn="l"/>
            <a:r>
              <a:rPr lang="es-MX" sz="1600" dirty="0">
                <a:solidFill>
                  <a:srgbClr val="050505"/>
                </a:solidFill>
                <a:latin typeface="+mn-lt"/>
              </a:rPr>
              <a:t>Ven y como nuestros visitantes, pásala increíble!</a:t>
            </a:r>
            <a:endParaRPr lang="es-MX" sz="1600" dirty="0">
              <a:solidFill>
                <a:schemeClr val="tx1"/>
              </a:solidFill>
              <a:latin typeface="+mn-lt"/>
            </a:endParaRPr>
          </a:p>
          <a:p>
            <a:endParaRPr lang="es-MX" sz="1600" b="0" i="0" dirty="0">
              <a:solidFill>
                <a:schemeClr val="tx1"/>
              </a:solidFill>
              <a:effectLst/>
              <a:latin typeface="+mn-lt"/>
            </a:endParaRPr>
          </a:p>
          <a:p>
            <a:endParaRPr lang="es-MX" sz="1600" dirty="0">
              <a:solidFill>
                <a:schemeClr val="tx1"/>
              </a:solidFill>
              <a:latin typeface="+mn-lt"/>
            </a:endParaRPr>
          </a:p>
        </p:txBody>
      </p:sp>
      <p:sp>
        <p:nvSpPr>
          <p:cNvPr id="3" name="Google Shape;184;p5">
            <a:extLst>
              <a:ext uri="{FF2B5EF4-FFF2-40B4-BE49-F238E27FC236}">
                <a16:creationId xmlns:a16="http://schemas.microsoft.com/office/drawing/2014/main" id="{D0BC7B36-ACF9-FA93-4D76-2BAB83877D84}"/>
              </a:ext>
            </a:extLst>
          </p:cNvPr>
          <p:cNvSpPr/>
          <p:nvPr/>
        </p:nvSpPr>
        <p:spPr>
          <a:xfrm>
            <a:off x="1033534" y="3802743"/>
            <a:ext cx="7827397" cy="2415177"/>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Sábado 6 de mayo</a:t>
            </a:r>
          </a:p>
          <a:p>
            <a:r>
              <a:rPr lang="es-MX" sz="1600" b="0" i="0" dirty="0">
                <a:solidFill>
                  <a:srgbClr val="050505"/>
                </a:solidFill>
                <a:effectLst/>
                <a:latin typeface="+mn-lt"/>
              </a:rPr>
              <a:t>Siguen las fotos de los visitantes a nuestro stand de la Feria Internacional del Libro Coahuila, muchos ganaron en conocimiento al llevarse algunos de los interesantes textos del INAI  otros, sobre todo los más peques, recibieron, luego de girar la ruleta, </a:t>
            </a:r>
            <a:r>
              <a:rPr lang="es-MX" sz="1600" b="0" i="0" dirty="0" err="1">
                <a:solidFill>
                  <a:srgbClr val="050505"/>
                </a:solidFill>
                <a:effectLst/>
                <a:latin typeface="+mn-lt"/>
              </a:rPr>
              <a:t>souvenires</a:t>
            </a:r>
            <a:r>
              <a:rPr lang="es-MX" sz="1600" b="0" i="0" dirty="0">
                <a:solidFill>
                  <a:srgbClr val="050505"/>
                </a:solidFill>
                <a:effectLst/>
                <a:latin typeface="+mn-lt"/>
              </a:rPr>
              <a:t>.</a:t>
            </a:r>
          </a:p>
          <a:p>
            <a:r>
              <a:rPr lang="es-MX" sz="1600" b="0" i="0" dirty="0">
                <a:solidFill>
                  <a:srgbClr val="050505"/>
                </a:solidFill>
                <a:effectLst/>
                <a:latin typeface="+mn-lt"/>
              </a:rPr>
              <a:t>Vista la feria y llega al stand del ICAI.</a:t>
            </a:r>
            <a:endParaRPr lang="es-MX" sz="1600" b="1" dirty="0">
              <a:solidFill>
                <a:schemeClr val="dk1"/>
              </a:solidFill>
              <a:latin typeface="+mn-lt"/>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2906</TotalTime>
  <Words>2039</Words>
  <Application>Microsoft Office PowerPoint</Application>
  <PresentationFormat>Presentación en pantalla (4:3)</PresentationFormat>
  <Paragraphs>171</Paragraphs>
  <Slides>19</Slides>
  <Notes>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Arial</vt:lpstr>
      <vt:lpstr>Century Gothic</vt:lpstr>
      <vt:lpstr>Corbel</vt:lpstr>
      <vt:lpstr>Parallax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HP</cp:lastModifiedBy>
  <cp:revision>775</cp:revision>
  <dcterms:created xsi:type="dcterms:W3CDTF">2021-03-23T20:23:42Z</dcterms:created>
  <dcterms:modified xsi:type="dcterms:W3CDTF">2023-06-08T22:04:19Z</dcterms:modified>
</cp:coreProperties>
</file>