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gmlmxMPgGUIPE2bRGsPT3938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3DF07-E829-1406-21DE-B2429EA91478}" v="685" dt="2022-05-02T17:25:28.343"/>
    <p1510:client id="{EAE66BCD-85E3-9AB7-7274-A71CAF6EF59F}" v="661" dt="2022-06-01T20:21:5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/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3ae55216_0_2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183ae5521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83ae55216_0_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83ae5521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83ae55216_0_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83ae5521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06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113525" y="3886200"/>
            <a:ext cx="751599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1113524" y="4775200"/>
            <a:ext cx="751599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113524" y="3505200"/>
            <a:ext cx="75159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3155950" y="493713"/>
            <a:ext cx="3357563" cy="77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5400000">
            <a:off x="5412754" y="2574439"/>
            <a:ext cx="5105400" cy="132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569011" y="230314"/>
            <a:ext cx="5105400" cy="60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7343775" y="6108700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1973263" y="6108700"/>
            <a:ext cx="5313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258175" y="6108700"/>
            <a:ext cx="428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34" name="Google Shape;34;p10"/>
            <p:cNvSpPr/>
            <p:nvPr/>
          </p:nvSpPr>
          <p:spPr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l" t="t" r="r" b="b"/>
              <a:pathLst>
                <a:path w="860" h="2502" extrusionOk="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l" t="t" r="r" b="b"/>
              <a:pathLst>
                <a:path w="842" h="2433" extrusionOk="0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l" t="t" r="r" b="b"/>
              <a:pathLst>
                <a:path w="1220" h="1941" extrusionOk="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Google Shape;37;p10"/>
            <p:cNvSpPr/>
            <p:nvPr/>
          </p:nvSpPr>
          <p:spPr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l" t="t" r="r" b="b"/>
              <a:pathLst>
                <a:path w="1495" h="1872" extrusionOk="0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38" name="Google Shape;38;p10"/>
            <p:cNvSpPr/>
            <p:nvPr/>
          </p:nvSpPr>
          <p:spPr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l" t="t" r="r" b="b"/>
              <a:pathLst>
                <a:path w="2104" h="1875" extrusionOk="0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39" name="Google Shape;39;p10"/>
            <p:cNvSpPr/>
            <p:nvPr/>
          </p:nvSpPr>
          <p:spPr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l" t="t" r="r" b="b"/>
              <a:pathLst>
                <a:path w="1676" h="1944" extrusionOk="0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0" name="Google Shape;40;p10"/>
          <p:cNvSpPr/>
          <p:nvPr/>
        </p:nvSpPr>
        <p:spPr>
          <a:xfrm>
            <a:off x="203200" y="3771900"/>
            <a:ext cx="361950" cy="90488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560388" y="3867150"/>
            <a:ext cx="61912" cy="80963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7326313" y="6116638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624263" y="6116638"/>
            <a:ext cx="36083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275638" y="6116638"/>
            <a:ext cx="4111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3739896" cy="336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4946904" y="2667000"/>
            <a:ext cx="3739896" cy="33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1113523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5161710" y="2667000"/>
            <a:ext cx="346780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4957266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947553" y="685800"/>
            <a:ext cx="4681962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113524" y="2971800"/>
            <a:ext cx="26625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112332" y="3124199"/>
            <a:ext cx="407067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1" name="Google Shape;11;p7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0" y="0"/>
              <a:ext cx="758825" cy="4624389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16" name="Google Shape;16;p7"/>
            <p:cNvSpPr/>
            <p:nvPr/>
          </p:nvSpPr>
          <p:spPr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8D1515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INAIm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caicoahuil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865461" y="5217125"/>
            <a:ext cx="1446475" cy="133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" descr="https://scontent-dfw1-1.xx.fbcdn.net/hphotos-xfp1/v/t1.0-9/p180x540/10984605_10153264678219570_1307738791735439166_n.jpg?oh=9f2d0ca2bc36746470fd49be66c14c6f&amp;oe=55F890B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16929"/>
          <a:stretch/>
        </p:blipFill>
        <p:spPr>
          <a:xfrm>
            <a:off x="867407" y="5287075"/>
            <a:ext cx="1443732" cy="11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9;p1">
            <a:extLst>
              <a:ext uri="{FF2B5EF4-FFF2-40B4-BE49-F238E27FC236}">
                <a16:creationId xmlns:a16="http://schemas.microsoft.com/office/drawing/2014/main" id="{4EC8F48C-6114-5611-EE2D-94791CC39861}"/>
              </a:ext>
            </a:extLst>
          </p:cNvPr>
          <p:cNvSpPr/>
          <p:nvPr/>
        </p:nvSpPr>
        <p:spPr>
          <a:xfrm>
            <a:off x="2418215" y="5892860"/>
            <a:ext cx="6722965" cy="6634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3432566" y="5975150"/>
            <a:ext cx="583801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 2022 Agenda del mes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915C4A-8A1B-0FC2-A1E6-800045B76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3" y="257577"/>
            <a:ext cx="4324708" cy="2906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2D2A8C7-C2DB-E83C-FD23-BD9CB7864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87" y="2114730"/>
            <a:ext cx="4871049" cy="351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34926" y="1227971"/>
            <a:ext cx="7921500" cy="165630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057960" y="1409083"/>
            <a:ext cx="7488900" cy="14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Lunes 2 de Mayo </a:t>
            </a:r>
          </a:p>
          <a:p>
            <a:r>
              <a:rPr lang="es-MX" sz="1600" dirty="0"/>
              <a:t>En el programa "El Poder de la Transparencia" Sandra Pérez Gámez, Jefa del Departamento de organización del ICAI habló sobre el reconocimiento que recientemente hizo la Secretaría de Medio Ambiente al Instituto.</a:t>
            </a:r>
            <a:endParaRPr lang="es-MX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7;p4">
            <a:extLst>
              <a:ext uri="{FF2B5EF4-FFF2-40B4-BE49-F238E27FC236}">
                <a16:creationId xmlns:a16="http://schemas.microsoft.com/office/drawing/2014/main" id="{E20B0FFF-1567-4567-A35B-246765895799}"/>
              </a:ext>
            </a:extLst>
          </p:cNvPr>
          <p:cNvSpPr/>
          <p:nvPr/>
        </p:nvSpPr>
        <p:spPr>
          <a:xfrm>
            <a:off x="791793" y="3050792"/>
            <a:ext cx="7921500" cy="3093751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s-MX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Miércoles 4 de Mayo</a:t>
            </a:r>
            <a:endParaRPr lang="es-MX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lang="es-MX" sz="1600" dirty="0"/>
              <a:t>Personal de distintas áreas del 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 capacitó a servidores públicos del municipio de General Cepeda sobre temas como Marco Normativo y Protección de Datos Personales.</a:t>
            </a:r>
            <a:endParaRPr lang="es-MX" dirty="0"/>
          </a:p>
          <a:p>
            <a:endParaRPr lang="es-MX" sz="1600" dirty="0"/>
          </a:p>
          <a:p>
            <a:r>
              <a:rPr lang="es-MX" sz="1600" dirty="0"/>
              <a:t>Integrantes de la Secretaría Técnica del 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 capacitaron al personal del ayuntamiento de San Buenaventura.</a:t>
            </a:r>
            <a:endParaRPr lang="es-MX" dirty="0"/>
          </a:p>
          <a:p>
            <a:r>
              <a:rPr lang="es-MX" sz="1600" dirty="0"/>
              <a:t>Algunos temas que tocaron fueron: Seguimiento y trámite de recursos de revisión, Sistema de Portales de Transparencia (SIPOT), Sistema de Gestión de Medios de Impugnación (SIGEMI) y Sistema de Comunicación entre Órganos Garantes y Sujetos Obligados (SICOM).</a:t>
            </a:r>
            <a:endParaRPr lang="es-MX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1013521" y="1189353"/>
            <a:ext cx="7914580" cy="1661736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entury Gothic"/>
              </a:rPr>
              <a:t>Lunes 9 de Mayo </a:t>
            </a:r>
          </a:p>
          <a:p>
            <a:endParaRPr lang="en-US" sz="1600" b="1" dirty="0">
              <a:solidFill>
                <a:schemeClr val="dk1"/>
              </a:solidFill>
              <a:latin typeface="Century Gothic"/>
            </a:endParaRPr>
          </a:p>
          <a:p>
            <a:r>
              <a:rPr lang="es-MX" sz="1600" dirty="0"/>
              <a:t>En el programa “El Poder de la Transparencia”, Ana Lucia </a:t>
            </a:r>
            <a:r>
              <a:rPr lang="es-MX" sz="1600" dirty="0" err="1"/>
              <a:t>Retta</a:t>
            </a:r>
            <a:r>
              <a:rPr lang="es-MX" sz="1600" dirty="0"/>
              <a:t> Riojas, jefa del departamento de Seguimiento de Datos Personales del 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 habló de todo lo relacionado con el Concurso para ser Comisionado y Comisionada Infantil 2022.</a:t>
            </a:r>
            <a:endParaRPr lang="es-MX" dirty="0"/>
          </a:p>
          <a:p>
            <a:pPr marL="0" marR="0" lvl="0" indent="45720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" name="Google Shape;178;p4">
            <a:extLst>
              <a:ext uri="{FF2B5EF4-FFF2-40B4-BE49-F238E27FC236}">
                <a16:creationId xmlns:a16="http://schemas.microsoft.com/office/drawing/2014/main" id="{FAB4E541-79D0-200E-8CC3-23407A8E13B4}"/>
              </a:ext>
            </a:extLst>
          </p:cNvPr>
          <p:cNvSpPr/>
          <p:nvPr/>
        </p:nvSpPr>
        <p:spPr>
          <a:xfrm>
            <a:off x="1013520" y="3029654"/>
            <a:ext cx="7914580" cy="141732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entury Gothic"/>
              </a:rPr>
              <a:t>Martes 10 de Mayo </a:t>
            </a:r>
          </a:p>
          <a:p>
            <a:endParaRPr lang="en-US" sz="1600" b="1" dirty="0">
              <a:solidFill>
                <a:schemeClr val="dk1"/>
              </a:solidFill>
              <a:latin typeface="Century Gothic"/>
            </a:endParaRPr>
          </a:p>
          <a:p>
            <a:r>
              <a:rPr lang="es-MX" sz="1600" dirty="0"/>
              <a:t>El 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 certificó al Instituto Tecnológico Superior de Monclova como Institución Educativa Promotora de la Transparencia.</a:t>
            </a:r>
            <a:endParaRPr lang="es-MX" dirty="0"/>
          </a:p>
          <a:p>
            <a:pPr marL="0" marR="0" lvl="0" indent="45720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4" name="Google Shape;178;p4">
            <a:extLst>
              <a:ext uri="{FF2B5EF4-FFF2-40B4-BE49-F238E27FC236}">
                <a16:creationId xmlns:a16="http://schemas.microsoft.com/office/drawing/2014/main" id="{64C85ACE-B367-4A32-1B7A-0F53660FF04F}"/>
              </a:ext>
            </a:extLst>
          </p:cNvPr>
          <p:cNvSpPr/>
          <p:nvPr/>
        </p:nvSpPr>
        <p:spPr>
          <a:xfrm>
            <a:off x="1013519" y="4582408"/>
            <a:ext cx="7914580" cy="16904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latin typeface="Century Gothic"/>
              </a:rPr>
              <a:t>Miércoles</a:t>
            </a:r>
            <a:r>
              <a:rPr lang="en-US" sz="1600" b="1" dirty="0">
                <a:solidFill>
                  <a:schemeClr val="dk1"/>
                </a:solidFill>
                <a:latin typeface="Century Gothic"/>
              </a:rPr>
              <a:t> 11 de Mayo </a:t>
            </a:r>
          </a:p>
          <a:p>
            <a:endParaRPr lang="en-US" sz="1600" b="1" dirty="0">
              <a:solidFill>
                <a:schemeClr val="dk1"/>
              </a:solidFill>
              <a:latin typeface="Century Gothic"/>
            </a:endParaRPr>
          </a:p>
          <a:p>
            <a:r>
              <a:rPr lang="es-MX" sz="1600" dirty="0"/>
              <a:t>Juan Antonio Álvarez Gaona, subdirector de Capacitación a Sujetos Obligados del 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 capacitó a servidores públicos del ayuntamiento de Parras de la Fuente sobre el tema del Marco Normativo de la Ley de Acceso.</a:t>
            </a:r>
            <a:endParaRPr lang="es-MX" dirty="0"/>
          </a:p>
          <a:p>
            <a:pPr marL="0" marR="0" lvl="0" indent="45720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000849" y="2445814"/>
            <a:ext cx="7921500" cy="119473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latin typeface="Century Gothic"/>
                <a:ea typeface="Century Gothic"/>
              </a:rPr>
              <a:t>Lunes 16 de Mayo</a:t>
            </a:r>
            <a:endParaRPr lang="es-MX" sz="1600" dirty="0">
              <a:ea typeface="Century Gothic"/>
            </a:endParaRPr>
          </a:p>
          <a:p>
            <a:r>
              <a:rPr lang="es-MX" sz="1600" dirty="0"/>
              <a:t>Juan Antonio Álvarez Gaona, subdirector de capacitación a Sujetos Obligados del ICAI habló en el programa “El Poder de la Transparencia” sobre las obligaciones y conceptos de Sujetos Obligados.</a:t>
            </a:r>
            <a:endParaRPr lang="es-MX" dirty="0"/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7DD30121-DB53-491E-835E-6B8372A2643E}"/>
              </a:ext>
            </a:extLst>
          </p:cNvPr>
          <p:cNvSpPr/>
          <p:nvPr/>
        </p:nvSpPr>
        <p:spPr>
          <a:xfrm>
            <a:off x="1000849" y="905802"/>
            <a:ext cx="7921500" cy="136725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sym typeface="Century Gothic"/>
              </a:rPr>
              <a:t>Jueves 12 de Mayo</a:t>
            </a:r>
            <a:endParaRPr lang="es-MX" sz="1600" dirty="0">
              <a:solidFill>
                <a:schemeClr val="dk1"/>
              </a:solidFill>
              <a:ea typeface="Century Gothic"/>
              <a:sym typeface="Century Gothic"/>
            </a:endParaRPr>
          </a:p>
          <a:p>
            <a:r>
              <a:rPr lang="es-MX" sz="1600" dirty="0">
                <a:ea typeface="Century Gothic"/>
              </a:rPr>
              <a:t>El Instituto Coahuilense de Acceso a la Información Pública certificó a la Universidad Politécnica de la Región Laguna como Institución Educativa Promotora de la Transparencia.</a:t>
            </a:r>
            <a:br>
              <a:rPr lang="es-MX" b="1" dirty="0">
                <a:ea typeface="Century Gothic"/>
              </a:rPr>
            </a:br>
            <a:endParaRPr lang="es-MX" sz="1600" dirty="0">
              <a:solidFill>
                <a:schemeClr val="dk1"/>
              </a:solidFill>
              <a:ea typeface="Century Gothic"/>
            </a:endParaRPr>
          </a:p>
        </p:txBody>
      </p:sp>
      <p:sp>
        <p:nvSpPr>
          <p:cNvPr id="3" name="Google Shape;184;p5">
            <a:extLst>
              <a:ext uri="{FF2B5EF4-FFF2-40B4-BE49-F238E27FC236}">
                <a16:creationId xmlns:a16="http://schemas.microsoft.com/office/drawing/2014/main" id="{710C21CF-8BA4-3560-1CC8-B42E246516E4}"/>
              </a:ext>
            </a:extLst>
          </p:cNvPr>
          <p:cNvSpPr/>
          <p:nvPr/>
        </p:nvSpPr>
        <p:spPr>
          <a:xfrm>
            <a:off x="1000848" y="3912304"/>
            <a:ext cx="7921500" cy="185608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latin typeface="Century Gothic"/>
                <a:ea typeface="Century Gothic"/>
              </a:rPr>
              <a:t>Martes 17 de Mayo</a:t>
            </a:r>
            <a:endParaRPr lang="es-MX" sz="1600" dirty="0">
              <a:ea typeface="Century Gothic"/>
            </a:endParaRPr>
          </a:p>
          <a:p>
            <a:r>
              <a:rPr lang="es-MX" sz="1600" dirty="0"/>
              <a:t>Andrea Fuentes Osorio, Jefa del departamento de Fortalecimiento a la Transparencia y Ana Lucía </a:t>
            </a:r>
            <a:r>
              <a:rPr lang="es-MX" sz="1600" dirty="0" err="1"/>
              <a:t>Retta</a:t>
            </a:r>
            <a:r>
              <a:rPr lang="es-MX" sz="1600" dirty="0"/>
              <a:t> Riojas, Jefa del departamento de Seguimiento, del 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 capacitaron al personal de los municipios de Monclova y San Buenaventura en el llenado de la Plataforma Nacional de Transparencia y Protección de Datos Personales.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/>
          <p:nvPr/>
        </p:nvSpPr>
        <p:spPr>
          <a:xfrm>
            <a:off x="5511650" y="476675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2235AAD1-AED0-8E49-6086-C4970320BA68}"/>
              </a:ext>
            </a:extLst>
          </p:cNvPr>
          <p:cNvSpPr/>
          <p:nvPr/>
        </p:nvSpPr>
        <p:spPr>
          <a:xfrm>
            <a:off x="899526" y="1138546"/>
            <a:ext cx="8086528" cy="495209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07916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Miércoles 18 de Mayo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dirty="0"/>
              <a:t>Se realizó la Sesión Ordinaria 211 de Consejo General del Instituto Coahuilense de Acceso a la Información Pública en las instalaciones del Instituto.</a:t>
            </a:r>
          </a:p>
          <a:p>
            <a:pPr>
              <a:lnSpc>
                <a:spcPct val="107915"/>
              </a:lnSpc>
            </a:pPr>
            <a:endParaRPr lang="es-MX" sz="1600" dirty="0"/>
          </a:p>
          <a:p>
            <a:pPr>
              <a:lnSpc>
                <a:spcPct val="107915"/>
              </a:lnSpc>
            </a:pPr>
            <a:r>
              <a:rPr lang="es-MX" sz="1600" dirty="0"/>
              <a:t>La titular de la Dirección Jurídica del </a:t>
            </a:r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, </a:t>
            </a:r>
            <a:r>
              <a:rPr lang="es-MX" sz="1600" dirty="0" err="1"/>
              <a:t>Quetzalli</a:t>
            </a:r>
            <a:r>
              <a:rPr lang="es-MX" sz="1600" dirty="0"/>
              <a:t> Ruiz Flores impartió capacitación sobre el software "TEST DATA Generación de versiones públicas", a personal del Municipio de Ramos Arizpe.</a:t>
            </a:r>
          </a:p>
          <a:p>
            <a:pPr>
              <a:lnSpc>
                <a:spcPct val="107915"/>
              </a:lnSpc>
            </a:pPr>
            <a:endParaRPr lang="es-MX" sz="1600" dirty="0"/>
          </a:p>
          <a:p>
            <a:pPr>
              <a:lnSpc>
                <a:spcPct val="107915"/>
              </a:lnSpc>
            </a:pPr>
            <a:r>
              <a:rPr lang="es-MX" sz="1600" dirty="0"/>
              <a:t>Andrea Fuentes Osorio, Jefa del departamento de Fortalecimiento a la Transparencia y Ana Lucía </a:t>
            </a:r>
            <a:r>
              <a:rPr lang="es-MX" sz="1600" dirty="0" err="1"/>
              <a:t>Retta</a:t>
            </a:r>
            <a:r>
              <a:rPr lang="es-MX" sz="1600" dirty="0"/>
              <a:t> Riojas, Jefa del departamento de Seguimiento del ICAI, capacitaron al personal del municipio de Piedras Negras en el llenado de la PNT y Protección de Datos Personales.</a:t>
            </a:r>
          </a:p>
          <a:p>
            <a:pPr>
              <a:lnSpc>
                <a:spcPct val="107915"/>
              </a:lnSpc>
            </a:pPr>
            <a:endParaRPr lang="es-MX" sz="1600" dirty="0"/>
          </a:p>
          <a:p>
            <a:pPr>
              <a:lnSpc>
                <a:spcPct val="107915"/>
              </a:lnSpc>
            </a:pPr>
            <a:r>
              <a:rPr lang="es-MX" sz="1600" dirty="0"/>
              <a:t>La Dirección de Gestión documental y Procedimientos del ICAI impartió un curso en materia de archivos a servidores públicos del Municipio de Jiménez, Coahuila.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83ae55216_0_23"/>
          <p:cNvSpPr/>
          <p:nvPr/>
        </p:nvSpPr>
        <p:spPr>
          <a:xfrm>
            <a:off x="5496660" y="590208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Google Shape;192;p6">
            <a:extLst>
              <a:ext uri="{FF2B5EF4-FFF2-40B4-BE49-F238E27FC236}">
                <a16:creationId xmlns:a16="http://schemas.microsoft.com/office/drawing/2014/main" id="{ACBA4261-F4FA-4891-8C6A-F77919E22E0C}"/>
              </a:ext>
            </a:extLst>
          </p:cNvPr>
          <p:cNvSpPr/>
          <p:nvPr/>
        </p:nvSpPr>
        <p:spPr>
          <a:xfrm>
            <a:off x="899525" y="1224812"/>
            <a:ext cx="7914000" cy="1645301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6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Jueves 19 de Mayo</a:t>
            </a:r>
            <a:endParaRPr lang="es-MX" dirty="0">
              <a:solidFill>
                <a:schemeClr val="dk1"/>
              </a:solidFill>
            </a:endParaRPr>
          </a:p>
          <a:p>
            <a:pPr>
              <a:lnSpc>
                <a:spcPct val="107915"/>
              </a:lnSpc>
            </a:pPr>
            <a:r>
              <a:rPr lang="en-US" sz="1600" dirty="0"/>
              <a:t>La </a:t>
            </a:r>
            <a:r>
              <a:rPr lang="en-US" sz="1600" dirty="0" err="1"/>
              <a:t>Secretaría</a:t>
            </a:r>
            <a:r>
              <a:rPr lang="en-US" sz="1600" dirty="0"/>
              <a:t> Técnica, a </a:t>
            </a:r>
            <a:r>
              <a:rPr lang="en-US" sz="1600" dirty="0" err="1"/>
              <a:t>través</a:t>
            </a:r>
            <a:r>
              <a:rPr lang="en-US" sz="1600" dirty="0"/>
              <a:t> de la </a:t>
            </a:r>
            <a:r>
              <a:rPr lang="en-US" sz="1600" dirty="0" err="1"/>
              <a:t>Dirección</a:t>
            </a:r>
            <a:r>
              <a:rPr lang="en-US" sz="1600" dirty="0"/>
              <a:t> de </a:t>
            </a:r>
            <a:r>
              <a:rPr lang="en-US" sz="1600" dirty="0" err="1"/>
              <a:t>Cumplimiento</a:t>
            </a:r>
            <a:r>
              <a:rPr lang="en-US" sz="1600" dirty="0"/>
              <a:t> y </a:t>
            </a:r>
            <a:r>
              <a:rPr lang="en-US" sz="1600" dirty="0" err="1"/>
              <a:t>Responsabilidades</a:t>
            </a:r>
            <a:r>
              <a:rPr lang="en-US" sz="1600" dirty="0"/>
              <a:t> y la </a:t>
            </a:r>
            <a:r>
              <a:rPr lang="en-US" sz="1600" dirty="0" err="1"/>
              <a:t>Dirección</a:t>
            </a:r>
            <a:r>
              <a:rPr lang="en-US" sz="1600" dirty="0"/>
              <a:t> de Archivo del </a:t>
            </a:r>
            <a:r>
              <a:rPr lang="en-US" sz="1600" dirty="0">
                <a:hlinkClick r:id="rId3"/>
              </a:rPr>
              <a:t>ICAI</a:t>
            </a:r>
            <a:r>
              <a:rPr lang="en-US" sz="1600" dirty="0"/>
              <a:t> </a:t>
            </a:r>
            <a:r>
              <a:rPr lang="en-US" sz="1600" dirty="0" err="1"/>
              <a:t>recibieron</a:t>
            </a:r>
            <a:r>
              <a:rPr lang="en-US" sz="1600" dirty="0"/>
              <a:t> </a:t>
            </a:r>
            <a:r>
              <a:rPr lang="en-US" sz="1600" dirty="0" err="1"/>
              <a:t>capacitación</a:t>
            </a:r>
            <a:r>
              <a:rPr lang="en-US" sz="1600" dirty="0"/>
              <a:t> de </a:t>
            </a:r>
            <a:r>
              <a:rPr lang="en-US" sz="1600" dirty="0" err="1"/>
              <a:t>parte</a:t>
            </a:r>
            <a:r>
              <a:rPr lang="en-US" sz="1600" dirty="0"/>
              <a:t> del </a:t>
            </a:r>
            <a:r>
              <a:rPr lang="en-US" sz="1600" dirty="0">
                <a:hlinkClick r:id="rId4"/>
              </a:rPr>
              <a:t>INAI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nuevas</a:t>
            </a:r>
            <a:r>
              <a:rPr lang="en-US" sz="1600" dirty="0"/>
              <a:t> </a:t>
            </a:r>
            <a:r>
              <a:rPr lang="en-US" sz="1600" dirty="0" err="1"/>
              <a:t>disposiciones</a:t>
            </a:r>
            <a:r>
              <a:rPr lang="en-US" sz="1600" dirty="0"/>
              <a:t> de la Plataforma Nacional de </a:t>
            </a:r>
            <a:r>
              <a:rPr lang="en-US" sz="1600" dirty="0" err="1"/>
              <a:t>Transparencia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SIGEMI, SICOM Y SIPOT</a:t>
            </a:r>
            <a:endParaRPr lang="en-US" dirty="0"/>
          </a:p>
          <a:p>
            <a:pPr>
              <a:lnSpc>
                <a:spcPct val="107915"/>
              </a:lnSpc>
            </a:pPr>
            <a:endParaRPr lang="es-MX" sz="1600" dirty="0"/>
          </a:p>
          <a:p>
            <a:pPr>
              <a:lnSpc>
                <a:spcPct val="107915"/>
              </a:lnSpc>
            </a:pPr>
            <a:endParaRPr lang="en-US" sz="1600" dirty="0"/>
          </a:p>
          <a:p>
            <a:pPr>
              <a:lnSpc>
                <a:spcPct val="107915"/>
              </a:lnSpc>
            </a:pPr>
            <a:endParaRPr lang="es-MX" sz="1600" dirty="0"/>
          </a:p>
        </p:txBody>
      </p:sp>
      <p:sp>
        <p:nvSpPr>
          <p:cNvPr id="5" name="Google Shape;192;p6">
            <a:extLst>
              <a:ext uri="{FF2B5EF4-FFF2-40B4-BE49-F238E27FC236}">
                <a16:creationId xmlns:a16="http://schemas.microsoft.com/office/drawing/2014/main" id="{505F20BA-BA76-0328-0E63-2231FB0A4E5B}"/>
              </a:ext>
            </a:extLst>
          </p:cNvPr>
          <p:cNvSpPr/>
          <p:nvPr/>
        </p:nvSpPr>
        <p:spPr>
          <a:xfrm>
            <a:off x="827637" y="3007604"/>
            <a:ext cx="8100905" cy="315492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6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Viernes 20 de Mayo</a:t>
            </a:r>
            <a:endParaRPr lang="es-MX" dirty="0">
              <a:solidFill>
                <a:schemeClr val="dk1"/>
              </a:solidFill>
            </a:endParaRPr>
          </a:p>
          <a:p>
            <a:r>
              <a:rPr lang="en-US" sz="1600" dirty="0"/>
              <a:t>La </a:t>
            </a:r>
            <a:r>
              <a:rPr lang="en-US" sz="1600" dirty="0" err="1"/>
              <a:t>Directora</a:t>
            </a:r>
            <a:r>
              <a:rPr lang="en-US" sz="1600" dirty="0"/>
              <a:t> </a:t>
            </a:r>
            <a:r>
              <a:rPr lang="en-US" sz="1600" dirty="0" err="1"/>
              <a:t>Jurídica</a:t>
            </a:r>
            <a:r>
              <a:rPr lang="en-US" sz="1600" dirty="0"/>
              <a:t> del </a:t>
            </a:r>
            <a:r>
              <a:rPr lang="en-US" sz="1600" dirty="0">
                <a:hlinkClick r:id="rId3"/>
              </a:rPr>
              <a:t>ICAI</a:t>
            </a:r>
            <a:r>
              <a:rPr lang="en-US" sz="1600" dirty="0"/>
              <a:t>, Quetzalli Ruiz, </a:t>
            </a:r>
            <a:r>
              <a:rPr lang="en-US" sz="1600" dirty="0" err="1"/>
              <a:t>presentó</a:t>
            </a:r>
            <a:r>
              <a:rPr lang="en-US" sz="1600" dirty="0"/>
              <a:t> a Héctor Nájera Davis, </a:t>
            </a:r>
            <a:r>
              <a:rPr lang="en-US" sz="1600" dirty="0" err="1"/>
              <a:t>Coordinador</a:t>
            </a:r>
            <a:r>
              <a:rPr lang="en-US" sz="1600" dirty="0"/>
              <a:t> General de </a:t>
            </a:r>
            <a:r>
              <a:rPr lang="en-US" sz="1600" dirty="0" err="1"/>
              <a:t>Asuntos</a:t>
            </a:r>
            <a:r>
              <a:rPr lang="en-US" sz="1600" dirty="0"/>
              <a:t> </a:t>
            </a:r>
            <a:r>
              <a:rPr lang="en-US" sz="1600" dirty="0" err="1"/>
              <a:t>Jurídicos</a:t>
            </a:r>
            <a:r>
              <a:rPr lang="en-US" sz="1600" dirty="0"/>
              <a:t> de la </a:t>
            </a:r>
            <a:endParaRPr lang="en-US" dirty="0"/>
          </a:p>
          <a:p>
            <a:r>
              <a:rPr lang="en-US" sz="1600" dirty="0" err="1"/>
              <a:t>Secretaría</a:t>
            </a:r>
            <a:r>
              <a:rPr lang="en-US" sz="1600" dirty="0"/>
              <a:t> de </a:t>
            </a:r>
            <a:r>
              <a:rPr lang="en-US" sz="1600" dirty="0" err="1"/>
              <a:t>Fiscalización</a:t>
            </a:r>
            <a:r>
              <a:rPr lang="en-US" sz="1600" dirty="0"/>
              <a:t> y </a:t>
            </a:r>
            <a:r>
              <a:rPr lang="en-US" sz="1600" dirty="0" err="1"/>
              <a:t>Rendición</a:t>
            </a:r>
            <a:r>
              <a:rPr lang="en-US" sz="1600" dirty="0"/>
              <a:t> de Cuentas y a Bernardo Morales, Director de </a:t>
            </a:r>
            <a:r>
              <a:rPr lang="en-US" sz="1600" dirty="0" err="1"/>
              <a:t>Responsabilidades</a:t>
            </a:r>
            <a:r>
              <a:rPr lang="en-US" sz="1600" dirty="0"/>
              <a:t> </a:t>
            </a:r>
            <a:r>
              <a:rPr lang="en-US" sz="1600" dirty="0" err="1"/>
              <a:t>Administrativas</a:t>
            </a:r>
            <a:r>
              <a:rPr lang="en-US" sz="1600" dirty="0"/>
              <a:t>, </a:t>
            </a:r>
            <a:r>
              <a:rPr lang="en-US" sz="1600" dirty="0" err="1"/>
              <a:t>el</a:t>
            </a:r>
            <a:r>
              <a:rPr lang="en-US" sz="1600" dirty="0"/>
              <a:t> Sistema para </a:t>
            </a:r>
            <a:r>
              <a:rPr lang="en-US" sz="1600" dirty="0" err="1"/>
              <a:t>Eliminación</a:t>
            </a:r>
            <a:r>
              <a:rPr lang="en-US" sz="1600" dirty="0"/>
              <a:t> de </a:t>
            </a:r>
            <a:r>
              <a:rPr lang="en-US" sz="1600" dirty="0" err="1"/>
              <a:t>Datos</a:t>
            </a:r>
            <a:r>
              <a:rPr lang="en-US" sz="1600" dirty="0"/>
              <a:t> "ELIDA" del Supremo Tribunal de Justicia del Estado de Jalisco.</a:t>
            </a:r>
            <a:endParaRPr lang="en-US" dirty="0"/>
          </a:p>
          <a:p>
            <a:endParaRPr lang="en-US" sz="1600" dirty="0"/>
          </a:p>
          <a:p>
            <a:r>
              <a:rPr lang="en-US" sz="1600" dirty="0"/>
              <a:t>Andrea Fuentes Osorio, </a:t>
            </a:r>
            <a:r>
              <a:rPr lang="en-US" sz="1600" dirty="0" err="1"/>
              <a:t>Jefa</a:t>
            </a:r>
            <a:r>
              <a:rPr lang="en-US" sz="1600" dirty="0"/>
              <a:t> del </a:t>
            </a:r>
            <a:r>
              <a:rPr lang="en-US" sz="1600" dirty="0" err="1"/>
              <a:t>departamento</a:t>
            </a:r>
            <a:r>
              <a:rPr lang="en-US" sz="1600" dirty="0"/>
              <a:t> de </a:t>
            </a:r>
            <a:r>
              <a:rPr lang="en-US" sz="1600" dirty="0" err="1"/>
              <a:t>Fortalecimiento</a:t>
            </a:r>
            <a:r>
              <a:rPr lang="en-US" sz="1600" dirty="0"/>
              <a:t> a la </a:t>
            </a:r>
            <a:r>
              <a:rPr lang="en-US" sz="1600" dirty="0" err="1"/>
              <a:t>Transparencia</a:t>
            </a:r>
            <a:r>
              <a:rPr lang="en-US" sz="1600" dirty="0"/>
              <a:t> y Ana Lucía Retta Riojas, </a:t>
            </a:r>
            <a:r>
              <a:rPr lang="en-US" sz="1600" dirty="0" err="1"/>
              <a:t>Jefa</a:t>
            </a:r>
            <a:r>
              <a:rPr lang="en-US" sz="1600" dirty="0"/>
              <a:t> del </a:t>
            </a:r>
            <a:r>
              <a:rPr lang="en-US" sz="1600" dirty="0" err="1"/>
              <a:t>departamento</a:t>
            </a:r>
            <a:r>
              <a:rPr lang="en-US" sz="1600" dirty="0"/>
              <a:t> de </a:t>
            </a:r>
            <a:r>
              <a:rPr lang="en-US" sz="1600" dirty="0" err="1"/>
              <a:t>Seguimiento</a:t>
            </a:r>
            <a:r>
              <a:rPr lang="en-US" sz="1600" dirty="0"/>
              <a:t> del </a:t>
            </a:r>
            <a:endParaRPr lang="en-US" dirty="0"/>
          </a:p>
          <a:p>
            <a:r>
              <a:rPr lang="en-US" sz="1600" dirty="0"/>
              <a:t>ICAI </a:t>
            </a:r>
            <a:r>
              <a:rPr lang="en-US" sz="1600" dirty="0" err="1"/>
              <a:t>impartieron</a:t>
            </a:r>
            <a:r>
              <a:rPr lang="en-US" sz="1600" dirty="0"/>
              <a:t> </a:t>
            </a:r>
            <a:r>
              <a:rPr lang="en-US" sz="1600" dirty="0" err="1"/>
              <a:t>capacitación</a:t>
            </a:r>
            <a:r>
              <a:rPr lang="en-US" sz="1600" dirty="0"/>
              <a:t> a personal del </a:t>
            </a:r>
            <a:r>
              <a:rPr lang="en-US" sz="1600" dirty="0" err="1"/>
              <a:t>municipio</a:t>
            </a:r>
            <a:r>
              <a:rPr lang="en-US" sz="1600" dirty="0"/>
              <a:t> de Jiménez, Coahuila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llenado</a:t>
            </a:r>
            <a:r>
              <a:rPr lang="en-US" sz="1600" dirty="0"/>
              <a:t> de la PNT </a:t>
            </a:r>
            <a:r>
              <a:rPr lang="en-US" sz="1600" dirty="0" err="1"/>
              <a:t>Protección</a:t>
            </a:r>
            <a:r>
              <a:rPr lang="en-US" sz="1600" dirty="0"/>
              <a:t> de </a:t>
            </a:r>
            <a:r>
              <a:rPr lang="en-US" sz="1600" dirty="0" err="1"/>
              <a:t>Datos</a:t>
            </a:r>
            <a:r>
              <a:rPr lang="en-US" sz="1600" dirty="0"/>
              <a:t> </a:t>
            </a:r>
            <a:r>
              <a:rPr lang="en-US" sz="1600" dirty="0" err="1"/>
              <a:t>Personales</a:t>
            </a:r>
            <a:r>
              <a:rPr lang="en-US" sz="1600" dirty="0"/>
              <a:t>.</a:t>
            </a:r>
            <a:endParaRPr lang="en-US" dirty="0"/>
          </a:p>
          <a:p>
            <a:endParaRPr lang="en-US" sz="1600" dirty="0"/>
          </a:p>
          <a:p>
            <a:pPr>
              <a:lnSpc>
                <a:spcPct val="107915"/>
              </a:lnSpc>
            </a:pPr>
            <a:endParaRPr lang="en-US" sz="1600" dirty="0"/>
          </a:p>
          <a:p>
            <a:pPr>
              <a:lnSpc>
                <a:spcPct val="107915"/>
              </a:lnSpc>
            </a:pPr>
            <a:endParaRPr lang="en-US" sz="1600" dirty="0"/>
          </a:p>
          <a:p>
            <a:pPr>
              <a:lnSpc>
                <a:spcPct val="107915"/>
              </a:lnSpc>
            </a:pPr>
            <a:endParaRPr lang="es-MX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83ae55216_0_14"/>
          <p:cNvSpPr/>
          <p:nvPr/>
        </p:nvSpPr>
        <p:spPr>
          <a:xfrm>
            <a:off x="5511650" y="476675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92;p6">
            <a:extLst>
              <a:ext uri="{FF2B5EF4-FFF2-40B4-BE49-F238E27FC236}">
                <a16:creationId xmlns:a16="http://schemas.microsoft.com/office/drawing/2014/main" id="{2A2F1B21-72F4-4FE6-B01F-9451E62D9921}"/>
              </a:ext>
            </a:extLst>
          </p:cNvPr>
          <p:cNvSpPr/>
          <p:nvPr/>
        </p:nvSpPr>
        <p:spPr>
          <a:xfrm>
            <a:off x="899525" y="1224812"/>
            <a:ext cx="7914000" cy="174594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</a:rPr>
              <a:t>Viernes 20 de Mayo</a:t>
            </a:r>
            <a:endParaRPr lang="en-US" dirty="0">
              <a:solidFill>
                <a:schemeClr val="dk1"/>
              </a:solidFill>
            </a:endParaRPr>
          </a:p>
          <a:p>
            <a:pPr>
              <a:lnSpc>
                <a:spcPct val="107915"/>
              </a:lnSpc>
            </a:pPr>
            <a:r>
              <a:rPr lang="es-MX" sz="1600" dirty="0"/>
              <a:t>Ana Lucía </a:t>
            </a:r>
            <a:r>
              <a:rPr lang="es-MX" sz="1600" dirty="0" err="1"/>
              <a:t>Retta</a:t>
            </a:r>
            <a:r>
              <a:rPr lang="es-MX" sz="1600" dirty="0"/>
              <a:t> Riojas, Jefa del departamento de Seguimiento y Andrea Fuentes Osorio, Jefa del departamento de Fortalecimiento a la Transparencia del ICAI  capacitaron a personal del municipio de Sabinas en el llenado de la PNT y en Protección de Datos Personales.</a:t>
            </a:r>
            <a:endParaRPr lang="es-MX" dirty="0"/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3F7E7751-298E-2D90-861A-DABDE0B8BA61}"/>
              </a:ext>
            </a:extLst>
          </p:cNvPr>
          <p:cNvSpPr/>
          <p:nvPr/>
        </p:nvSpPr>
        <p:spPr>
          <a:xfrm>
            <a:off x="899524" y="3123028"/>
            <a:ext cx="7914000" cy="1271085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solidFill>
                <a:schemeClr val="dk1"/>
              </a:solidFill>
              <a:latin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</a:rPr>
              <a:t>Lunes 23 de Mayo </a:t>
            </a:r>
            <a:endParaRPr lang="en-US" dirty="0">
              <a:solidFill>
                <a:schemeClr val="dk1"/>
              </a:solidFill>
            </a:endParaRPr>
          </a:p>
          <a:p>
            <a:r>
              <a:rPr lang="es-MX" sz="1600" dirty="0"/>
              <a:t>Plan DAI llevó a cabo una reunión de trabajo con el</a:t>
            </a:r>
            <a:endParaRPr lang="es-MX" dirty="0"/>
          </a:p>
          <a:p>
            <a:r>
              <a:rPr lang="es-MX" sz="1600" dirty="0">
                <a:hlinkClick r:id="rId3"/>
              </a:rPr>
              <a:t>ICAI</a:t>
            </a:r>
            <a:r>
              <a:rPr lang="es-MX" sz="1600" dirty="0"/>
              <a:t> donde analizaron las respuestas que han emitido los </a:t>
            </a:r>
            <a:r>
              <a:rPr lang="es-MX" sz="1600" u="sng" dirty="0"/>
              <a:t>Sujetos Obligados</a:t>
            </a:r>
            <a:r>
              <a:rPr lang="es-MX" sz="1600" dirty="0"/>
              <a:t> considerados en las jornadas de socialización del Plan DAI. </a:t>
            </a:r>
            <a:endParaRPr lang="es-MX" dirty="0"/>
          </a:p>
          <a:p>
            <a:endParaRPr lang="es-MX" sz="1600" dirty="0"/>
          </a:p>
          <a:p>
            <a:pPr>
              <a:lnSpc>
                <a:spcPct val="107915"/>
              </a:lnSpc>
            </a:pPr>
            <a:endParaRPr lang="es-MX" sz="1600" b="1" dirty="0"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b="1" dirty="0">
              <a:latin typeface="Century Gothic"/>
            </a:endParaRPr>
          </a:p>
          <a:p>
            <a:pPr>
              <a:lnSpc>
                <a:spcPct val="107915"/>
              </a:lnSpc>
            </a:pPr>
            <a:endParaRPr lang="es-MX" sz="1600" dirty="0"/>
          </a:p>
        </p:txBody>
      </p:sp>
      <p:sp>
        <p:nvSpPr>
          <p:cNvPr id="7" name="Google Shape;192;p6">
            <a:extLst>
              <a:ext uri="{FF2B5EF4-FFF2-40B4-BE49-F238E27FC236}">
                <a16:creationId xmlns:a16="http://schemas.microsoft.com/office/drawing/2014/main" id="{107187DB-F60F-5CF1-C682-E3D515644708}"/>
              </a:ext>
            </a:extLst>
          </p:cNvPr>
          <p:cNvSpPr/>
          <p:nvPr/>
        </p:nvSpPr>
        <p:spPr>
          <a:xfrm>
            <a:off x="899524" y="4574736"/>
            <a:ext cx="7914000" cy="160216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</a:rPr>
              <a:t>Lunes 30 de Mayo</a:t>
            </a:r>
            <a:endParaRPr lang="en-US" dirty="0">
              <a:solidFill>
                <a:schemeClr val="dk1"/>
              </a:solidFill>
            </a:endParaRPr>
          </a:p>
          <a:p>
            <a:pPr>
              <a:lnSpc>
                <a:spcPct val="107915"/>
              </a:lnSpc>
            </a:pPr>
            <a:r>
              <a:rPr lang="es-MX" sz="1600" dirty="0"/>
              <a:t>En el programa “El Poder de la Transparencia", Alfredo Sánchez Marín, Jefe del Departamento Impulso a la Cultura de la Transparencia del ICAI, habló sobre la recertificación que recibieron de parte del instituto, varias instituciones educativas en Coahuila.</a:t>
            </a:r>
            <a:endParaRPr lang="es-MX" dirty="0"/>
          </a:p>
          <a:p>
            <a:pPr>
              <a:lnSpc>
                <a:spcPct val="107915"/>
              </a:lnSpc>
            </a:pPr>
            <a:endParaRPr lang="es-MX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83ae55216_0_14"/>
          <p:cNvSpPr/>
          <p:nvPr/>
        </p:nvSpPr>
        <p:spPr>
          <a:xfrm>
            <a:off x="5511650" y="476675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Mayo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" name="Google Shape;192;p6">
            <a:extLst>
              <a:ext uri="{FF2B5EF4-FFF2-40B4-BE49-F238E27FC236}">
                <a16:creationId xmlns:a16="http://schemas.microsoft.com/office/drawing/2014/main" id="{2A2F1B21-72F4-4FE6-B01F-9451E62D9921}"/>
              </a:ext>
            </a:extLst>
          </p:cNvPr>
          <p:cNvSpPr/>
          <p:nvPr/>
        </p:nvSpPr>
        <p:spPr>
          <a:xfrm>
            <a:off x="899525" y="1224812"/>
            <a:ext cx="7914000" cy="174594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5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</a:rPr>
              <a:t>Martes 31 de Mayo</a:t>
            </a:r>
          </a:p>
          <a:p>
            <a:pPr>
              <a:lnSpc>
                <a:spcPct val="107915"/>
              </a:lnSpc>
            </a:pPr>
            <a:r>
              <a:rPr lang="es-MX" sz="1600" dirty="0"/>
              <a:t>Andrea Fuentes Osorio, Jefa del Departamento de Fortalecimiento a la Transparencia y Reynaldo Rosas Cepeda, Director de Datos Personales del ICAI, capacitaron sobre Datos Personales, solicitudes de información y llenado de formatos, a personal del Congreso del Estado de Coahuila.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117741"/>
      </p:ext>
    </p:extLst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857</Words>
  <Application>Microsoft Office PowerPoint</Application>
  <PresentationFormat>Presentación en pantalla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Corbel</vt:lpstr>
      <vt:lpstr>Century Gothic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405</cp:revision>
  <dcterms:created xsi:type="dcterms:W3CDTF">2021-03-23T20:23:42Z</dcterms:created>
  <dcterms:modified xsi:type="dcterms:W3CDTF">2022-06-07T19:34:52Z</dcterms:modified>
</cp:coreProperties>
</file>