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26"/>
      <p:bold r:id="rId27"/>
      <p:italic r:id="rId28"/>
      <p:boldItalic r:id="rId29"/>
    </p:embeddedFont>
    <p:embeddedFont>
      <p:font typeface="Corbel" panose="020B050302020402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ggmlmxMPgGUIPE2bRGsPT3938n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2710" autoAdjust="0"/>
  </p:normalViewPr>
  <p:slideViewPr>
    <p:cSldViewPr snapToGrid="0">
      <p:cViewPr varScale="1">
        <p:scale>
          <a:sx n="62" d="100"/>
          <a:sy n="6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/>
        </p:nvSpPr>
        <p:spPr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panorámica con descripción">
  <p:cSld name="Imagen panorámica con descripció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>
            <a:spLocks noGrp="1"/>
          </p:cNvSpPr>
          <p:nvPr>
            <p:ph type="pic" idx="2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2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>
              <a:spcBef>
                <a:spcPts val="480"/>
              </a:spcBef>
              <a:spcAft>
                <a:spcPts val="0"/>
              </a:spcAft>
              <a:buSzPts val="3480"/>
              <a:buNone/>
              <a:defRPr sz="24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2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 rot="5400000">
            <a:off x="3155950" y="493713"/>
            <a:ext cx="3357563" cy="770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 rot="5400000">
            <a:off x="5412754" y="2574439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 rot="5400000">
            <a:off x="1569011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ftr" idx="11"/>
          </p:nvPr>
        </p:nvSpPr>
        <p:spPr>
          <a:xfrm>
            <a:off x="1973263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10"/>
          <p:cNvGrpSpPr/>
          <p:nvPr/>
        </p:nvGrpSpPr>
        <p:grpSpPr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34" name="Google Shape;34;p10"/>
            <p:cNvSpPr/>
            <p:nvPr/>
          </p:nvSpPr>
          <p:spPr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l" t="t" r="r" b="b"/>
              <a:pathLst>
                <a:path w="860" h="2502" extrusionOk="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l" t="t" r="r" b="b"/>
              <a:pathLst>
                <a:path w="842" h="2433" extrusionOk="0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6" name="Google Shape;36;p10"/>
            <p:cNvSpPr/>
            <p:nvPr/>
          </p:nvSpPr>
          <p:spPr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l" t="t" r="r" b="b"/>
              <a:pathLst>
                <a:path w="1220" h="1941" extrusionOk="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7" name="Google Shape;37;p10"/>
            <p:cNvSpPr/>
            <p:nvPr/>
          </p:nvSpPr>
          <p:spPr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l" t="t" r="r" b="b"/>
              <a:pathLst>
                <a:path w="1495" h="1872" extrusionOk="0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38" name="Google Shape;38;p10"/>
            <p:cNvSpPr/>
            <p:nvPr/>
          </p:nvSpPr>
          <p:spPr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l" t="t" r="r" b="b"/>
              <a:pathLst>
                <a:path w="2104" h="1875" extrusionOk="0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39" name="Google Shape;39;p10"/>
            <p:cNvSpPr/>
            <p:nvPr/>
          </p:nvSpPr>
          <p:spPr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l" t="t" r="r" b="b"/>
              <a:pathLst>
                <a:path w="1676" h="1944" extrusionOk="0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40" name="Google Shape;40;p10"/>
          <p:cNvSpPr/>
          <p:nvPr/>
        </p:nvSpPr>
        <p:spPr>
          <a:xfrm>
            <a:off x="203200" y="3771900"/>
            <a:ext cx="361950" cy="90488"/>
          </a:xfrm>
          <a:custGeom>
            <a:avLst/>
            <a:gdLst/>
            <a:ahLst/>
            <a:cxnLst/>
            <a:rect l="l" t="t" r="r" b="b"/>
            <a:pathLst>
              <a:path w="228" h="57" extrusionOk="0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10"/>
          <p:cNvSpPr/>
          <p:nvPr/>
        </p:nvSpPr>
        <p:spPr>
          <a:xfrm>
            <a:off x="560388" y="3867150"/>
            <a:ext cx="61912" cy="80963"/>
          </a:xfrm>
          <a:custGeom>
            <a:avLst/>
            <a:gdLst/>
            <a:ahLst/>
            <a:cxnLst/>
            <a:rect l="l" t="t" r="r" b="b"/>
            <a:pathLst>
              <a:path w="39" h="51" extrusionOk="0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42;p10"/>
          <p:cNvSpPr txBox="1"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dt" idx="10"/>
          </p:nvPr>
        </p:nvSpPr>
        <p:spPr>
          <a:xfrm>
            <a:off x="7326313" y="6116638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3624263" y="6116638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275638" y="6116638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8D1415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3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8D1415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4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275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marL="1371600" lvl="2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marL="1828800" lvl="3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marL="2286000" lvl="4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marL="2743200" lvl="5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marL="3200400" lvl="6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marL="3657600" lvl="7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marL="4114800" lvl="8" indent="-357504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>
            <a:spLocks noGrp="1"/>
          </p:cNvSpPr>
          <p:nvPr>
            <p:ph type="pic" idx="2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7"/>
          <p:cNvGrpSpPr/>
          <p:nvPr/>
        </p:nvGrpSpPr>
        <p:grpSpPr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1" name="Google Shape;11;p7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16" name="Google Shape;16;p7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8D1515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EFIRC?__cft__%5b0%5d=AZW_2lYBpYB2-t8nT0OsCha2TEHle5US-oUSs1H5wqkLn5DQUFMAgnSHRd6RiU6R0uDUwzmkOpPKv-LmSOxbgUQAq0AGt4MlDCrbN9apMEyAeBC5DCo-BVQdC0N2EyTMPfVPvRKCVfLeJXCO3S-7I4PQSqGrnYZgmSKIsBV-eTTI10dTlz3jFL9gvIQf4Umb7Vk&amp;__tn__=-%5dK-R" TargetMode="External"/><Relationship Id="rId2" Type="http://schemas.openxmlformats.org/officeDocument/2006/relationships/hyperlink" Target="https://www.facebook.com/icaicoahuila?__cft__%5b0%5d=AZW_2lYBpYB2-t8nT0OsCha2TEHle5US-oUSs1H5wqkLn5DQUFMAgnSHRd6RiU6R0uDUwzmkOpPKv-LmSOxbgUQAq0AGt4MlDCrbN9apMEyAeBC5DCo-BVQdC0N2EyTMPfVPvRKCVfLeJXCO3S-7I4PQSqGrnYZgmSKIsBV-eTTI10dTlz3jFL9gvIQf4Umb7Vk&amp;__tn__=-%5dK-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caicoahuila?__cft__%5b0%5d=AZUO3zQgbEL9_7CVlZdf24dUnLwO8Ok9cQA6w14OjNbiH6gzd7f9LmK8JvpapVzc06wDH2xkU4JOKdTXeiFYnJzTov7wc-vHhTos7Eekrkm0E0gpn97cxaUlhNaisgc_tRbRXTEtucfQhVJbDdPStIgQafiFCZMrv8h_gZFb5GX5Dug5Kl8zbJTMXa0LxF73ffljdIdwPjYM_pG2sUI8eRBv&amp;__tn__=-%5dK-R" TargetMode="External"/><Relationship Id="rId2" Type="http://schemas.openxmlformats.org/officeDocument/2006/relationships/hyperlink" Target="https://www.facebook.com/GrupoRegionMX?__cft__%5b0%5d=AZUO3zQgbEL9_7CVlZdf24dUnLwO8Ok9cQA6w14OjNbiH6gzd7f9LmK8JvpapVzc06wDH2xkU4JOKdTXeiFYnJzTov7wc-vHhTos7Eekrkm0E0gpn97cxaUlhNaisgc_tRbRXTEtucfQhVJbDdPStIgQafiFCZMrv8h_gZFb5GX5Dug5Kl8zbJTMXa0LxF73ffljdIdwPjYM_pG2sUI8eRBv&amp;__tn__=-%5dK-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caicoahuila?__cft__%5b0%5d=AZVnc_Pm0WNB-dK9QvTUfx3EvXYixt0JBrgAwCZFCisBkS-zoMEDigozf1YLG0_H-CwQzuRmaxD1m4XzutlGz0uFSv-PBMSSW_5qLUsnAqApREpjiIITlUJIdt78WxJhg07uI0q9sNCf1FvxObfC8nkDOPaDLipGYuzDB5YU3LpApFL5J-EAJ_i39YB_rlPEBDA&amp;__tn__=-%5dK-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caicoahuila?__cft__%5b0%5d=AZXU9jWWYg5GZhS4IgrUJFBFdQ2igECpEk86wIkdapiQoVaiXEmyxN9Q5f49KaLF8l8ccvGdY5TFhzBWTjaDqczvtijxJGRKYHUxMxFhzF0oK_264gCPnsJqen9dvx4UVBW3yy01xJ91TFFlDbsQn1yHt6tQupduE9NrNY1yNsuRYizgbAD11GPF965AHsl5GNI&amp;__tn__=-%5dK-R" TargetMode="External"/><Relationship Id="rId2" Type="http://schemas.openxmlformats.org/officeDocument/2006/relationships/hyperlink" Target="https://www.facebook.com/AcademiaIDH?__cft__%5b0%5d=AZXU9jWWYg5GZhS4IgrUJFBFdQ2igECpEk86wIkdapiQoVaiXEmyxN9Q5f49KaLF8l8ccvGdY5TFhzBWTjaDqczvtijxJGRKYHUxMxFhzF0oK_264gCPnsJqen9dvx4UVBW3yy01xJ91TFFlDbsQn1yHt6tQupduE9NrNY1yNsuRYizgbAD11GPF965AHsl5GNI&amp;__tn__=-%5dK-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UniversidadAutonomadeCoahuilaOficial?__cft__%5b0%5d=AZXU9jWWYg5GZhS4IgrUJFBFdQ2igECpEk86wIkdapiQoVaiXEmyxN9Q5f49KaLF8l8ccvGdY5TFhzBWTjaDqczvtijxJGRKYHUxMxFhzF0oK_264gCPnsJqen9dvx4UVBW3yy01xJ91TFFlDbsQn1yHt6tQupduE9NrNY1yNsuRYizgbAD11GPF965AHsl5GNI&amp;__tn__=-%5dK-R" TargetMode="External"/><Relationship Id="rId4" Type="http://schemas.openxmlformats.org/officeDocument/2006/relationships/hyperlink" Target="https://www.facebook.com/mriquelmesi?__cft__%5b0%5d=AZXU9jWWYg5GZhS4IgrUJFBFdQ2igECpEk86wIkdapiQoVaiXEmyxN9Q5f49KaLF8l8ccvGdY5TFhzBWTjaDqczvtijxJGRKYHUxMxFhzF0oK_264gCPnsJqen9dvx4UVBW3yy01xJ91TFFlDbsQn1yHt6tQupduE9NrNY1yNsuRYizgbAD11GPF965AHsl5GNI&amp;__tn__=-%5dK-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NorteSNT?__cft__%5b0%5d=AZVXnArMB75UR68QHzLnUSO2GYY57hPgh9yvrH61vWnGTlsgs60Fbvh5CcGJZVlIM2HAy3fP3aapkK9IK8Qfblw8WUojT4f59C2LeZEY0C2KChyTz1Rxvt-ptxHBOPwdRUpp-B9uEUDaSLBARGT7ANhcJacqcslrPW_rdit-Cnw1UimKk8i7h0YcVyci4wYIo88&amp;__tn__=-%5dK-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" descr="https://scontent-dfw1-1.xx.fbcdn.net/hphotos-xfp1/v/t1.0-9/p180x540/10984605_10153264678219570_1307738791735439166_n.jpg?oh=9f2d0ca2bc36746470fd49be66c14c6f&amp;oe=55F890B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Google Shape;149;p1">
            <a:extLst>
              <a:ext uri="{FF2B5EF4-FFF2-40B4-BE49-F238E27FC236}">
                <a16:creationId xmlns:a16="http://schemas.microsoft.com/office/drawing/2014/main" id="{4EC8F48C-6114-5611-EE2D-94791CC39861}"/>
              </a:ext>
            </a:extLst>
          </p:cNvPr>
          <p:cNvSpPr/>
          <p:nvPr/>
        </p:nvSpPr>
        <p:spPr>
          <a:xfrm>
            <a:off x="2418215" y="5892860"/>
            <a:ext cx="6722965" cy="66346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3067326" y="5992081"/>
            <a:ext cx="583801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Noviembre 2023 Agenda del mes</a:t>
            </a:r>
            <a:endParaRPr lang="en-US" dirty="0">
              <a:solidFill>
                <a:schemeClr val="dk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835C947-5175-9BCE-381B-75B8EEDBBD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6" t="10239" r="2764" b="22079"/>
          <a:stretch/>
        </p:blipFill>
        <p:spPr>
          <a:xfrm>
            <a:off x="4526556" y="3424403"/>
            <a:ext cx="4493162" cy="23496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5C877D5-1624-099B-DAC5-7B54E4227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162" y="5383418"/>
            <a:ext cx="1290587" cy="12905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5A98A8D-D363-28F4-4B1B-6598F40658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279127"/>
            <a:ext cx="4493162" cy="32388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C732100D-B4E9-E528-AA05-62C18385902C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6FCD08BB-5C42-35A7-56C0-C8A9C050AE0F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14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D87076EE-47BF-538B-01F1-DAC72B00C14D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9193A5C1-6DF0-4A54-2D74-085C613D1F66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14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9EFFE137-F186-1445-6563-01392B87CD4E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3CE6213-6E0B-8513-E7BE-DA6890F404E5}"/>
              </a:ext>
            </a:extLst>
          </p:cNvPr>
          <p:cNvSpPr txBox="1"/>
          <p:nvPr/>
        </p:nvSpPr>
        <p:spPr>
          <a:xfrm>
            <a:off x="1372130" y="4232235"/>
            <a:ext cx="72083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Para continuar con las actividades del XXV Encuentro de la Red de Transparencia y Acceso a la Información (RTA), la Comisionada Presidenta del ICAI, Dulce María Fuentes Mancillas y la Comisionada, Bertha Icela Mata Ortiz participaron en tres mesas de trabajo, una sobre Indicadores, otra sobre Transparencia Proactiva y Datos Abiertos y una última sobre Género y Grupos Vulnerables.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8263B35-7485-4112-B8B5-EDF1CF171BD8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Las actividades del Comisionado del ICAI, Francisco Javier Diez de Urdanivia del Valle dentro del XXV Encuentro de la Red de Transparencia y Acceso a la Información de Iberoamérica (RTA) en la #CDMX continúan, ya que participó en el grupo de trabajo de archivos.</a:t>
            </a:r>
          </a:p>
        </p:txBody>
      </p:sp>
    </p:spTree>
    <p:extLst>
      <p:ext uri="{BB962C8B-B14F-4D97-AF65-F5344CB8AC3E}">
        <p14:creationId xmlns:p14="http://schemas.microsoft.com/office/powerpoint/2010/main" val="2716061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7E8D7DF2-4D7A-1AA6-CA16-1363DBD295B2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8B165BD1-A532-847E-4D5D-A3E8F1D8AD9E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15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AE3199E3-2E88-61DC-8E0E-0218FAA0EEDE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CC475F7E-6A21-792B-A85B-9B54832D8412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16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B277FA7A-CA01-CEAA-32DF-045B529B30EB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4F4FFA-79A4-00B0-7ADD-DF4B5FD9C9C9}"/>
              </a:ext>
            </a:extLst>
          </p:cNvPr>
          <p:cNvSpPr txBox="1"/>
          <p:nvPr/>
        </p:nvSpPr>
        <p:spPr>
          <a:xfrm>
            <a:off x="1372130" y="4232235"/>
            <a:ext cx="72083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¡ATENCIÓN, se amplía el plazo de la convocatoria!</a:t>
            </a:r>
          </a:p>
          <a:p>
            <a:r>
              <a:rPr lang="es-MX" sz="1600" dirty="0">
                <a:latin typeface="+mn-lt"/>
              </a:rPr>
              <a:t>Los órganos garantes que integran la Región Norte SNT invitan a las y los mayores de 15 años a participar en el 3er. Concurso “Arte Transparente: #OrgulloDeSerDelNorte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ADDEEB5-5F8F-3788-0B12-30E64B8B36C9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Alfredo Sánchez Marín, Jefe del Departamento de Impulso a la Cultura de la Transparencia del ICAI capacitó sobre Derecho de Acceso a la Información Pública y herramientas para ejercerlo al alumnado de los turnos matutino y vespertino de la Secundaria Técnica número 82, en # Ramos Arizpe, Coahuila.</a:t>
            </a:r>
          </a:p>
        </p:txBody>
      </p:sp>
    </p:spTree>
    <p:extLst>
      <p:ext uri="{BB962C8B-B14F-4D97-AF65-F5344CB8AC3E}">
        <p14:creationId xmlns:p14="http://schemas.microsoft.com/office/powerpoint/2010/main" val="196786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08455758-0B10-5B5A-7B11-BB67214C77DA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CF281F65-EAC6-C9D9-F094-7EE20BFA12A7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16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D93117C8-C44E-AE87-703A-FCC723AD3DD7}"/>
              </a:ext>
            </a:extLst>
          </p:cNvPr>
          <p:cNvSpPr/>
          <p:nvPr/>
        </p:nvSpPr>
        <p:spPr>
          <a:xfrm>
            <a:off x="999773" y="937649"/>
            <a:ext cx="7921500" cy="4666638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50D99DE-8990-84C9-F12E-BC682E630B64}"/>
              </a:ext>
            </a:extLst>
          </p:cNvPr>
          <p:cNvSpPr txBox="1"/>
          <p:nvPr/>
        </p:nvSpPr>
        <p:spPr>
          <a:xfrm>
            <a:off x="1356359" y="1747474"/>
            <a:ext cx="678786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En representación de la Comisionada Presidenta del ICAI, Dulce María Fuentes Mancillas, el Secretario Técnico de este órgano garante, José Eduardo Vega Luna acudió al Diálogo Jurisprudencial “El diálogo judicial internacional y extranjero del Tribunal Electoral del Poder Judicial de la Federación”, que se realiza hoy y mañana en las instalaciones de la </a:t>
            </a:r>
            <a:r>
              <a:rPr lang="es-MX" sz="1600" dirty="0" err="1">
                <a:latin typeface="+mn-lt"/>
              </a:rPr>
              <a:t>Infoteca</a:t>
            </a:r>
            <a:r>
              <a:rPr lang="es-MX" sz="1600" dirty="0">
                <a:latin typeface="+mn-lt"/>
              </a:rPr>
              <a:t>, Campus Arteaga de la Universidad Autónoma de Coahuila.  </a:t>
            </a:r>
          </a:p>
          <a:p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El programa de hoy incluyó una conferencia inaugural y dos mesas de trabajo. </a:t>
            </a:r>
          </a:p>
          <a:p>
            <a:r>
              <a:rPr lang="es-MX" sz="1600" dirty="0">
                <a:latin typeface="+mn-lt"/>
              </a:rPr>
              <a:t>Reyes Rodríguez Mondragón, Magistrado Presidente del Tribunal Electoral del Poder Judicial de la Federación impartió la conferencia inaugural, que fue moderada por rene </a:t>
            </a:r>
            <a:r>
              <a:rPr lang="es-MX" sz="1600" dirty="0" err="1">
                <a:latin typeface="+mn-lt"/>
              </a:rPr>
              <a:t>Spigno</a:t>
            </a:r>
            <a:r>
              <a:rPr lang="es-MX" sz="1600" dirty="0">
                <a:latin typeface="+mn-lt"/>
              </a:rPr>
              <a:t>, Directora General de la Academia Interamericana de Derechos Humanos</a:t>
            </a:r>
          </a:p>
        </p:txBody>
      </p:sp>
    </p:spTree>
    <p:extLst>
      <p:ext uri="{BB962C8B-B14F-4D97-AF65-F5344CB8AC3E}">
        <p14:creationId xmlns:p14="http://schemas.microsoft.com/office/powerpoint/2010/main" val="112526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190DF60A-F544-4C08-3D45-DBE6EB425C28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53A0C6EC-5BCF-0CAC-8D9B-C9AC61FBB372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Viernes 17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C0120014-7AE7-6479-0DD4-EE7D494C7D4C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3521A17E-8AF8-F749-4C58-FE12F9970F82}"/>
              </a:ext>
            </a:extLst>
          </p:cNvPr>
          <p:cNvSpPr/>
          <p:nvPr/>
        </p:nvSpPr>
        <p:spPr>
          <a:xfrm>
            <a:off x="1356358" y="3570246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21 de noviembre</a:t>
            </a: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2CAC42C9-38DC-1557-3D53-EED93191AFBE}"/>
              </a:ext>
            </a:extLst>
          </p:cNvPr>
          <p:cNvSpPr/>
          <p:nvPr/>
        </p:nvSpPr>
        <p:spPr>
          <a:xfrm>
            <a:off x="966436" y="3175151"/>
            <a:ext cx="7921500" cy="3493936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BB6918-728F-978E-DB64-5D3743D29FDE}"/>
              </a:ext>
            </a:extLst>
          </p:cNvPr>
          <p:cNvSpPr txBox="1"/>
          <p:nvPr/>
        </p:nvSpPr>
        <p:spPr>
          <a:xfrm>
            <a:off x="1356358" y="3963032"/>
            <a:ext cx="720832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n-lt"/>
              </a:rPr>
              <a:t>Hoy s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e llevó a cabo, de manera virtual la Vigésima Séptima Sesión Ordinaria del Consejo Promotor de la Transparencia en la Educación. 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La Comisionada Presidenta del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2"/>
              </a:rPr>
              <a:t>ICAI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, Dulce María Fuentes Mancillas dio las palabras de bienvenida a las personas integrantes del Consejo, mientras que Gustavo Zavala </a:t>
            </a:r>
            <a:r>
              <a:rPr lang="es-MX" sz="1600" b="0" i="0" dirty="0" err="1">
                <a:solidFill>
                  <a:srgbClr val="050505"/>
                </a:solidFill>
                <a:effectLst/>
                <a:latin typeface="+mj-lt"/>
              </a:rPr>
              <a:t>Slehiman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, Director de Capacitación y Cultura de la Transparencia del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2"/>
              </a:rPr>
              <a:t>ICAI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 presentó el informe de resultados de la implementación del </a:t>
            </a:r>
            <a:r>
              <a:rPr lang="es-MX" sz="1600" b="0" i="0" dirty="0" err="1">
                <a:solidFill>
                  <a:srgbClr val="050505"/>
                </a:solidFill>
                <a:effectLst/>
                <a:latin typeface="+mj-lt"/>
              </a:rPr>
              <a:t>PlanDAI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 2022-2023 en Coahuila.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Estuvieron presentes en la reunión virtual, la titular de la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3"/>
              </a:rPr>
              <a:t>Secretaría de Fiscalización y Rendición de Cuentas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, Teresa Guajardo Berlanga; el Subsecretario de Educación Media Superior, Francisco Osorio Morales y autoridades de instituciones participantes del Consejo.</a:t>
            </a:r>
          </a:p>
          <a:p>
            <a:endParaRPr lang="es-MX" sz="1600" dirty="0">
              <a:latin typeface="+mn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39EBA01-0562-9DB6-9FFC-25F685C3F00C}"/>
              </a:ext>
            </a:extLst>
          </p:cNvPr>
          <p:cNvSpPr txBox="1"/>
          <p:nvPr/>
        </p:nvSpPr>
        <p:spPr>
          <a:xfrm>
            <a:off x="1356358" y="1592228"/>
            <a:ext cx="75315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El alumnado del turno vespertino de la Escuela Secundaria Técnica Núm. 82, en #RamosArizpe, recibió la tarde de ayer a Alfredo Sánchez Marín, Jefe del Departamento de Impulso a la Cultura de la Transparencia del ICAI, quien les habló sobre la importancia de conocer el Derecho de Acceso a la Información Pública y las herramientas para ejercerlo.</a:t>
            </a:r>
          </a:p>
        </p:txBody>
      </p:sp>
    </p:spTree>
    <p:extLst>
      <p:ext uri="{BB962C8B-B14F-4D97-AF65-F5344CB8AC3E}">
        <p14:creationId xmlns:p14="http://schemas.microsoft.com/office/powerpoint/2010/main" val="413055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818BEA8C-877E-2418-C757-4807A3131584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00F2E9CA-4FA3-0D15-1BB0-410CC31440CE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22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31B11616-D27E-3AD7-1950-210C116533A0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00162B24-8190-C534-9C61-E60606CBD6AF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22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8F385F9A-9A41-E49F-71E6-4D6B55508297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16196D-E896-CFF1-0482-8BEBD6821A76}"/>
              </a:ext>
            </a:extLst>
          </p:cNvPr>
          <p:cNvSpPr txBox="1"/>
          <p:nvPr/>
        </p:nvSpPr>
        <p:spPr>
          <a:xfrm>
            <a:off x="1372130" y="4232235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Alfredo Sánchez Marín, Jefe del Departamento de Impulso a la Cultura de la Transparencia del ICAI capacitó sobre Derecho de Acceso a la Información Pública y diferentes plataformas de transparencia al alumnado de la carrera de procesos industriales de la Universidad Tecnológica de la Región Centro de Coahuila.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2CF7D47-4A12-6635-0DDA-D6DA205DF390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A la comunidad en general, se hace de su conocimiento que el día de mañana, jueves 23 de noviembre del 2023, a las 08:30 horas, se llevará a cabo la 228 Sesión Ordinaria del Consejo General del Instituto Coahuilense de Acceso a la Información Pública, en las instalaciones del ICAI</a:t>
            </a:r>
          </a:p>
        </p:txBody>
      </p:sp>
    </p:spTree>
    <p:extLst>
      <p:ext uri="{BB962C8B-B14F-4D97-AF65-F5344CB8AC3E}">
        <p14:creationId xmlns:p14="http://schemas.microsoft.com/office/powerpoint/2010/main" val="496367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343AD8CC-61CE-D214-7A5E-A6C929806F89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542D4682-C1DD-B3B7-87E4-7C95B1FA7E40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F1F99448-991A-3553-E70B-117A66EEBF11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436A6CD9-20A5-213B-2E10-CCA0DB5CE4B4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5124A974-9B5C-BD45-348A-9FCBBFAFE699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E2CC939-2BB1-0413-0146-15F5D61167CC}"/>
              </a:ext>
            </a:extLst>
          </p:cNvPr>
          <p:cNvSpPr txBox="1"/>
          <p:nvPr/>
        </p:nvSpPr>
        <p:spPr>
          <a:xfrm>
            <a:off x="1372130" y="4232235"/>
            <a:ext cx="72083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0" i="0" dirty="0">
                <a:solidFill>
                  <a:srgbClr val="050505"/>
                </a:solidFill>
                <a:effectLst/>
                <a:latin typeface="+mn-lt"/>
              </a:rPr>
              <a:t>Se llevó a cabo la 228 Sesión Ordinaria del Consejo General del Instituto Coahuilense de Acceso a la Información Pública.</a:t>
            </a:r>
            <a:endParaRPr lang="es-MX" sz="1600" dirty="0">
              <a:latin typeface="+mn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6CC13B-3CD9-9EB6-8CF3-0286FCA882CF}"/>
              </a:ext>
            </a:extLst>
          </p:cNvPr>
          <p:cNvSpPr txBox="1"/>
          <p:nvPr/>
        </p:nvSpPr>
        <p:spPr>
          <a:xfrm>
            <a:off x="1356358" y="1664798"/>
            <a:ext cx="75315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En el noticiero Fuerte y Claro, de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2"/>
              </a:rPr>
              <a:t>Grupo Región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 , Claudia Olinda Morán entrevistaron a la Comisionada Presidenta del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3"/>
              </a:rPr>
              <a:t>ICAI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, Dulce María Fuentes Mancillas.</a:t>
            </a: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47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BEA48482-5CF4-5709-13B1-49ECC09FF30D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E206C102-84E0-3F62-6C61-D870F6B92509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A47FF7BE-AC25-77C1-5F97-F00AE4BF9E25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E473C94C-1E50-C90C-B2D5-5CA265B85517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B0185F41-317C-0F48-04BE-B9AFB4AE10C3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D1A6CA6-CB65-3767-6EF1-DC792184F9B3}"/>
              </a:ext>
            </a:extLst>
          </p:cNvPr>
          <p:cNvSpPr txBox="1"/>
          <p:nvPr/>
        </p:nvSpPr>
        <p:spPr>
          <a:xfrm>
            <a:off x="1372130" y="4232235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El Director de Capacitación y Cultura de la Transparencia del ICAI, Gustavo Zavala </a:t>
            </a:r>
            <a:r>
              <a:rPr lang="es-MX" sz="1600" dirty="0" err="1">
                <a:latin typeface="+mn-lt"/>
              </a:rPr>
              <a:t>Slehiman</a:t>
            </a:r>
            <a:r>
              <a:rPr lang="es-MX" sz="1600" dirty="0">
                <a:latin typeface="+mn-lt"/>
              </a:rPr>
              <a:t> participó de manera virtual, en representación de este órgano garante, en la Conferencia Nacional de Acceso a la Información 2023: "La importancia del espacio virtual para el acceso a la información" que organizan el INAI, </a:t>
            </a:r>
            <a:r>
              <a:rPr lang="es-MX" sz="1600" dirty="0" err="1">
                <a:latin typeface="+mn-lt"/>
              </a:rPr>
              <a:t>AbramosMéxico</a:t>
            </a:r>
            <a:r>
              <a:rPr lang="es-MX" sz="1600" dirty="0">
                <a:latin typeface="+mn-lt"/>
              </a:rPr>
              <a:t> y PLANDAI.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9846698-1F34-C090-9A24-3E3C03061622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La Comisionada Presidenta del ICAI, Dulce María Fuentes Mancillas asistió al arranque del Observatorio Judicial 2023, Mesas Redondas en Entidades Federativas que realizan la Academia Interamericana de Derechos Humanos y la Escuela Judicial Electoral.</a:t>
            </a:r>
          </a:p>
        </p:txBody>
      </p:sp>
    </p:spTree>
    <p:extLst>
      <p:ext uri="{BB962C8B-B14F-4D97-AF65-F5344CB8AC3E}">
        <p14:creationId xmlns:p14="http://schemas.microsoft.com/office/powerpoint/2010/main" val="301557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82DB248C-F721-1816-50B4-6ED821883A4F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9D0E8C4E-438E-F48F-1745-347A017E6E85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F0C5E175-942A-347F-735C-29A0BCD957A9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5D381911-BE15-7810-A11B-9537282D60DA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Viernes 24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D651E193-D5E0-F166-27BE-40AFB3F67B55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2E4329-4BB5-3AF0-2E97-A2AA0E95C65E}"/>
              </a:ext>
            </a:extLst>
          </p:cNvPr>
          <p:cNvSpPr txBox="1"/>
          <p:nvPr/>
        </p:nvSpPr>
        <p:spPr>
          <a:xfrm>
            <a:off x="1372130" y="4232235"/>
            <a:ext cx="72083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En el Instituto Coahuilense de Acceso a la Información Pública (ICAI) felicitamos a los integrantes del Instituto de Acceso a la Información Pública para el Estado de Guanajuato (IACIP GTO ) en su 20 informe de actividades.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1D4C332-9C1A-E78C-9B9D-7981AD7F727D}"/>
              </a:ext>
            </a:extLst>
          </p:cNvPr>
          <p:cNvSpPr txBox="1"/>
          <p:nvPr/>
        </p:nvSpPr>
        <p:spPr>
          <a:xfrm>
            <a:off x="1356358" y="1592228"/>
            <a:ext cx="75315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Para capacitar sobre Derecho de Acceso a la Información Pública y mostrar las plataformas de transparencia al alumnado de Procesos Industriales de la Universidad Tecnológica de la Región Centro de Coahuila, Alfredo Sánchez Marín, Jefe del Departamento de Impulso a la Cultura de la Transparencia del ICAI se dio cita hoy por la mañana en las instalaciones de dicho plantel.</a:t>
            </a:r>
          </a:p>
        </p:txBody>
      </p:sp>
    </p:spTree>
    <p:extLst>
      <p:ext uri="{BB962C8B-B14F-4D97-AF65-F5344CB8AC3E}">
        <p14:creationId xmlns:p14="http://schemas.microsoft.com/office/powerpoint/2010/main" val="151942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D936CBB0-5402-38DD-4415-2F504B7BBFD9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A67B5AF8-C481-E30C-EB1D-BADA2F2D1E6C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23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B6A7CDD6-93AA-58FE-4755-CD1544BABDDB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CDC6E02D-92AB-02F9-AC89-01F3D99C6B02}"/>
              </a:ext>
            </a:extLst>
          </p:cNvPr>
          <p:cNvSpPr/>
          <p:nvPr/>
        </p:nvSpPr>
        <p:spPr>
          <a:xfrm>
            <a:off x="1356360" y="3708571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Viernes 24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9CFC796D-3382-18C0-33E3-68E5D1E19788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7049AD8-E6A1-A305-2295-0A5DC11C73FA}"/>
              </a:ext>
            </a:extLst>
          </p:cNvPr>
          <p:cNvSpPr txBox="1"/>
          <p:nvPr/>
        </p:nvSpPr>
        <p:spPr>
          <a:xfrm>
            <a:off x="1356359" y="4000938"/>
            <a:ext cx="720832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Ignacio Galindo Ramírez, Subdirector de Gobierno Abierto; Alejandro Herrera Casillas, Director de Cumplimiento y Responsabilidades; Stephany Mazatán Rodríguez, Auxiliar de proyectistas de Integración y Cumplimiento; Juan Antonio Álvarez Gaona, Subdirector de Capacitación a Sujetos Obligados y Ana Lucía </a:t>
            </a:r>
            <a:r>
              <a:rPr lang="es-MX" sz="1600" dirty="0" err="1">
                <a:latin typeface="+mn-lt"/>
              </a:rPr>
              <a:t>Retta</a:t>
            </a:r>
            <a:r>
              <a:rPr lang="es-MX" sz="1600" dirty="0">
                <a:latin typeface="+mn-lt"/>
              </a:rPr>
              <a:t> Rojas, Jefa del Departamento de Seguimiento, integrantes del ICAI, asisten, en representación de este órgano garante, al segundo día de actividades del Observatorio Judicial Electoral 2023, Mesas Redondas en Entidades Federativas.</a:t>
            </a:r>
          </a:p>
          <a:p>
            <a:r>
              <a:rPr lang="es-MX" sz="1600" dirty="0">
                <a:latin typeface="+mn-lt"/>
              </a:rPr>
              <a:t>Evento que organizan la Academia Interamericana de Derechos Humanos y la Escuela Judicial Electoral.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80319F-8517-7620-3809-207AC1CFEB46}"/>
              </a:ext>
            </a:extLst>
          </p:cNvPr>
          <p:cNvSpPr txBox="1"/>
          <p:nvPr/>
        </p:nvSpPr>
        <p:spPr>
          <a:xfrm>
            <a:off x="1356358" y="1592228"/>
            <a:ext cx="75315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Alfredo Sánchez Marín, Jefe del Departamento de Impulso a la Cultura de la Transparencia del ICAI capacitó, ayer por la noche, a maestros y personal administrativo de la Universidad Tecnológica de la Región Centro de Coahuila sobre cómo ejercer el derecho de acceso a la información en la Plataforma Nacional de Transparencia.</a:t>
            </a:r>
          </a:p>
        </p:txBody>
      </p:sp>
    </p:spTree>
    <p:extLst>
      <p:ext uri="{BB962C8B-B14F-4D97-AF65-F5344CB8AC3E}">
        <p14:creationId xmlns:p14="http://schemas.microsoft.com/office/powerpoint/2010/main" val="68550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B20D52E0-A5B8-5C96-4463-23F481167AC9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3F0AF933-768B-C6EF-470E-993EFCE98ADA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27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BE289B3E-A3C0-7D73-978E-682FFE97FAA2}"/>
              </a:ext>
            </a:extLst>
          </p:cNvPr>
          <p:cNvSpPr/>
          <p:nvPr/>
        </p:nvSpPr>
        <p:spPr>
          <a:xfrm>
            <a:off x="1006600" y="944167"/>
            <a:ext cx="7921500" cy="496966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B7FB618-DAB1-3461-0CA6-66448F3F2990}"/>
              </a:ext>
            </a:extLst>
          </p:cNvPr>
          <p:cNvSpPr txBox="1"/>
          <p:nvPr/>
        </p:nvSpPr>
        <p:spPr>
          <a:xfrm>
            <a:off x="1190171" y="1592227"/>
            <a:ext cx="737451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</a:t>
            </a:r>
          </a:p>
          <a:p>
            <a:r>
              <a:rPr lang="es-MX" sz="1600" dirty="0">
                <a:latin typeface="+mn-lt"/>
              </a:rPr>
              <a:t>En el marco de la Feria Internacional del Libro de Guadalajara 2023, se firmó el Convenio de Colaboración entre Tribunal de Justicia Administrativa de Coahuila de Zaragoza y el Supremo Tribunal de Justicia del Estado de Jalisco para la entrega - adopción de la herramienta tecnológica (software) denominada “Elida Judicial”, eliminador de datos desde </a:t>
            </a:r>
            <a:r>
              <a:rPr lang="es-MX" sz="1600" dirty="0" err="1">
                <a:latin typeface="+mn-lt"/>
              </a:rPr>
              <a:t>word</a:t>
            </a:r>
            <a:r>
              <a:rPr lang="es-MX" sz="1600" dirty="0">
                <a:latin typeface="+mn-lt"/>
              </a:rPr>
              <a:t>, con la colaboración del ICAI, como enlace para armonización legal.</a:t>
            </a:r>
          </a:p>
          <a:p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Por parte del TJAC estuvo el Magistrado Jesús Sotomayor Hernández, y por parte del TSJJ Magistrado Daniel Espinoza Licon, asistieron, del INAI la Comisionada Julieta del Río Venegas; del ICAI la Comisionada Presidenta, Dulce María </a:t>
            </a:r>
            <a:r>
              <a:rPr lang="es-MX" sz="1600" dirty="0" err="1">
                <a:latin typeface="+mn-lt"/>
              </a:rPr>
              <a:t>Fuents</a:t>
            </a:r>
            <a:r>
              <a:rPr lang="es-MX" sz="1600" dirty="0">
                <a:latin typeface="+mn-lt"/>
              </a:rPr>
              <a:t> Mancillas, los Comisionados Bertha Icela Mata Ortiz y Javier Diez de Urdanivia del Valle y la Directora Jurídica, </a:t>
            </a:r>
            <a:r>
              <a:rPr lang="es-MX" sz="1600" dirty="0" err="1">
                <a:latin typeface="+mn-lt"/>
              </a:rPr>
              <a:t>Quetzalli</a:t>
            </a:r>
            <a:r>
              <a:rPr lang="es-MX" sz="1600" dirty="0">
                <a:latin typeface="+mn-lt"/>
              </a:rPr>
              <a:t> Ruiz Flores.</a:t>
            </a:r>
          </a:p>
        </p:txBody>
      </p:sp>
    </p:spTree>
    <p:extLst>
      <p:ext uri="{BB962C8B-B14F-4D97-AF65-F5344CB8AC3E}">
        <p14:creationId xmlns:p14="http://schemas.microsoft.com/office/powerpoint/2010/main" val="174594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1356358" y="2305757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1 de noviembre</a:t>
            </a:r>
          </a:p>
        </p:txBody>
      </p:sp>
      <p:sp>
        <p:nvSpPr>
          <p:cNvPr id="4" name="Google Shape;168;p3">
            <a:extLst>
              <a:ext uri="{FF2B5EF4-FFF2-40B4-BE49-F238E27FC236}">
                <a16:creationId xmlns:a16="http://schemas.microsoft.com/office/drawing/2014/main" id="{8618AEFA-0AC8-A61D-A061-68A1FF72DB99}"/>
              </a:ext>
            </a:extLst>
          </p:cNvPr>
          <p:cNvSpPr/>
          <p:nvPr/>
        </p:nvSpPr>
        <p:spPr>
          <a:xfrm>
            <a:off x="896525" y="2310938"/>
            <a:ext cx="7921500" cy="2930579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9C3F08-C8E0-9B1A-248F-2D1F2E2755C2}"/>
              </a:ext>
            </a:extLst>
          </p:cNvPr>
          <p:cNvSpPr txBox="1"/>
          <p:nvPr/>
        </p:nvSpPr>
        <p:spPr>
          <a:xfrm>
            <a:off x="1194732" y="2659769"/>
            <a:ext cx="75315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Gustavo Zavala </a:t>
            </a:r>
            <a:r>
              <a:rPr lang="es-MX" sz="1600" dirty="0" err="1">
                <a:latin typeface="+mn-lt"/>
              </a:rPr>
              <a:t>Slehiman</a:t>
            </a:r>
            <a:r>
              <a:rPr lang="es-MX" sz="1600" dirty="0">
                <a:latin typeface="+mn-lt"/>
              </a:rPr>
              <a:t>, Director de Capacitación y Cultura de la Transparencia del ICAI participó en el segundo día de actividades del 6to. Taller Nacional de Participación Ciudadana, que se realizó los días 30 y 31 de octubre en Parras, Coahuila.</a:t>
            </a:r>
          </a:p>
          <a:p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Durante la jornada, Gustavo Zavala participó en los trabajos de revisión de la iniciativa de ley de participación ciudadana.</a:t>
            </a:r>
          </a:p>
          <a:p>
            <a:r>
              <a:rPr lang="es-MX" sz="1600" dirty="0">
                <a:latin typeface="+mn-lt"/>
              </a:rPr>
              <a:t>En el evento se firmó el Acuerdo por la Integridad para el Proceso Electoral Coahuila 2024.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6E2CACF4-DC25-5BAE-7A5A-24026B951E4C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7D109DB4-A1E6-E03D-5604-D9A9E5A62BE4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27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D9FB16DE-4EC9-ED6D-99C6-DA50B2218D46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3F725506-0E0E-A73B-1CDC-45782D449ABB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27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EE3788D7-AC26-3F66-DC48-CCF4B5556198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D7301F-D28F-DE53-98C0-1FA1E12D6724}"/>
              </a:ext>
            </a:extLst>
          </p:cNvPr>
          <p:cNvSpPr txBox="1"/>
          <p:nvPr/>
        </p:nvSpPr>
        <p:spPr>
          <a:xfrm>
            <a:off x="1372130" y="4232235"/>
            <a:ext cx="72083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Hoy, en "El Poder de la Transparencia" nos acompaña el Presidente del Consejo de Participación Ciudadana Coahuila, Miguel Francisco Crespo Alvarado, quien nos habla de la labor que realiza este organismo.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70C9CB5-1540-1DB8-95F3-B3DCB9BFCC27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Para hablar sobre temas relacionados con la transparencia y el Derecho de Acceso a la Información, Arturo Valdez Ramos, Jefe del Departamento de Tecnologías de la Información y Seguimiento de Programas del ICAI visitó al alumnado de la Escuela Secundaria Técnica #23, de #Arteaga, #Coahuila.</a:t>
            </a:r>
          </a:p>
        </p:txBody>
      </p:sp>
    </p:spTree>
    <p:extLst>
      <p:ext uri="{BB962C8B-B14F-4D97-AF65-F5344CB8AC3E}">
        <p14:creationId xmlns:p14="http://schemas.microsoft.com/office/powerpoint/2010/main" val="18422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02C11AAC-F282-835A-251F-5F54C96054F2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D2593119-2BB5-2314-605A-F2CC25633F4E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27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C89BD5BB-1D9F-8EB5-FB6C-F1A4E877E31F}"/>
              </a:ext>
            </a:extLst>
          </p:cNvPr>
          <p:cNvSpPr/>
          <p:nvPr/>
        </p:nvSpPr>
        <p:spPr>
          <a:xfrm>
            <a:off x="999773" y="937649"/>
            <a:ext cx="7921500" cy="2930579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3C4B6610-2C19-FE86-DEBD-C07229E573FC}"/>
              </a:ext>
            </a:extLst>
          </p:cNvPr>
          <p:cNvSpPr/>
          <p:nvPr/>
        </p:nvSpPr>
        <p:spPr>
          <a:xfrm>
            <a:off x="1356359" y="4498167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27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F5E17FE0-D593-4533-0E62-8E4DB3DD2013}"/>
              </a:ext>
            </a:extLst>
          </p:cNvPr>
          <p:cNvSpPr/>
          <p:nvPr/>
        </p:nvSpPr>
        <p:spPr>
          <a:xfrm>
            <a:off x="1033995" y="4120298"/>
            <a:ext cx="7921500" cy="2640007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E3E9984-2F1A-C9D1-CAEC-6D0F0CCE631D}"/>
              </a:ext>
            </a:extLst>
          </p:cNvPr>
          <p:cNvSpPr txBox="1"/>
          <p:nvPr/>
        </p:nvSpPr>
        <p:spPr>
          <a:xfrm>
            <a:off x="1390581" y="4913625"/>
            <a:ext cx="720832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En el arranque de actividades del INAI en la Feria Internacional del Libro de Guadalajara, la Comisionada Presidenta del ICAI, Dulce María Fuentes Mancillas fue invitada a moderar la presentación del libro “Riesgos de las Libertades Informativas en la Sociedad Abierta”.</a:t>
            </a:r>
          </a:p>
          <a:p>
            <a:r>
              <a:rPr lang="es-MX" sz="1600" dirty="0">
                <a:latin typeface="+mn-lt"/>
              </a:rPr>
              <a:t>En el evento estuvieron la Comisionada del INAI, Julieta del Río Venegas junto a los coautores del texto Karla Belem Negrete Huelga y Martín Echeverría Victoria.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81A1504-D167-3ECF-4E40-E30081D03249}"/>
              </a:ext>
            </a:extLst>
          </p:cNvPr>
          <p:cNvSpPr txBox="1"/>
          <p:nvPr/>
        </p:nvSpPr>
        <p:spPr>
          <a:xfrm>
            <a:off x="1356358" y="1592228"/>
            <a:ext cx="75315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La Comisionada Presidenta del ICAI, Dulce María Fuentes Mancillas y los Comisionados de este órgano garante Bertha Icela Mata Ortiz y Francisco Javier Diez de Urdanivia del Valle estuvieron, junto al Comisionado del INAI, Adrián Alcalá y el Magistrado Presidente del Tribunal de Justicia Administrativa de Coahuila de Zaragoza, Jesús Gerardo Sotomayor Hernández; el Secretario Técnico, Octavio Adame y el Director del Servicio Profesional de Carrera del TJAC, David Reyes, en el arranque de actividades del #PabellónDeLaTransparencia en la edición 37 de la Feria Internacional del Libro de Guadalajara.</a:t>
            </a:r>
          </a:p>
        </p:txBody>
      </p:sp>
    </p:spTree>
    <p:extLst>
      <p:ext uri="{BB962C8B-B14F-4D97-AF65-F5344CB8AC3E}">
        <p14:creationId xmlns:p14="http://schemas.microsoft.com/office/powerpoint/2010/main" val="3603559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96EABCE6-FDE7-D21B-D0B3-DB9C4334EA94}"/>
              </a:ext>
            </a:extLst>
          </p:cNvPr>
          <p:cNvSpPr txBox="1"/>
          <p:nvPr/>
        </p:nvSpPr>
        <p:spPr>
          <a:xfrm>
            <a:off x="5148263" y="173415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258AC1EE-A6AF-475A-3D30-381FB4A11667}"/>
              </a:ext>
            </a:extLst>
          </p:cNvPr>
          <p:cNvSpPr/>
          <p:nvPr/>
        </p:nvSpPr>
        <p:spPr>
          <a:xfrm>
            <a:off x="1356359" y="1238215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28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669CEC6E-093A-9A8D-511B-585C33FD6FA2}"/>
              </a:ext>
            </a:extLst>
          </p:cNvPr>
          <p:cNvSpPr/>
          <p:nvPr/>
        </p:nvSpPr>
        <p:spPr>
          <a:xfrm>
            <a:off x="999773" y="922151"/>
            <a:ext cx="7921500" cy="2962903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8A7AAD8A-42EE-9598-111A-FE5174DEF34D}"/>
              </a:ext>
            </a:extLst>
          </p:cNvPr>
          <p:cNvSpPr/>
          <p:nvPr/>
        </p:nvSpPr>
        <p:spPr>
          <a:xfrm>
            <a:off x="1212473" y="4405994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29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017A7B76-574D-A969-2D28-30A0EA49B7DD}"/>
              </a:ext>
            </a:extLst>
          </p:cNvPr>
          <p:cNvSpPr/>
          <p:nvPr/>
        </p:nvSpPr>
        <p:spPr>
          <a:xfrm>
            <a:off x="1006600" y="4216737"/>
            <a:ext cx="7921500" cy="2308324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F9C056B-9593-8D61-F41A-A2626E35A347}"/>
              </a:ext>
            </a:extLst>
          </p:cNvPr>
          <p:cNvSpPr txBox="1"/>
          <p:nvPr/>
        </p:nvSpPr>
        <p:spPr>
          <a:xfrm>
            <a:off x="1212473" y="4698362"/>
            <a:ext cx="72083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La Comisionada Presidenta del ICAI, Dulce María Fuentes Mancillas asistió, de manera virtual, a la ceremonia de premiación del “3er. Concurso Arte Transparente. Orgullo de ser del Norte”, organizado por la Región Norte SNT en la que se reconoció el trabajo de las personas participantes.</a:t>
            </a:r>
          </a:p>
          <a:p>
            <a:r>
              <a:rPr lang="es-MX" sz="1600" dirty="0">
                <a:latin typeface="+mn-lt"/>
              </a:rPr>
              <a:t>Te compartimos la Ceremonia de Premiación del concurso, impulsado por los órganos garantes que integran la Región Norte SNT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D33D42E-742E-091B-7132-04005284F341}"/>
              </a:ext>
            </a:extLst>
          </p:cNvPr>
          <p:cNvSpPr txBox="1"/>
          <p:nvPr/>
        </p:nvSpPr>
        <p:spPr>
          <a:xfrm>
            <a:off x="1356358" y="1576730"/>
            <a:ext cx="753157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En el marco del Día Internacional de la Eliminación de la Violencia contra las Mujeres, el Instituto Coahuilense de las Mujeres, la Fiscalía General del Estado de Coahuila de Zaragoza y el Instituto Estatal del Deporte de Coahuila realizaron hoy la charla “Por un Coahuila libre de Acoso, Abuso y Hostigamiento Sexual” a cargo de la ex clavadista mexicana Azul Almazán.</a:t>
            </a:r>
          </a:p>
          <a:p>
            <a:endParaRPr lang="es-MX" sz="1600" dirty="0">
              <a:latin typeface="+mn-lt"/>
            </a:endParaRPr>
          </a:p>
          <a:p>
            <a:r>
              <a:rPr lang="es-MX" sz="1600" dirty="0">
                <a:latin typeface="+mn-lt"/>
              </a:rPr>
              <a:t>A este evento acudió, en representación de la Comisionada Presidenta del ICAI, Dulce María Fuentes Mancillas, la Jefa del Departamento de Seguimiento de este órgano autónomo, Ana Lucía </a:t>
            </a:r>
            <a:r>
              <a:rPr lang="es-MX" sz="1600" dirty="0" err="1">
                <a:latin typeface="+mn-lt"/>
              </a:rPr>
              <a:t>Retta</a:t>
            </a:r>
            <a:r>
              <a:rPr lang="es-MX" sz="1600" dirty="0">
                <a:latin typeface="+mn-lt"/>
              </a:rPr>
              <a:t> Rojas.</a:t>
            </a:r>
          </a:p>
        </p:txBody>
      </p:sp>
    </p:spTree>
    <p:extLst>
      <p:ext uri="{BB962C8B-B14F-4D97-AF65-F5344CB8AC3E}">
        <p14:creationId xmlns:p14="http://schemas.microsoft.com/office/powerpoint/2010/main" val="1070402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05F8D15E-066E-F4F5-814A-763E74DC6F3E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A3A5E6B4-9A46-1FEC-0CC1-E485D50B6FAB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29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B5D17ECF-B589-BE2A-A16E-5539936CEE16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CD198143-0CEC-7D46-6BB1-72E703629B57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 Miércoles 29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648EE3CA-B752-B371-2B78-326EAEFBC9E9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F63513-F345-83F9-1E50-2E4444B1AAA9}"/>
              </a:ext>
            </a:extLst>
          </p:cNvPr>
          <p:cNvSpPr txBox="1"/>
          <p:nvPr/>
        </p:nvSpPr>
        <p:spPr>
          <a:xfrm>
            <a:off x="1372130" y="4232235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Para hablar de Transparencia y Derecho de Acceso a la Información, Arturo Valdez Ramos, Jefe del Departamento de Tecnologías de la Información y Seguimiento de Programas del ICAI estuvo con el alumnado de 3 y 1 de la Escuela Secundaria Técnica No. 23 "Rafael Cepeda de la Fuente", de Arteaga, Coahuila.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C948156-5E18-A66C-FEEA-A06FF50A3ABB}"/>
              </a:ext>
            </a:extLst>
          </p:cNvPr>
          <p:cNvSpPr txBox="1"/>
          <p:nvPr/>
        </p:nvSpPr>
        <p:spPr>
          <a:xfrm>
            <a:off x="1372130" y="1780633"/>
            <a:ext cx="71925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La Comisionada Presidenta del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2"/>
              </a:rPr>
              <a:t>ICAI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, Dulce María Fuentes Mancillas agradece la invitación de la Diputada del Distrito 12, Edna Dávalos a su Informe Legislativo y de Gestión y la felicita por transparentar sus actividades.</a:t>
            </a:r>
            <a:endParaRPr 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18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C0FF8467-819C-1B5C-4D87-E082BECCA994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F031ED2A-4AEA-FCCB-A4DA-64E8A800C4AC}"/>
              </a:ext>
            </a:extLst>
          </p:cNvPr>
          <p:cNvSpPr/>
          <p:nvPr/>
        </p:nvSpPr>
        <p:spPr>
          <a:xfrm>
            <a:off x="1356359" y="1362199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es-MX" sz="1600" b="1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Miércoles 1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0399AF7F-1421-189B-C924-D82F58A47EE3}"/>
              </a:ext>
            </a:extLst>
          </p:cNvPr>
          <p:cNvSpPr/>
          <p:nvPr/>
        </p:nvSpPr>
        <p:spPr>
          <a:xfrm>
            <a:off x="966436" y="1022889"/>
            <a:ext cx="7921500" cy="4581398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798EE3-4B80-3DAF-F548-F3CC284E61F4}"/>
              </a:ext>
            </a:extLst>
          </p:cNvPr>
          <p:cNvSpPr txBox="1"/>
          <p:nvPr/>
        </p:nvSpPr>
        <p:spPr>
          <a:xfrm>
            <a:off x="1201375" y="2317597"/>
            <a:ext cx="7208327" cy="2561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Hoy por la mañana, la Comisionada Presidenta del ICAI, Dulce María Fuentes Mancillas junto a la titular de la Secretaría de Fiscalización y Rendición de Cuentas, Teresa Guajardo Berlanga firmaron un Acuerdo de Colaboración entre el ICAI y la SEFIRC en Materia del Sistema Integral de Entrega-Recepción (SIERE).</a:t>
            </a:r>
          </a:p>
          <a:p>
            <a:r>
              <a:rPr lang="es-MX" sz="1600" dirty="0">
                <a:latin typeface="+mn-lt"/>
              </a:rPr>
              <a:t>Por parte del ICAI estuvieron en la reunión el Comisionado Francisco Javier Diez de Urdanivia del Valle; la Oficial Mayor, </a:t>
            </a:r>
            <a:r>
              <a:rPr lang="es-MX" sz="1600" dirty="0" err="1">
                <a:latin typeface="+mn-lt"/>
              </a:rPr>
              <a:t>Alani</a:t>
            </a:r>
            <a:r>
              <a:rPr lang="es-MX" sz="1600" dirty="0">
                <a:latin typeface="+mn-lt"/>
              </a:rPr>
              <a:t> Martínez Sierra; la Directora Jurídica, </a:t>
            </a:r>
            <a:r>
              <a:rPr lang="es-MX" sz="1600" dirty="0" err="1">
                <a:latin typeface="+mn-lt"/>
              </a:rPr>
              <a:t>Quetzalli</a:t>
            </a:r>
            <a:r>
              <a:rPr lang="es-MX" sz="1600" dirty="0">
                <a:latin typeface="+mn-lt"/>
              </a:rPr>
              <a:t> Ruiz Flores, además el Coordinador General de Innovación Gubernamental, Ricardo Sánchez Arriaga y el encargado de la Subsecretaria de Auditoría Gubernamental, Rubén Villa Cerda.</a:t>
            </a:r>
          </a:p>
        </p:txBody>
      </p:sp>
    </p:spTree>
    <p:extLst>
      <p:ext uri="{BB962C8B-B14F-4D97-AF65-F5344CB8AC3E}">
        <p14:creationId xmlns:p14="http://schemas.microsoft.com/office/powerpoint/2010/main" val="18314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9095286D-B102-EE29-8F00-652987FDCEFE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E0878B9F-F0BB-3CBE-1132-B3CB6A736601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6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1092F12C-7045-D60C-B405-039550A86C6F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C0424083-FC67-6580-B0F0-CA8CF43EDEEE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6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C752FDA3-2448-238C-0481-D488ACC675CD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5BE82D-505A-3D54-856A-E6DBA0741E5B}"/>
              </a:ext>
            </a:extLst>
          </p:cNvPr>
          <p:cNvSpPr txBox="1"/>
          <p:nvPr/>
        </p:nvSpPr>
        <p:spPr>
          <a:xfrm>
            <a:off x="1372130" y="4232235"/>
            <a:ext cx="720832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El Director de Capacitación y Cultura de la Transparencia del ICAI, Gustavo Zavala </a:t>
            </a:r>
            <a:r>
              <a:rPr lang="es-MX" sz="1600" dirty="0" err="1">
                <a:latin typeface="+mn-lt"/>
              </a:rPr>
              <a:t>Slehiman</a:t>
            </a:r>
            <a:r>
              <a:rPr lang="es-MX" sz="1600" dirty="0">
                <a:latin typeface="+mn-lt"/>
              </a:rPr>
              <a:t> impartió una capacitación a personas con discapacidades visuales que forman parte de la Asociación Mexicana de Enfermedades Visuales y Estudios de la Retina A.C. (AMEVER) </a:t>
            </a:r>
            <a:r>
              <a:rPr lang="es-MX" sz="1600" dirty="0" err="1">
                <a:latin typeface="+mn-lt"/>
              </a:rPr>
              <a:t>Amever</a:t>
            </a:r>
            <a:r>
              <a:rPr lang="es-MX" sz="1600" dirty="0">
                <a:latin typeface="+mn-lt"/>
              </a:rPr>
              <a:t> Saltillo.</a:t>
            </a:r>
          </a:p>
          <a:p>
            <a:r>
              <a:rPr lang="es-MX" sz="1600" dirty="0">
                <a:latin typeface="+mn-lt"/>
              </a:rPr>
              <a:t>Abordó temas de transparencia y derecho de acceso a la información, además de las herramientas de accesibilidad disponibles para ejercerlo en las distintas plataformas digitales.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23E225-8FB7-DA92-C682-F62F30B8420B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El ICAI  le recuerda a los #SujetosObligados que para generar documentos en Versión Pública, conforme a la Ley de Acceso a la Información Pública y la Ley de Protección de Datos Personales del Estado de #Coahuila, cuentan con "TEST DATA" y su uso es gratuito.</a:t>
            </a:r>
          </a:p>
        </p:txBody>
      </p:sp>
    </p:spTree>
    <p:extLst>
      <p:ext uri="{BB962C8B-B14F-4D97-AF65-F5344CB8AC3E}">
        <p14:creationId xmlns:p14="http://schemas.microsoft.com/office/powerpoint/2010/main" val="42540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DA056238-3F4A-A71F-D7A3-F43C237E92A5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E4F4E02C-A714-9375-527B-E7F4B240CA0C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6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47FD1CB9-864E-B453-9065-0DD6E7FCCB63}"/>
              </a:ext>
            </a:extLst>
          </p:cNvPr>
          <p:cNvSpPr/>
          <p:nvPr/>
        </p:nvSpPr>
        <p:spPr>
          <a:xfrm>
            <a:off x="999773" y="937650"/>
            <a:ext cx="7921500" cy="1485576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B68947D1-6D65-BE24-122B-8731E78F24C5}"/>
              </a:ext>
            </a:extLst>
          </p:cNvPr>
          <p:cNvSpPr/>
          <p:nvPr/>
        </p:nvSpPr>
        <p:spPr>
          <a:xfrm>
            <a:off x="1372130" y="2876329"/>
            <a:ext cx="719255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7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65AF1D81-BD4A-8593-B714-2F474160D9BF}"/>
              </a:ext>
            </a:extLst>
          </p:cNvPr>
          <p:cNvSpPr/>
          <p:nvPr/>
        </p:nvSpPr>
        <p:spPr>
          <a:xfrm>
            <a:off x="1006600" y="2619214"/>
            <a:ext cx="7921500" cy="4238786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234C6A4-7C0D-F942-C262-1E7CA1ADFD66}"/>
              </a:ext>
            </a:extLst>
          </p:cNvPr>
          <p:cNvSpPr txBox="1"/>
          <p:nvPr/>
        </p:nvSpPr>
        <p:spPr>
          <a:xfrm>
            <a:off x="1372130" y="3209342"/>
            <a:ext cx="720832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Hoy se llevó a cabo la ceremonia de inauguración del edificio “Derechos Humanos Siglo XXI” de la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Academia Interamericana de Derechos Humanos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Ciudad Universitaria en #Arteaga, Coahuila, evento al que acudió la Comisionada Presidenta del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ICAI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Dulce María Fuentes Mancillas.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Autoridades como el Gobernador del Estado de Coahuila de Zaragoza,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Miguel </a:t>
            </a:r>
            <a:r>
              <a:rPr lang="es-MX" sz="1600" b="0" i="0" u="none" strike="noStrike" dirty="0" err="1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Angel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Riquelme </a:t>
            </a:r>
            <a:r>
              <a:rPr lang="es-MX" sz="1600" b="0" i="0" u="none" strike="noStrike" dirty="0" err="1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Solis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el Alcalde, José María Fraustro Siller; el Rector de la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Universidad Autónoma de Coahuila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Salvador Hernández Vélez; la directora General de la Academia Interamericana de Derechos Humanos, Irene </a:t>
            </a:r>
            <a:r>
              <a:rPr lang="es-MX" sz="16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Spigno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el representante de la oficina en México del Alto Comisionado de la ONU para los Derechos Humanos, Alan García.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mensajes que resaltaron la importancia de tener un espacio que se especializa en la investigación, estudio, capacitación, docencia y difusión de los derechos humanos, autoridades, docentes y alumnos celebraron que la AID tenga su #CasaMorada, su hogar.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A8B0F0D-2AA4-59C5-D9A9-4537B2A48372}"/>
              </a:ext>
            </a:extLst>
          </p:cNvPr>
          <p:cNvSpPr txBox="1"/>
          <p:nvPr/>
        </p:nvSpPr>
        <p:spPr>
          <a:xfrm>
            <a:off x="1356358" y="1592228"/>
            <a:ext cx="75315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Hoy, transmitimos en el espacio de “El Poder de la Transparencia” el 2do Foro anticorrupción: retos, riesgos y vulnerabilidades del combate a la corrupción, que organizan el INAI, el </a:t>
            </a:r>
            <a:r>
              <a:rPr lang="es-MX" sz="1600" dirty="0" err="1">
                <a:latin typeface="+mn-lt"/>
              </a:rPr>
              <a:t>Info</a:t>
            </a:r>
            <a:r>
              <a:rPr lang="es-MX" sz="1600" dirty="0">
                <a:latin typeface="+mn-lt"/>
              </a:rPr>
              <a:t> CDMX y la Escuela Libre de Derecho.</a:t>
            </a:r>
          </a:p>
        </p:txBody>
      </p:sp>
    </p:spTree>
    <p:extLst>
      <p:ext uri="{BB962C8B-B14F-4D97-AF65-F5344CB8AC3E}">
        <p14:creationId xmlns:p14="http://schemas.microsoft.com/office/powerpoint/2010/main" val="279412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BEF642C0-8746-2C9C-F96A-31497ED7EF9B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53E92CC6-0359-192E-A28E-9E1C3747CF1C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7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6AA636A3-FD1B-15CD-4E8F-AA9C17A904E3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CEEBC75B-1BD1-2C5F-99B6-191134142AD3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Jueves 9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EDAC3EED-C60F-3376-4ADE-2E471D07F4A3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CC46B2-5FA6-D05E-F1B3-49A215DC425F}"/>
              </a:ext>
            </a:extLst>
          </p:cNvPr>
          <p:cNvSpPr txBox="1"/>
          <p:nvPr/>
        </p:nvSpPr>
        <p:spPr>
          <a:xfrm>
            <a:off x="1372130" y="4232235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El Gobernador del Estado de Coahuila, Miguel Ángel Riquelme Solís presentó su Sexto Informe de Gobierno ante el Congreso del Estado de Coahuila, hoy.</a:t>
            </a:r>
          </a:p>
          <a:p>
            <a:r>
              <a:rPr lang="es-MX" sz="1600" dirty="0">
                <a:latin typeface="+mn-lt"/>
              </a:rPr>
              <a:t>La Comisionada Presidenta del ICAI, Dulce María Fuentes Mancillas acudió y escuchó el mensaje que rindió el mandatario estatal.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9B09C9B-8B2B-4E33-77F4-2F29439BDE59}"/>
              </a:ext>
            </a:extLst>
          </p:cNvPr>
          <p:cNvSpPr txBox="1"/>
          <p:nvPr/>
        </p:nvSpPr>
        <p:spPr>
          <a:xfrm>
            <a:off x="1356358" y="1592228"/>
            <a:ext cx="7531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Personal de ICAI, encabezado por la Comisionada Presidenta, Dulce María Fuentes Mancillas; el Comisionado, Francisco Javier Diez de Urdanivia del Valle y el Director General, Luis Fernando García </a:t>
            </a:r>
            <a:r>
              <a:rPr lang="es-MX" sz="1600" dirty="0" err="1">
                <a:latin typeface="+mn-lt"/>
              </a:rPr>
              <a:t>Abusaíd</a:t>
            </a:r>
            <a:r>
              <a:rPr lang="es-MX" sz="1600" dirty="0">
                <a:latin typeface="+mn-lt"/>
              </a:rPr>
              <a:t> entregó despensas al Banco de Alimentos de Saltillo A.C.</a:t>
            </a:r>
          </a:p>
        </p:txBody>
      </p:sp>
    </p:spTree>
    <p:extLst>
      <p:ext uri="{BB962C8B-B14F-4D97-AF65-F5344CB8AC3E}">
        <p14:creationId xmlns:p14="http://schemas.microsoft.com/office/powerpoint/2010/main" val="67345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FCB70A3D-042F-72E4-D7A8-C9DE88C879E5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926D1662-CC53-6097-5B03-C72544301D52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13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872D1A2E-D829-A9DD-BDD3-D3384075DF17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621F8545-2457-EF82-CBB7-47BEF56E8898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14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D8044385-B74C-6085-15EC-6EB8577EC08A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C38D55F-0932-D4B4-4A4A-8ADDA7CD1D21}"/>
              </a:ext>
            </a:extLst>
          </p:cNvPr>
          <p:cNvSpPr txBox="1"/>
          <p:nvPr/>
        </p:nvSpPr>
        <p:spPr>
          <a:xfrm>
            <a:off x="1372130" y="4232235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La Comisionada Presidenta del ICAI, Dulce María Fuentes Mancillas y los Comisionados de este Órgano Garante, Bertha Icela Mata Ortiz y Francisco Javier Diez de Urdanivia del Valle asisten al XXV Encuentro de la Red de Transparencia y Acceso a la Información (RTA), que se realiza del 13 al 15 de noviembre en la Ciudad de México.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FAB07A1-8849-8AAD-DE78-AB5E689B7560}"/>
              </a:ext>
            </a:extLst>
          </p:cNvPr>
          <p:cNvSpPr txBox="1"/>
          <p:nvPr/>
        </p:nvSpPr>
        <p:spPr>
          <a:xfrm>
            <a:off x="1372129" y="1592227"/>
            <a:ext cx="72083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Se amplía el plazo de la convocatoria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Los órganos garantes que integran la </a:t>
            </a:r>
            <a:r>
              <a:rPr lang="es-MX" sz="1600" b="0" i="0" u="none" strike="noStrike" dirty="0">
                <a:solidFill>
                  <a:srgbClr val="050505"/>
                </a:solidFill>
                <a:effectLst/>
                <a:latin typeface="+mj-lt"/>
                <a:hlinkClick r:id="rId2"/>
              </a:rPr>
              <a:t>Región Norte SNT</a:t>
            </a:r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 invitan a las y los mayores de 15 años a participar en el 3er. Concurso “Arte Transparente: #OrgulloDeSerDelNorte</a:t>
            </a:r>
          </a:p>
          <a:p>
            <a:pPr algn="l"/>
            <a:r>
              <a:rPr lang="es-MX" sz="1600" b="0" i="0" dirty="0">
                <a:solidFill>
                  <a:srgbClr val="050505"/>
                </a:solidFill>
                <a:effectLst/>
                <a:latin typeface="+mj-lt"/>
              </a:rPr>
              <a:t>Cierre de convocatoria: 24 de noviembre</a:t>
            </a:r>
          </a:p>
        </p:txBody>
      </p:sp>
    </p:spTree>
    <p:extLst>
      <p:ext uri="{BB962C8B-B14F-4D97-AF65-F5344CB8AC3E}">
        <p14:creationId xmlns:p14="http://schemas.microsoft.com/office/powerpoint/2010/main" val="93817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ACBE9287-F3DE-4F1D-7D6A-7613C05EA007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8E133977-4BFE-76B5-25AE-D19EC7EDA006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13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B57727C3-1223-F74C-A41A-52B561B27916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467168E4-9ABE-9B93-CE08-FF8E9CE637ED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Lunes 13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272B1985-12AD-9431-9FE4-875FCEAC0D75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7F79DEE-BC78-70B5-E914-0DF058C8C258}"/>
              </a:ext>
            </a:extLst>
          </p:cNvPr>
          <p:cNvSpPr txBox="1"/>
          <p:nvPr/>
        </p:nvSpPr>
        <p:spPr>
          <a:xfrm>
            <a:off x="1372130" y="4232235"/>
            <a:ext cx="72083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Concluyen las actividades del primer día del XXV Encuentro de la  RTA “Seminario Internacional: Democracia Digital y</a:t>
            </a:r>
          </a:p>
          <a:p>
            <a:r>
              <a:rPr lang="es-MX" sz="1600" dirty="0">
                <a:latin typeface="+mn-lt"/>
              </a:rPr>
              <a:t>Acceso a la Información en Iberoamérica”, en la #CDMX. </a:t>
            </a:r>
            <a:br>
              <a:rPr lang="es-MX" sz="1600" dirty="0">
                <a:latin typeface="+mn-lt"/>
              </a:rPr>
            </a:br>
            <a:r>
              <a:rPr lang="es-MX" sz="1600" dirty="0">
                <a:latin typeface="+mn-lt"/>
              </a:rPr>
              <a:t>Evento al que asistieron los integrantes del Consejo General del ICAI.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F1E8B8-C09F-1059-DCF2-378DFE698ED5}"/>
              </a:ext>
            </a:extLst>
          </p:cNvPr>
          <p:cNvSpPr txBox="1"/>
          <p:nvPr/>
        </p:nvSpPr>
        <p:spPr>
          <a:xfrm>
            <a:off x="1356358" y="1592228"/>
            <a:ext cx="75315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 </a:t>
            </a:r>
            <a:r>
              <a:rPr lang="es-MX" sz="1600" dirty="0" err="1">
                <a:latin typeface="+mn-lt"/>
              </a:rPr>
              <a:t>lYa</a:t>
            </a:r>
            <a:r>
              <a:rPr lang="es-MX" sz="1600" dirty="0">
                <a:latin typeface="+mn-lt"/>
              </a:rPr>
              <a:t> viene el Buen Fin y hoy, en "El Poder de la Transparencia" nos acompaña Marcelo Lara, que desde su punto de vista como  economista nos da consejos para proteger nuestras finanzas y nuestros datos personales. </a:t>
            </a:r>
          </a:p>
          <a:p>
            <a:r>
              <a:rPr lang="es-MX" sz="1600" dirty="0">
                <a:latin typeface="+mn-lt"/>
              </a:rPr>
              <a:t>¡Sintonízanos!</a:t>
            </a:r>
          </a:p>
          <a:p>
            <a:endParaRPr lang="es-MX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687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7;p3">
            <a:extLst>
              <a:ext uri="{FF2B5EF4-FFF2-40B4-BE49-F238E27FC236}">
                <a16:creationId xmlns:a16="http://schemas.microsoft.com/office/drawing/2014/main" id="{87D845BA-EA45-75D4-F10F-C29B6399B680}"/>
              </a:ext>
            </a:extLst>
          </p:cNvPr>
          <p:cNvSpPr txBox="1"/>
          <p:nvPr/>
        </p:nvSpPr>
        <p:spPr>
          <a:xfrm>
            <a:off x="5148263" y="188913"/>
            <a:ext cx="377983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noviembre 2023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" name="Google Shape;171;p3">
            <a:extLst>
              <a:ext uri="{FF2B5EF4-FFF2-40B4-BE49-F238E27FC236}">
                <a16:creationId xmlns:a16="http://schemas.microsoft.com/office/drawing/2014/main" id="{D45429CD-2D37-BBA2-8A19-D21B8FB10943}"/>
              </a:ext>
            </a:extLst>
          </p:cNvPr>
          <p:cNvSpPr/>
          <p:nvPr/>
        </p:nvSpPr>
        <p:spPr>
          <a:xfrm>
            <a:off x="1356359" y="1253713"/>
            <a:ext cx="72083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14 de noviembre</a:t>
            </a:r>
          </a:p>
        </p:txBody>
      </p:sp>
      <p:sp>
        <p:nvSpPr>
          <p:cNvPr id="6" name="Google Shape;168;p3">
            <a:extLst>
              <a:ext uri="{FF2B5EF4-FFF2-40B4-BE49-F238E27FC236}">
                <a16:creationId xmlns:a16="http://schemas.microsoft.com/office/drawing/2014/main" id="{B57A511A-ED0C-EBCA-0AA7-D0B42C94244D}"/>
              </a:ext>
            </a:extLst>
          </p:cNvPr>
          <p:cNvSpPr/>
          <p:nvPr/>
        </p:nvSpPr>
        <p:spPr>
          <a:xfrm>
            <a:off x="999773" y="937649"/>
            <a:ext cx="7921500" cy="21103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171;p3">
            <a:extLst>
              <a:ext uri="{FF2B5EF4-FFF2-40B4-BE49-F238E27FC236}">
                <a16:creationId xmlns:a16="http://schemas.microsoft.com/office/drawing/2014/main" id="{308A56CD-B2D5-B9F4-C7CE-19C10E453E6A}"/>
              </a:ext>
            </a:extLst>
          </p:cNvPr>
          <p:cNvSpPr/>
          <p:nvPr/>
        </p:nvSpPr>
        <p:spPr>
          <a:xfrm>
            <a:off x="1356360" y="3868228"/>
            <a:ext cx="72083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MX" sz="1600" b="1" dirty="0">
                <a:solidFill>
                  <a:schemeClr val="dk1"/>
                </a:solidFill>
                <a:latin typeface="+mn-lt"/>
                <a:ea typeface="Century Gothic"/>
                <a:cs typeface="Century Gothic"/>
                <a:sym typeface="Century Gothic"/>
              </a:rPr>
              <a:t>Martes 14 de noviembre</a:t>
            </a:r>
          </a:p>
          <a:p>
            <a:endParaRPr lang="es-MX" sz="1600" dirty="0">
              <a:solidFill>
                <a:schemeClr val="dk1"/>
              </a:solidFill>
              <a:latin typeface="+mn-lt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8;p3">
            <a:extLst>
              <a:ext uri="{FF2B5EF4-FFF2-40B4-BE49-F238E27FC236}">
                <a16:creationId xmlns:a16="http://schemas.microsoft.com/office/drawing/2014/main" id="{AABC9D05-00D7-B2E5-34E0-E6DDA93D3C7E}"/>
              </a:ext>
            </a:extLst>
          </p:cNvPr>
          <p:cNvSpPr/>
          <p:nvPr/>
        </p:nvSpPr>
        <p:spPr>
          <a:xfrm>
            <a:off x="1006600" y="3364064"/>
            <a:ext cx="7921500" cy="317649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7146B68-47D8-BA80-4165-DF0B5494DC8F}"/>
              </a:ext>
            </a:extLst>
          </p:cNvPr>
          <p:cNvSpPr txBox="1"/>
          <p:nvPr/>
        </p:nvSpPr>
        <p:spPr>
          <a:xfrm>
            <a:off x="1386644" y="4232235"/>
            <a:ext cx="72083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El Comisionado del ICAI, Francisco Javier Diez de Urdanivia del Valle participó en el grupo de trabajo en materia de #Transparencia Judicial de la Red de Transparencia y Acceso a la Información de Iberoamérica, en el marco de su XXV Encuentro en la #CDMX.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18E43A-3455-9DCE-60E7-A6A306FE3E13}"/>
              </a:ext>
            </a:extLst>
          </p:cNvPr>
          <p:cNvSpPr txBox="1"/>
          <p:nvPr/>
        </p:nvSpPr>
        <p:spPr>
          <a:xfrm>
            <a:off x="1356358" y="1592228"/>
            <a:ext cx="75315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>
                <a:latin typeface="+mn-lt"/>
              </a:rPr>
              <a:t>La Comisionada Presidenta del ICAI, Dulce María Fuentes Mancillas y la Comisionada, Bertha Icela Mata Ortiz asisten al Foro: Casos de éxito de los proyectos #PROSEDEINAI2023, en la #CDMX</a:t>
            </a:r>
          </a:p>
          <a:p>
            <a:r>
              <a:rPr lang="es-MX" sz="1600" dirty="0">
                <a:latin typeface="+mn-lt"/>
              </a:rPr>
              <a:t>En este espacio las 12 organizaciones ganadoras presentarán los resultados, impactos y experiencias obtenidas durante la implementación de sus proyectos.</a:t>
            </a:r>
          </a:p>
        </p:txBody>
      </p:sp>
    </p:spTree>
    <p:extLst>
      <p:ext uri="{BB962C8B-B14F-4D97-AF65-F5344CB8AC3E}">
        <p14:creationId xmlns:p14="http://schemas.microsoft.com/office/powerpoint/2010/main" val="3046818882"/>
      </p:ext>
    </p:extLst>
  </p:cSld>
  <p:clrMapOvr>
    <a:masterClrMapping/>
  </p:clrMapOvr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2860</Words>
  <Application>Microsoft Office PowerPoint</Application>
  <PresentationFormat>Presentación en pantalla (4:3)</PresentationFormat>
  <Paragraphs>132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Corbel</vt:lpstr>
      <vt:lpstr>Century Gothic</vt:lpstr>
      <vt:lpstr>Arial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939</cp:revision>
  <dcterms:created xsi:type="dcterms:W3CDTF">2021-03-23T20:23:42Z</dcterms:created>
  <dcterms:modified xsi:type="dcterms:W3CDTF">2023-12-07T18:51:36Z</dcterms:modified>
</cp:coreProperties>
</file>