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8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</p:sldIdLst>
  <p:sldSz cx="12192000" cy="6858000"/>
  <p:notesSz cx="6858000" cy="9144000"/>
  <p:defaultTextStyle>
    <a:defPPr>
      <a:defRPr lang="en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586"/>
  </p:normalViewPr>
  <p:slideViewPr>
    <p:cSldViewPr snapToGrid="0" snapToObjects="1">
      <p:cViewPr varScale="1">
        <p:scale>
          <a:sx n="72" d="100"/>
          <a:sy n="72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4FF90-2749-C041-ABAD-0F021CDCDF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B25994-3992-504F-98D0-59E683F6FA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98DAB2-6AF4-8A42-BD6B-DD4F97EBF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45E76-8902-1847-9240-8147CA1C1AE1}" type="datetimeFigureOut">
              <a:rPr lang="en-MX" smtClean="0"/>
              <a:t>11/05/2021</a:t>
            </a:fld>
            <a:endParaRPr lang="en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F1A9CD-7ACA-CC44-8B60-9CB347BEE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EF6E63-91EB-AA4E-A34F-3207A87EB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50A2F-2F30-D14B-B8D3-8C274D63D7C8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1703280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82CDF-01AF-D643-ADD1-7B5C2EC0B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D2680D-38EE-A349-B599-DBE685C637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E3C42-3BAB-FE40-B8E3-B4202F9C2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45E76-8902-1847-9240-8147CA1C1AE1}" type="datetimeFigureOut">
              <a:rPr lang="en-MX" smtClean="0"/>
              <a:t>11/05/2021</a:t>
            </a:fld>
            <a:endParaRPr lang="en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B7CC57-044C-904C-BAE4-A1A10AE82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AD52BC-D77C-0F4F-BD2D-96F8ACFD7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50A2F-2F30-D14B-B8D3-8C274D63D7C8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4051680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F9CAC7-5D31-6049-8EF1-630DA07E28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C2ED55-EBC4-FB45-8854-D1920983A6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DB35A-3742-1147-A1B5-799E303A7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45E76-8902-1847-9240-8147CA1C1AE1}" type="datetimeFigureOut">
              <a:rPr lang="en-MX" smtClean="0"/>
              <a:t>11/05/2021</a:t>
            </a:fld>
            <a:endParaRPr lang="en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F3C966-9CE4-E349-84E4-CCB9EED14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310A5-13D9-324F-8217-ECB71CC32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50A2F-2F30-D14B-B8D3-8C274D63D7C8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2354661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D1729-57D0-2643-AC83-5920D775C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839F6-D35C-3E46-BE8E-85288E93DC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0F59C3-B3F7-3D46-96D4-54EE34620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45E76-8902-1847-9240-8147CA1C1AE1}" type="datetimeFigureOut">
              <a:rPr lang="en-MX" smtClean="0"/>
              <a:t>11/05/2021</a:t>
            </a:fld>
            <a:endParaRPr lang="en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540507-C72E-8349-B901-A830A8938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BD48AA-E82A-3948-9821-BF95B8BAB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50A2F-2F30-D14B-B8D3-8C274D63D7C8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1470413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26E0E-A4FE-C34E-B06A-D79C0F511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9691A9-A1B0-8347-99C7-F7B32AD251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85480D-26A8-4A46-A6C7-B925D56D3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45E76-8902-1847-9240-8147CA1C1AE1}" type="datetimeFigureOut">
              <a:rPr lang="en-MX" smtClean="0"/>
              <a:t>11/05/2021</a:t>
            </a:fld>
            <a:endParaRPr lang="en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61C760-74B8-4442-A62C-2157F8F9E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721AB5-4E39-0940-A8FF-A890E1449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50A2F-2F30-D14B-B8D3-8C274D63D7C8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2704044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618A5-AE2C-6F48-A79D-2134E7555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9A809-C30F-9B4B-9ACA-D388DAF8BE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9A0E95-3ABA-894D-A89C-DF9912F37E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E076DB-3E7F-B643-BBF7-A3118A6C8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45E76-8902-1847-9240-8147CA1C1AE1}" type="datetimeFigureOut">
              <a:rPr lang="en-MX" smtClean="0"/>
              <a:t>11/05/2021</a:t>
            </a:fld>
            <a:endParaRPr lang="en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36C99B-C7D2-0B4D-BC88-C4B7C383C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1A6BB9-D5A0-1344-A5CF-E387EDA1E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50A2F-2F30-D14B-B8D3-8C274D63D7C8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869988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7BD62-1375-5948-8496-A419A974B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9FDAA2-AF67-E34A-AE02-E7869A520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2065D6-D9DE-3245-9106-3DF200DE42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99F734-C8AD-5548-BBC0-D1FC70C1F8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692C7D-679E-9F41-A8A3-BA032D0B0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099830-BB96-2742-9077-A705260D8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45E76-8902-1847-9240-8147CA1C1AE1}" type="datetimeFigureOut">
              <a:rPr lang="en-MX" smtClean="0"/>
              <a:t>11/05/2021</a:t>
            </a:fld>
            <a:endParaRPr lang="en-MX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149374-EACA-6C4A-8ED6-E75CB8030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120786-40FB-D64F-ABDD-B8D5E089F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50A2F-2F30-D14B-B8D3-8C274D63D7C8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35929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BE6A5-FD32-6C4C-A180-4A948D570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094721-D7CB-7D4D-8CEA-AC1E5650A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45E76-8902-1847-9240-8147CA1C1AE1}" type="datetimeFigureOut">
              <a:rPr lang="en-MX" smtClean="0"/>
              <a:t>11/05/2021</a:t>
            </a:fld>
            <a:endParaRPr lang="en-MX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ED1B9E-6CDB-BA45-8C60-AEDAB71A4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BA502B-51CF-0845-AC27-288AE002E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50A2F-2F30-D14B-B8D3-8C274D63D7C8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197016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3985CA-CB0A-1747-9D4D-ED5CCAEE1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45E76-8902-1847-9240-8147CA1C1AE1}" type="datetimeFigureOut">
              <a:rPr lang="en-MX" smtClean="0"/>
              <a:t>11/05/2021</a:t>
            </a:fld>
            <a:endParaRPr lang="en-MX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C65F37-5487-F448-BF70-8E8F5184A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4F3F81-AE35-A245-B3A8-90B83CC5B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50A2F-2F30-D14B-B8D3-8C274D63D7C8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24820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0EFAF-43C5-174B-B35C-F2A2B5E05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81D4D-03FB-0942-B23B-1514E581F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18F763-DF2D-1C4E-B553-8747F9DD61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4F2408-2CC5-5346-AD4C-3CED45C8D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45E76-8902-1847-9240-8147CA1C1AE1}" type="datetimeFigureOut">
              <a:rPr lang="en-MX" smtClean="0"/>
              <a:t>11/05/2021</a:t>
            </a:fld>
            <a:endParaRPr lang="en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CA7C87-2FC7-5947-A848-D39AC803A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766E15-ED25-4F4D-89BF-D6A5E0826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50A2F-2F30-D14B-B8D3-8C274D63D7C8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272604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A9D52-256C-1F4C-9D1E-077484159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43FE50-3BA1-C14C-B580-4D6EBF786C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X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9EAA4F-1C04-5A43-BE84-7CB2566C9E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4D11DA-0516-CA4D-9E02-A06C2FC5B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45E76-8902-1847-9240-8147CA1C1AE1}" type="datetimeFigureOut">
              <a:rPr lang="en-MX" smtClean="0"/>
              <a:t>11/05/2021</a:t>
            </a:fld>
            <a:endParaRPr lang="en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B89FCC-BCE4-C64D-BD1E-023A051BD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175B0C-4696-AC4A-93C9-D6DC43119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50A2F-2F30-D14B-B8D3-8C274D63D7C8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521600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A0B19B-3F04-6441-8138-CE8E40E13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61CFB9-8455-7640-969A-C143AB153B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E9BABC-2BDB-FA4F-A73C-B43EFB9765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45E76-8902-1847-9240-8147CA1C1AE1}" type="datetimeFigureOut">
              <a:rPr lang="en-MX" smtClean="0"/>
              <a:t>11/05/2021</a:t>
            </a:fld>
            <a:endParaRPr lang="en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F4228-EB65-B34F-9EC8-8F75646A10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87955-561E-F048-ABB2-836523B1D5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50A2F-2F30-D14B-B8D3-8C274D63D7C8}" type="slidenum">
              <a:rPr lang="en-MX" smtClean="0"/>
              <a:t>‹Nº›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898140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7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E8872BD-68B2-B14B-85F7-0721F7810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2733" y="195792"/>
            <a:ext cx="7340600" cy="752476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venir Black" panose="02000503020000020003" pitchFamily="2" charset="0"/>
              </a:rPr>
              <a:t>¿Con </a:t>
            </a:r>
            <a:r>
              <a:rPr lang="en-US" sz="3200" b="1" dirty="0" err="1">
                <a:latin typeface="Avenir Black" panose="02000503020000020003" pitchFamily="2" charset="0"/>
              </a:rPr>
              <a:t>qué</a:t>
            </a:r>
            <a:r>
              <a:rPr lang="en-US" sz="3200" b="1" dirty="0">
                <a:latin typeface="Avenir Black" panose="02000503020000020003" pitchFamily="2" charset="0"/>
              </a:rPr>
              <a:t> </a:t>
            </a:r>
            <a:r>
              <a:rPr lang="en-US" sz="3200" b="1" dirty="0" err="1">
                <a:latin typeface="Avenir Black" panose="02000503020000020003" pitchFamily="2" charset="0"/>
              </a:rPr>
              <a:t>servicios</a:t>
            </a:r>
            <a:r>
              <a:rPr lang="en-US" sz="3200" b="1" dirty="0">
                <a:latin typeface="Avenir Black" panose="02000503020000020003" pitchFamily="2" charset="0"/>
              </a:rPr>
              <a:t> </a:t>
            </a:r>
            <a:r>
              <a:rPr lang="en-US" sz="3200" b="1" dirty="0" err="1">
                <a:latin typeface="Avenir Black" panose="02000503020000020003" pitchFamily="2" charset="0"/>
              </a:rPr>
              <a:t>cuento</a:t>
            </a:r>
            <a:r>
              <a:rPr lang="en-US" sz="3200" b="1" dirty="0">
                <a:latin typeface="Avenir Black" panose="02000503020000020003" pitchFamily="2" charset="0"/>
              </a:rPr>
              <a:t>?</a:t>
            </a:r>
            <a:endParaRPr lang="en-MX" sz="3200" b="1" dirty="0">
              <a:latin typeface="Avenir Black" panose="02000503020000020003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29ED79-829C-1146-8F76-7DAF1D8EDA2E}"/>
              </a:ext>
            </a:extLst>
          </p:cNvPr>
          <p:cNvSpPr txBox="1"/>
          <p:nvPr/>
        </p:nvSpPr>
        <p:spPr>
          <a:xfrm>
            <a:off x="2099733" y="846296"/>
            <a:ext cx="72136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</a:rPr>
              <a:t>EXÁMENES DE LABORATORIO</a:t>
            </a:r>
          </a:p>
          <a:p>
            <a:r>
              <a:rPr lang="en-US" sz="1200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  <a:p>
            <a:r>
              <a:rPr lang="es-ES" sz="2400" b="1" dirty="0">
                <a:latin typeface="Roboto" panose="02000000000000000000" pitchFamily="2" charset="0"/>
                <a:ea typeface="Roboto" panose="02000000000000000000" pitchFamily="2" charset="0"/>
              </a:rPr>
              <a:t>Bioquímica</a:t>
            </a:r>
          </a:p>
          <a:p>
            <a:endParaRPr lang="es-ES" sz="24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s-ES" sz="24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s-ES" sz="24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s-ES" sz="24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s-ES" sz="24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s-ES" sz="24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s-ES" sz="24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s-ES" sz="2400" b="1" dirty="0">
                <a:latin typeface="Roboto" panose="02000000000000000000" pitchFamily="2" charset="0"/>
                <a:ea typeface="Roboto" panose="02000000000000000000" pitchFamily="2" charset="0"/>
              </a:rPr>
              <a:t>Tiroideo</a:t>
            </a:r>
          </a:p>
          <a:p>
            <a:endParaRPr lang="en-US" sz="24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CF2AE7-9473-5342-A9FF-7BE0560BE82E}"/>
              </a:ext>
            </a:extLst>
          </p:cNvPr>
          <p:cNvSpPr txBox="1"/>
          <p:nvPr/>
        </p:nvSpPr>
        <p:spPr>
          <a:xfrm>
            <a:off x="2099733" y="1843718"/>
            <a:ext cx="9253077" cy="224676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s-ES" sz="2000" dirty="0">
                <a:latin typeface="Roboto" panose="02000000000000000000" pitchFamily="2" charset="0"/>
                <a:ea typeface="Roboto" panose="02000000000000000000" pitchFamily="2" charset="0"/>
              </a:rPr>
              <a:t>Química sanguínea, 4 elementos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s-ES" sz="2000" dirty="0">
                <a:latin typeface="Roboto" panose="02000000000000000000" pitchFamily="2" charset="0"/>
                <a:ea typeface="Roboto" panose="02000000000000000000" pitchFamily="2" charset="0"/>
              </a:rPr>
              <a:t>Química sanguínea, 12 elementos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s-ES" sz="2000" dirty="0">
                <a:latin typeface="Roboto" panose="02000000000000000000" pitchFamily="2" charset="0"/>
                <a:ea typeface="Roboto" panose="02000000000000000000" pitchFamily="2" charset="0"/>
              </a:rPr>
              <a:t>Perfil de lípidos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s-ES" sz="2000" dirty="0">
                <a:latin typeface="Roboto" panose="02000000000000000000" pitchFamily="2" charset="0"/>
                <a:ea typeface="Roboto" panose="02000000000000000000" pitchFamily="2" charset="0"/>
              </a:rPr>
              <a:t>Proteína c reactiva normal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s-ES" sz="2000" dirty="0">
                <a:latin typeface="Roboto" panose="02000000000000000000" pitchFamily="2" charset="0"/>
                <a:ea typeface="Roboto" panose="02000000000000000000" pitchFamily="2" charset="0"/>
              </a:rPr>
              <a:t>Hierro total y captación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s-ES" sz="2000" dirty="0" err="1">
                <a:latin typeface="Roboto" panose="02000000000000000000" pitchFamily="2" charset="0"/>
                <a:ea typeface="Roboto" panose="02000000000000000000" pitchFamily="2" charset="0"/>
              </a:rPr>
              <a:t>Antiestreptolisina</a:t>
            </a:r>
            <a:r>
              <a:rPr lang="es-ES" sz="2000" dirty="0">
                <a:latin typeface="Roboto" panose="02000000000000000000" pitchFamily="2" charset="0"/>
                <a:ea typeface="Roboto" panose="02000000000000000000" pitchFamily="2" charset="0"/>
              </a:rPr>
              <a:t> o (</a:t>
            </a:r>
            <a:r>
              <a:rPr lang="es-ES" sz="2000" dirty="0" err="1">
                <a:latin typeface="Roboto" panose="02000000000000000000" pitchFamily="2" charset="0"/>
                <a:ea typeface="Roboto" panose="02000000000000000000" pitchFamily="2" charset="0"/>
              </a:rPr>
              <a:t>asto</a:t>
            </a:r>
            <a:r>
              <a:rPr lang="es-ES" sz="2000" dirty="0">
                <a:latin typeface="Roboto" panose="02000000000000000000" pitchFamily="2" charset="0"/>
                <a:ea typeface="Roboto" panose="02000000000000000000" pitchFamily="2" charset="0"/>
              </a:rPr>
              <a:t>)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s-ES" sz="2000" dirty="0">
                <a:latin typeface="Roboto" panose="02000000000000000000" pitchFamily="2" charset="0"/>
                <a:ea typeface="Roboto" panose="02000000000000000000" pitchFamily="2" charset="0"/>
              </a:rPr>
              <a:t>Factor reumatoide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s-ES" sz="2000" dirty="0">
                <a:latin typeface="Roboto" panose="02000000000000000000" pitchFamily="2" charset="0"/>
                <a:ea typeface="Roboto" panose="02000000000000000000" pitchFamily="2" charset="0"/>
              </a:rPr>
              <a:t>Factor reumatoide cuantitativo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s-ES" sz="2000" dirty="0">
                <a:latin typeface="Roboto" panose="02000000000000000000" pitchFamily="2" charset="0"/>
                <a:ea typeface="Roboto" panose="02000000000000000000" pitchFamily="2" charset="0"/>
              </a:rPr>
              <a:t>Complemento c3 y c4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s-ES" sz="2000" dirty="0">
                <a:latin typeface="Roboto" panose="02000000000000000000" pitchFamily="2" charset="0"/>
                <a:ea typeface="Roboto" panose="02000000000000000000" pitchFamily="2" charset="0"/>
              </a:rPr>
              <a:t>Inmunoglobulinas, perfil </a:t>
            </a:r>
            <a:r>
              <a:rPr lang="es-ES" sz="2000" dirty="0" err="1">
                <a:latin typeface="Roboto" panose="02000000000000000000" pitchFamily="2" charset="0"/>
                <a:ea typeface="Roboto" panose="02000000000000000000" pitchFamily="2" charset="0"/>
              </a:rPr>
              <a:t>igg</a:t>
            </a:r>
            <a:r>
              <a:rPr lang="es-ES" sz="2000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s-ES" sz="2000" dirty="0" err="1">
                <a:latin typeface="Roboto" panose="02000000000000000000" pitchFamily="2" charset="0"/>
                <a:ea typeface="Roboto" panose="02000000000000000000" pitchFamily="2" charset="0"/>
              </a:rPr>
              <a:t>igm</a:t>
            </a:r>
            <a:r>
              <a:rPr lang="es-ES" sz="2000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s-ES" sz="2000" dirty="0" err="1">
                <a:latin typeface="Roboto" panose="02000000000000000000" pitchFamily="2" charset="0"/>
                <a:ea typeface="Roboto" panose="02000000000000000000" pitchFamily="2" charset="0"/>
              </a:rPr>
              <a:t>iga</a:t>
            </a:r>
            <a:endParaRPr lang="es-ES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s-ES" sz="2000" dirty="0">
                <a:latin typeface="Roboto" panose="02000000000000000000" pitchFamily="2" charset="0"/>
                <a:ea typeface="Roboto" panose="02000000000000000000" pitchFamily="2" charset="0"/>
              </a:rPr>
              <a:t>Proteína c reactiva ultrasensible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s-ES" sz="2000" dirty="0">
                <a:latin typeface="Roboto" panose="02000000000000000000" pitchFamily="2" charset="0"/>
                <a:ea typeface="Roboto" panose="02000000000000000000" pitchFamily="2" charset="0"/>
              </a:rPr>
              <a:t>Hemoglobina </a:t>
            </a:r>
            <a:r>
              <a:rPr lang="es-ES" sz="2000" dirty="0" err="1">
                <a:latin typeface="Roboto" panose="02000000000000000000" pitchFamily="2" charset="0"/>
                <a:ea typeface="Roboto" panose="02000000000000000000" pitchFamily="2" charset="0"/>
              </a:rPr>
              <a:t>glicosilada</a:t>
            </a:r>
            <a:r>
              <a:rPr lang="es-ES" sz="2000" dirty="0">
                <a:latin typeface="Roboto" panose="02000000000000000000" pitchFamily="2" charset="0"/>
                <a:ea typeface="Roboto" panose="02000000000000000000" pitchFamily="2" charset="0"/>
              </a:rPr>
              <a:t> (a1c)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MX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A4B7F7-65FF-B143-98EA-EEF6A5C1EA09}"/>
              </a:ext>
            </a:extLst>
          </p:cNvPr>
          <p:cNvSpPr txBox="1"/>
          <p:nvPr/>
        </p:nvSpPr>
        <p:spPr>
          <a:xfrm>
            <a:off x="2099732" y="4814784"/>
            <a:ext cx="9253077" cy="1015663"/>
          </a:xfrm>
          <a:prstGeom prst="rect">
            <a:avLst/>
          </a:prstGeom>
          <a:noFill/>
        </p:spPr>
        <p:txBody>
          <a:bodyPr wrap="square" numCol="2" rtlCol="0" anchor="ctr">
            <a:spAutoFit/>
          </a:bodyPr>
          <a:lstStyle/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s-ES" sz="2000" dirty="0">
                <a:latin typeface="Roboto" panose="02000000000000000000" pitchFamily="2" charset="0"/>
                <a:ea typeface="Roboto" panose="02000000000000000000" pitchFamily="2" charset="0"/>
              </a:rPr>
              <a:t>T4 (tiroxina), total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s-ES" sz="2000" dirty="0">
                <a:latin typeface="Roboto" panose="02000000000000000000" pitchFamily="2" charset="0"/>
                <a:ea typeface="Roboto" panose="02000000000000000000" pitchFamily="2" charset="0"/>
              </a:rPr>
              <a:t>T3 (</a:t>
            </a:r>
            <a:r>
              <a:rPr lang="es-ES" sz="2000" dirty="0" err="1">
                <a:latin typeface="Roboto" panose="02000000000000000000" pitchFamily="2" charset="0"/>
                <a:ea typeface="Roboto" panose="02000000000000000000" pitchFamily="2" charset="0"/>
              </a:rPr>
              <a:t>triyodotironina</a:t>
            </a:r>
            <a:r>
              <a:rPr lang="es-ES" sz="2000" dirty="0">
                <a:latin typeface="Roboto" panose="02000000000000000000" pitchFamily="2" charset="0"/>
                <a:ea typeface="Roboto" panose="02000000000000000000" pitchFamily="2" charset="0"/>
              </a:rPr>
              <a:t>), total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s-ES" sz="2000" dirty="0">
                <a:latin typeface="Roboto" panose="02000000000000000000" pitchFamily="2" charset="0"/>
                <a:ea typeface="Roboto" panose="02000000000000000000" pitchFamily="2" charset="0"/>
              </a:rPr>
              <a:t>T3 (</a:t>
            </a:r>
            <a:r>
              <a:rPr lang="es-ES" sz="2000" dirty="0" err="1">
                <a:latin typeface="Roboto" panose="02000000000000000000" pitchFamily="2" charset="0"/>
                <a:ea typeface="Roboto" panose="02000000000000000000" pitchFamily="2" charset="0"/>
              </a:rPr>
              <a:t>triyodotironina</a:t>
            </a:r>
            <a:r>
              <a:rPr lang="es-ES" sz="2000" dirty="0">
                <a:latin typeface="Roboto" panose="02000000000000000000" pitchFamily="2" charset="0"/>
                <a:ea typeface="Roboto" panose="02000000000000000000" pitchFamily="2" charset="0"/>
              </a:rPr>
              <a:t>), libre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s-ES" sz="2000" dirty="0">
                <a:latin typeface="Roboto" panose="02000000000000000000" pitchFamily="2" charset="0"/>
                <a:ea typeface="Roboto" panose="02000000000000000000" pitchFamily="2" charset="0"/>
              </a:rPr>
              <a:t>T4 (tiroxina), libre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s-ES" sz="2000" dirty="0" err="1">
                <a:latin typeface="Roboto" panose="02000000000000000000" pitchFamily="2" charset="0"/>
                <a:ea typeface="Roboto" panose="02000000000000000000" pitchFamily="2" charset="0"/>
              </a:rPr>
              <a:t>Tsh</a:t>
            </a:r>
            <a:r>
              <a:rPr lang="es-ES" sz="2000" dirty="0">
                <a:latin typeface="Roboto" panose="02000000000000000000" pitchFamily="2" charset="0"/>
                <a:ea typeface="Roboto" panose="02000000000000000000" pitchFamily="2" charset="0"/>
              </a:rPr>
              <a:t> (hormona estimulante de    tiroides)</a:t>
            </a:r>
          </a:p>
        </p:txBody>
      </p:sp>
    </p:spTree>
    <p:extLst>
      <p:ext uri="{BB962C8B-B14F-4D97-AF65-F5344CB8AC3E}">
        <p14:creationId xmlns:p14="http://schemas.microsoft.com/office/powerpoint/2010/main" val="2619628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8AE12DB-50CD-594A-9090-83D1CF47A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2733" y="195792"/>
            <a:ext cx="7340600" cy="752476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venir Black" panose="02000503020000020003" pitchFamily="2" charset="0"/>
              </a:rPr>
              <a:t>¿Con </a:t>
            </a:r>
            <a:r>
              <a:rPr lang="en-US" sz="3200" b="1" dirty="0" err="1">
                <a:latin typeface="Avenir Black" panose="02000503020000020003" pitchFamily="2" charset="0"/>
              </a:rPr>
              <a:t>qué</a:t>
            </a:r>
            <a:r>
              <a:rPr lang="en-US" sz="3200" b="1" dirty="0">
                <a:latin typeface="Avenir Black" panose="02000503020000020003" pitchFamily="2" charset="0"/>
              </a:rPr>
              <a:t> </a:t>
            </a:r>
            <a:r>
              <a:rPr lang="en-US" sz="3200" b="1" dirty="0" err="1">
                <a:latin typeface="Avenir Black" panose="02000503020000020003" pitchFamily="2" charset="0"/>
              </a:rPr>
              <a:t>servicios</a:t>
            </a:r>
            <a:r>
              <a:rPr lang="en-US" sz="3200" b="1" dirty="0">
                <a:latin typeface="Avenir Black" panose="02000503020000020003" pitchFamily="2" charset="0"/>
              </a:rPr>
              <a:t> </a:t>
            </a:r>
            <a:r>
              <a:rPr lang="en-US" sz="3200" b="1" dirty="0" err="1">
                <a:latin typeface="Avenir Black" panose="02000503020000020003" pitchFamily="2" charset="0"/>
              </a:rPr>
              <a:t>cuento</a:t>
            </a:r>
            <a:r>
              <a:rPr lang="en-US" sz="3200" b="1" dirty="0">
                <a:latin typeface="Avenir Black" panose="02000503020000020003" pitchFamily="2" charset="0"/>
              </a:rPr>
              <a:t>?</a:t>
            </a:r>
            <a:endParaRPr lang="en-MX" sz="3200" b="1" dirty="0">
              <a:latin typeface="Avenir Black" panose="02000503020000020003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C6A7F2-E038-BB47-806B-D561D4A851C8}"/>
              </a:ext>
            </a:extLst>
          </p:cNvPr>
          <p:cNvSpPr txBox="1"/>
          <p:nvPr/>
        </p:nvSpPr>
        <p:spPr>
          <a:xfrm>
            <a:off x="2099733" y="846296"/>
            <a:ext cx="72136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</a:rPr>
              <a:t>EXÁMENES DE LABORATORIO</a:t>
            </a:r>
          </a:p>
          <a:p>
            <a:r>
              <a:rPr lang="en-US" sz="1200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  <a:p>
            <a:r>
              <a:rPr lang="es-ES" sz="2400" b="1" dirty="0">
                <a:latin typeface="Roboto" panose="02000000000000000000" pitchFamily="2" charset="0"/>
                <a:ea typeface="Roboto" panose="02000000000000000000" pitchFamily="2" charset="0"/>
              </a:rPr>
              <a:t>Ginecológico</a:t>
            </a:r>
          </a:p>
          <a:p>
            <a:endParaRPr lang="es-ES" sz="24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s-ES" sz="24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s-ES" sz="24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s-ES" sz="24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s-ES" sz="24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s-ES" sz="2400" b="1" dirty="0">
                <a:latin typeface="Roboto" panose="02000000000000000000" pitchFamily="2" charset="0"/>
                <a:ea typeface="Roboto" panose="02000000000000000000" pitchFamily="2" charset="0"/>
              </a:rPr>
              <a:t>Tumoral</a:t>
            </a:r>
            <a:endParaRPr lang="en-US" sz="24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CD304F-B65F-7D4D-BC4B-BFA54765ADB8}"/>
              </a:ext>
            </a:extLst>
          </p:cNvPr>
          <p:cNvSpPr txBox="1"/>
          <p:nvPr/>
        </p:nvSpPr>
        <p:spPr>
          <a:xfrm>
            <a:off x="2099733" y="1843719"/>
            <a:ext cx="9336205" cy="132343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s-ES" sz="2000" dirty="0">
                <a:latin typeface="Roboto" panose="02000000000000000000" pitchFamily="2" charset="0"/>
                <a:ea typeface="Roboto" panose="02000000000000000000" pitchFamily="2" charset="0"/>
              </a:rPr>
              <a:t>Progesterona, suero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s-ES" sz="2000" dirty="0">
                <a:latin typeface="Roboto" panose="02000000000000000000" pitchFamily="2" charset="0"/>
                <a:ea typeface="Roboto" panose="02000000000000000000" pitchFamily="2" charset="0"/>
              </a:rPr>
              <a:t>Estradiol, suero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s-ES" sz="2000" dirty="0" err="1">
                <a:latin typeface="Roboto" panose="02000000000000000000" pitchFamily="2" charset="0"/>
                <a:ea typeface="Roboto" panose="02000000000000000000" pitchFamily="2" charset="0"/>
              </a:rPr>
              <a:t>Fsh</a:t>
            </a:r>
            <a:r>
              <a:rPr lang="es-ES" sz="2000" dirty="0">
                <a:latin typeface="Roboto" panose="02000000000000000000" pitchFamily="2" charset="0"/>
                <a:ea typeface="Roboto" panose="02000000000000000000" pitchFamily="2" charset="0"/>
              </a:rPr>
              <a:t> (hormona folículo estimulante)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s-ES" sz="2000" dirty="0" err="1">
                <a:latin typeface="Roboto" panose="02000000000000000000" pitchFamily="2" charset="0"/>
                <a:ea typeface="Roboto" panose="02000000000000000000" pitchFamily="2" charset="0"/>
              </a:rPr>
              <a:t>Lh</a:t>
            </a:r>
            <a:r>
              <a:rPr lang="es-ES" sz="2000" dirty="0">
                <a:latin typeface="Roboto" panose="02000000000000000000" pitchFamily="2" charset="0"/>
                <a:ea typeface="Roboto" panose="02000000000000000000" pitchFamily="2" charset="0"/>
              </a:rPr>
              <a:t> (hormona </a:t>
            </a:r>
            <a:r>
              <a:rPr lang="es-ES" sz="2000" dirty="0" err="1">
                <a:latin typeface="Roboto" panose="02000000000000000000" pitchFamily="2" charset="0"/>
                <a:ea typeface="Roboto" panose="02000000000000000000" pitchFamily="2" charset="0"/>
              </a:rPr>
              <a:t>luteinizante</a:t>
            </a:r>
            <a:r>
              <a:rPr lang="es-ES" sz="2000" dirty="0">
                <a:latin typeface="Roboto" panose="02000000000000000000" pitchFamily="2" charset="0"/>
                <a:ea typeface="Roboto" panose="02000000000000000000" pitchFamily="2" charset="0"/>
              </a:rPr>
              <a:t>)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s-ES" sz="2000" dirty="0">
                <a:latin typeface="Roboto" panose="02000000000000000000" pitchFamily="2" charset="0"/>
                <a:ea typeface="Roboto" panose="02000000000000000000" pitchFamily="2" charset="0"/>
              </a:rPr>
              <a:t>Testosterona total, suero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s-ES" sz="2000" dirty="0">
                <a:latin typeface="Roboto" panose="02000000000000000000" pitchFamily="2" charset="0"/>
                <a:ea typeface="Roboto" panose="02000000000000000000" pitchFamily="2" charset="0"/>
              </a:rPr>
              <a:t>Prolactina, suero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s-ES" sz="2000" dirty="0">
                <a:latin typeface="Roboto" panose="02000000000000000000" pitchFamily="2" charset="0"/>
                <a:ea typeface="Roboto" panose="02000000000000000000" pitchFamily="2" charset="0"/>
              </a:rPr>
              <a:t>Prolactina dos determinaciones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MX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BF1574-043D-DE4C-A4D1-B95D8E463B99}"/>
              </a:ext>
            </a:extLst>
          </p:cNvPr>
          <p:cNvSpPr txBox="1"/>
          <p:nvPr/>
        </p:nvSpPr>
        <p:spPr>
          <a:xfrm>
            <a:off x="2099732" y="4056233"/>
            <a:ext cx="9253077" cy="1938992"/>
          </a:xfrm>
          <a:prstGeom prst="rect">
            <a:avLst/>
          </a:prstGeom>
          <a:noFill/>
        </p:spPr>
        <p:txBody>
          <a:bodyPr wrap="square" numCol="2" rtlCol="0" anchor="ctr">
            <a:spAutoFit/>
          </a:bodyPr>
          <a:lstStyle/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s-ES" sz="2000" dirty="0">
                <a:latin typeface="Roboto" panose="02000000000000000000" pitchFamily="2" charset="0"/>
                <a:ea typeface="Roboto" panose="02000000000000000000" pitchFamily="2" charset="0"/>
              </a:rPr>
              <a:t>Prostático especifico </a:t>
            </a:r>
            <a:r>
              <a:rPr lang="es-ES" sz="2000" dirty="0" err="1">
                <a:latin typeface="Roboto" panose="02000000000000000000" pitchFamily="2" charset="0"/>
                <a:ea typeface="Roboto" panose="02000000000000000000" pitchFamily="2" charset="0"/>
              </a:rPr>
              <a:t>ag</a:t>
            </a:r>
            <a:r>
              <a:rPr lang="es-ES" sz="2000" dirty="0">
                <a:latin typeface="Roboto" panose="02000000000000000000" pitchFamily="2" charset="0"/>
                <a:ea typeface="Roboto" panose="02000000000000000000" pitchFamily="2" charset="0"/>
              </a:rPr>
              <a:t> (</a:t>
            </a:r>
            <a:r>
              <a:rPr lang="es-ES" sz="2000" dirty="0" err="1">
                <a:latin typeface="Roboto" panose="02000000000000000000" pitchFamily="2" charset="0"/>
                <a:ea typeface="Roboto" panose="02000000000000000000" pitchFamily="2" charset="0"/>
              </a:rPr>
              <a:t>psa</a:t>
            </a:r>
            <a:r>
              <a:rPr lang="es-ES" sz="2000" dirty="0">
                <a:latin typeface="Roboto" panose="02000000000000000000" pitchFamily="2" charset="0"/>
                <a:ea typeface="Roboto" panose="02000000000000000000" pitchFamily="2" charset="0"/>
              </a:rPr>
              <a:t>) total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s-ES" sz="2000" dirty="0">
                <a:latin typeface="Roboto" panose="02000000000000000000" pitchFamily="2" charset="0"/>
                <a:ea typeface="Roboto" panose="02000000000000000000" pitchFamily="2" charset="0"/>
              </a:rPr>
              <a:t>Prostático especifico </a:t>
            </a:r>
            <a:r>
              <a:rPr lang="es-ES" sz="2000" dirty="0" err="1">
                <a:latin typeface="Roboto" panose="02000000000000000000" pitchFamily="2" charset="0"/>
                <a:ea typeface="Roboto" panose="02000000000000000000" pitchFamily="2" charset="0"/>
              </a:rPr>
              <a:t>ag</a:t>
            </a:r>
            <a:r>
              <a:rPr lang="es-ES" sz="2000" dirty="0">
                <a:latin typeface="Roboto" panose="02000000000000000000" pitchFamily="2" charset="0"/>
                <a:ea typeface="Roboto" panose="02000000000000000000" pitchFamily="2" charset="0"/>
              </a:rPr>
              <a:t> (</a:t>
            </a:r>
            <a:r>
              <a:rPr lang="es-ES" sz="2000" dirty="0" err="1">
                <a:latin typeface="Roboto" panose="02000000000000000000" pitchFamily="2" charset="0"/>
                <a:ea typeface="Roboto" panose="02000000000000000000" pitchFamily="2" charset="0"/>
              </a:rPr>
              <a:t>psa</a:t>
            </a:r>
            <a:r>
              <a:rPr lang="es-ES" sz="2000" dirty="0">
                <a:latin typeface="Roboto" panose="02000000000000000000" pitchFamily="2" charset="0"/>
                <a:ea typeface="Roboto" panose="02000000000000000000" pitchFamily="2" charset="0"/>
              </a:rPr>
              <a:t>) total y libre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s-ES" sz="2000" dirty="0" err="1">
                <a:latin typeface="Roboto" panose="02000000000000000000" pitchFamily="2" charset="0"/>
                <a:ea typeface="Roboto" panose="02000000000000000000" pitchFamily="2" charset="0"/>
              </a:rPr>
              <a:t>Alfafetoproteína</a:t>
            </a:r>
            <a:r>
              <a:rPr lang="es-ES" sz="2000" dirty="0">
                <a:latin typeface="Roboto" panose="02000000000000000000" pitchFamily="2" charset="0"/>
                <a:ea typeface="Roboto" panose="02000000000000000000" pitchFamily="2" charset="0"/>
              </a:rPr>
              <a:t>, marcador tumoral suero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s-ES" sz="2000" dirty="0">
                <a:latin typeface="Roboto" panose="02000000000000000000" pitchFamily="2" charset="0"/>
                <a:ea typeface="Roboto" panose="02000000000000000000" pitchFamily="2" charset="0"/>
              </a:rPr>
              <a:t>Ca 125, marcador tumoral ovario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s-ES" sz="2000" dirty="0">
                <a:latin typeface="Roboto" panose="02000000000000000000" pitchFamily="2" charset="0"/>
                <a:ea typeface="Roboto" panose="02000000000000000000" pitchFamily="2" charset="0"/>
              </a:rPr>
              <a:t>Ca 15-3, suero mama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s-ES" sz="2000" dirty="0">
                <a:latin typeface="Roboto" panose="02000000000000000000" pitchFamily="2" charset="0"/>
                <a:ea typeface="Roboto" panose="02000000000000000000" pitchFamily="2" charset="0"/>
              </a:rPr>
              <a:t>Ca 19-9, suero colon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s-ES" sz="2000" dirty="0" err="1">
                <a:latin typeface="Roboto" panose="02000000000000000000" pitchFamily="2" charset="0"/>
                <a:ea typeface="Roboto" panose="02000000000000000000" pitchFamily="2" charset="0"/>
              </a:rPr>
              <a:t>Carcinoembrionario</a:t>
            </a:r>
            <a:r>
              <a:rPr lang="es-ES" sz="2000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s-ES" sz="2000" dirty="0" err="1">
                <a:latin typeface="Roboto" panose="02000000000000000000" pitchFamily="2" charset="0"/>
                <a:ea typeface="Roboto" panose="02000000000000000000" pitchFamily="2" charset="0"/>
              </a:rPr>
              <a:t>ag</a:t>
            </a:r>
            <a:r>
              <a:rPr lang="es-ES" sz="2000" dirty="0">
                <a:latin typeface="Roboto" panose="02000000000000000000" pitchFamily="2" charset="0"/>
                <a:ea typeface="Roboto" panose="02000000000000000000" pitchFamily="2" charset="0"/>
              </a:rPr>
              <a:t> (</a:t>
            </a:r>
            <a:r>
              <a:rPr lang="es-ES" sz="2000" dirty="0" err="1">
                <a:latin typeface="Roboto" panose="02000000000000000000" pitchFamily="2" charset="0"/>
                <a:ea typeface="Roboto" panose="02000000000000000000" pitchFamily="2" charset="0"/>
              </a:rPr>
              <a:t>cea</a:t>
            </a:r>
            <a:r>
              <a:rPr lang="es-ES" sz="2000" dirty="0">
                <a:latin typeface="Roboto" panose="02000000000000000000" pitchFamily="2" charset="0"/>
                <a:ea typeface="Roboto" panose="02000000000000000000" pitchFamily="2" charset="0"/>
              </a:rPr>
              <a:t>)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s-ES" sz="2000" dirty="0">
                <a:latin typeface="Roboto" panose="02000000000000000000" pitchFamily="2" charset="0"/>
                <a:ea typeface="Roboto" panose="02000000000000000000" pitchFamily="2" charset="0"/>
              </a:rPr>
              <a:t>Gonadotrofina coriónica beta marcador tumoral</a:t>
            </a:r>
          </a:p>
        </p:txBody>
      </p:sp>
    </p:spTree>
    <p:extLst>
      <p:ext uri="{BB962C8B-B14F-4D97-AF65-F5344CB8AC3E}">
        <p14:creationId xmlns:p14="http://schemas.microsoft.com/office/powerpoint/2010/main" val="3796206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F142260-B608-E04A-A39B-B8F53B272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2733" y="195792"/>
            <a:ext cx="7340600" cy="752476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venir Black" panose="02000503020000020003" pitchFamily="2" charset="0"/>
              </a:rPr>
              <a:t>¿Con </a:t>
            </a:r>
            <a:r>
              <a:rPr lang="en-US" sz="3200" b="1" dirty="0" err="1">
                <a:latin typeface="Avenir Black" panose="02000503020000020003" pitchFamily="2" charset="0"/>
              </a:rPr>
              <a:t>qué</a:t>
            </a:r>
            <a:r>
              <a:rPr lang="en-US" sz="3200" b="1" dirty="0">
                <a:latin typeface="Avenir Black" panose="02000503020000020003" pitchFamily="2" charset="0"/>
              </a:rPr>
              <a:t> </a:t>
            </a:r>
            <a:r>
              <a:rPr lang="en-US" sz="3200" b="1" dirty="0" err="1">
                <a:latin typeface="Avenir Black" panose="02000503020000020003" pitchFamily="2" charset="0"/>
              </a:rPr>
              <a:t>servicios</a:t>
            </a:r>
            <a:r>
              <a:rPr lang="en-US" sz="3200" b="1" dirty="0">
                <a:latin typeface="Avenir Black" panose="02000503020000020003" pitchFamily="2" charset="0"/>
              </a:rPr>
              <a:t> </a:t>
            </a:r>
            <a:r>
              <a:rPr lang="en-US" sz="3200" b="1" dirty="0" err="1">
                <a:latin typeface="Avenir Black" panose="02000503020000020003" pitchFamily="2" charset="0"/>
              </a:rPr>
              <a:t>cuento</a:t>
            </a:r>
            <a:r>
              <a:rPr lang="en-US" sz="3200" b="1" dirty="0">
                <a:latin typeface="Avenir Black" panose="02000503020000020003" pitchFamily="2" charset="0"/>
              </a:rPr>
              <a:t>?</a:t>
            </a:r>
            <a:endParaRPr lang="en-MX" sz="3200" b="1" dirty="0">
              <a:latin typeface="Avenir Black" panose="02000503020000020003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20B9B5-0C77-3344-BA56-5AC4404A196D}"/>
              </a:ext>
            </a:extLst>
          </p:cNvPr>
          <p:cNvSpPr txBox="1"/>
          <p:nvPr/>
        </p:nvSpPr>
        <p:spPr>
          <a:xfrm>
            <a:off x="2099733" y="846295"/>
            <a:ext cx="9336205" cy="325142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</a:rPr>
              <a:t>EXÁMENES DE LABORATORIO</a:t>
            </a:r>
          </a:p>
          <a:p>
            <a:r>
              <a:rPr lang="en-US" sz="1200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  <a:p>
            <a:r>
              <a:rPr lang="es-ES" sz="2400" b="1" dirty="0">
                <a:latin typeface="Roboto" panose="02000000000000000000" pitchFamily="2" charset="0"/>
                <a:ea typeface="Roboto" panose="02000000000000000000" pitchFamily="2" charset="0"/>
              </a:rPr>
              <a:t>Virales</a:t>
            </a:r>
          </a:p>
          <a:p>
            <a:endParaRPr lang="es-ES" sz="24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s-ES" sz="24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s-ES" sz="24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s-ES" sz="24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s-ES" sz="12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s-ES" sz="12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s-ES" sz="2400" b="1" dirty="0">
                <a:latin typeface="Roboto" panose="02000000000000000000" pitchFamily="2" charset="0"/>
                <a:ea typeface="Roboto" panose="02000000000000000000" pitchFamily="2" charset="0"/>
              </a:rPr>
              <a:t>Hematología</a:t>
            </a:r>
          </a:p>
          <a:p>
            <a:endParaRPr lang="es-ES" sz="24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s-ES" sz="12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s-ES" sz="2400" b="1" dirty="0">
                <a:latin typeface="Roboto" panose="02000000000000000000" pitchFamily="2" charset="0"/>
                <a:ea typeface="Roboto" panose="02000000000000000000" pitchFamily="2" charset="0"/>
              </a:rPr>
              <a:t>PCR</a:t>
            </a:r>
          </a:p>
          <a:p>
            <a:endParaRPr lang="en-US" sz="24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92B02F-40A3-FD4D-B430-4358FB39D59D}"/>
              </a:ext>
            </a:extLst>
          </p:cNvPr>
          <p:cNvSpPr txBox="1"/>
          <p:nvPr/>
        </p:nvSpPr>
        <p:spPr>
          <a:xfrm>
            <a:off x="2099733" y="1843719"/>
            <a:ext cx="9336205" cy="132343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s-ES" sz="2000" dirty="0">
                <a:latin typeface="Roboto" panose="02000000000000000000" pitchFamily="2" charset="0"/>
                <a:ea typeface="Roboto" panose="02000000000000000000" pitchFamily="2" charset="0"/>
              </a:rPr>
              <a:t>Anti-sars-cov-2, </a:t>
            </a:r>
            <a:r>
              <a:rPr lang="es-ES" sz="2000" dirty="0" err="1">
                <a:latin typeface="Roboto" panose="02000000000000000000" pitchFamily="2" charset="0"/>
                <a:ea typeface="Roboto" panose="02000000000000000000" pitchFamily="2" charset="0"/>
              </a:rPr>
              <a:t>ac</a:t>
            </a:r>
            <a:r>
              <a:rPr lang="es-ES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latin typeface="Roboto" panose="02000000000000000000" pitchFamily="2" charset="0"/>
                <a:ea typeface="Roboto" panose="02000000000000000000" pitchFamily="2" charset="0"/>
              </a:rPr>
              <a:t>igg</a:t>
            </a:r>
            <a:r>
              <a:rPr lang="es-ES" sz="2000" dirty="0">
                <a:latin typeface="Roboto" panose="02000000000000000000" pitchFamily="2" charset="0"/>
                <a:ea typeface="Roboto" panose="02000000000000000000" pitchFamily="2" charset="0"/>
              </a:rPr>
              <a:t> (local)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s-ES" sz="2000" dirty="0" err="1">
                <a:latin typeface="Roboto" panose="02000000000000000000" pitchFamily="2" charset="0"/>
                <a:ea typeface="Roboto" panose="02000000000000000000" pitchFamily="2" charset="0"/>
              </a:rPr>
              <a:t>Hiv</a:t>
            </a:r>
            <a:r>
              <a:rPr lang="es-ES" sz="2000" dirty="0">
                <a:latin typeface="Roboto" panose="02000000000000000000" pitchFamily="2" charset="0"/>
                <a:ea typeface="Roboto" panose="02000000000000000000" pitchFamily="2" charset="0"/>
              </a:rPr>
              <a:t> 1/2, </a:t>
            </a:r>
            <a:r>
              <a:rPr lang="es-ES" sz="2000" dirty="0" err="1">
                <a:latin typeface="Roboto" panose="02000000000000000000" pitchFamily="2" charset="0"/>
                <a:ea typeface="Roboto" panose="02000000000000000000" pitchFamily="2" charset="0"/>
              </a:rPr>
              <a:t>ac</a:t>
            </a:r>
            <a:r>
              <a:rPr lang="es-ES" sz="2000" dirty="0">
                <a:latin typeface="Roboto" panose="02000000000000000000" pitchFamily="2" charset="0"/>
                <a:ea typeface="Roboto" panose="02000000000000000000" pitchFamily="2" charset="0"/>
              </a:rPr>
              <a:t> rastreo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s-ES" sz="2000" dirty="0">
                <a:latin typeface="Roboto" panose="02000000000000000000" pitchFamily="2" charset="0"/>
                <a:ea typeface="Roboto" panose="02000000000000000000" pitchFamily="2" charset="0"/>
              </a:rPr>
              <a:t>Hepatitis c, </a:t>
            </a:r>
            <a:r>
              <a:rPr lang="es-ES" sz="2000" dirty="0" err="1">
                <a:latin typeface="Roboto" panose="02000000000000000000" pitchFamily="2" charset="0"/>
                <a:ea typeface="Roboto" panose="02000000000000000000" pitchFamily="2" charset="0"/>
              </a:rPr>
              <a:t>ac</a:t>
            </a:r>
            <a:endParaRPr lang="es-ES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s-ES" sz="2000" dirty="0">
                <a:latin typeface="Roboto" panose="02000000000000000000" pitchFamily="2" charset="0"/>
                <a:ea typeface="Roboto" panose="02000000000000000000" pitchFamily="2" charset="0"/>
              </a:rPr>
              <a:t>Hepatitis b </a:t>
            </a:r>
            <a:r>
              <a:rPr lang="es-ES" sz="2000" dirty="0" err="1">
                <a:latin typeface="Roboto" panose="02000000000000000000" pitchFamily="2" charset="0"/>
                <a:ea typeface="Roboto" panose="02000000000000000000" pitchFamily="2" charset="0"/>
              </a:rPr>
              <a:t>ag</a:t>
            </a:r>
            <a:r>
              <a:rPr lang="es-ES" sz="2000" dirty="0">
                <a:latin typeface="Roboto" panose="02000000000000000000" pitchFamily="2" charset="0"/>
                <a:ea typeface="Roboto" panose="02000000000000000000" pitchFamily="2" charset="0"/>
              </a:rPr>
              <a:t> de superficie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s-ES" sz="2000" dirty="0">
                <a:latin typeface="Roboto" panose="02000000000000000000" pitchFamily="2" charset="0"/>
                <a:ea typeface="Roboto" panose="02000000000000000000" pitchFamily="2" charset="0"/>
              </a:rPr>
              <a:t>Sars-cov-2 </a:t>
            </a:r>
            <a:r>
              <a:rPr lang="es-ES" sz="2000" dirty="0" err="1">
                <a:latin typeface="Roboto" panose="02000000000000000000" pitchFamily="2" charset="0"/>
                <a:ea typeface="Roboto" panose="02000000000000000000" pitchFamily="2" charset="0"/>
              </a:rPr>
              <a:t>rna</a:t>
            </a:r>
            <a:r>
              <a:rPr lang="es-ES" sz="2000" dirty="0">
                <a:latin typeface="Roboto" panose="02000000000000000000" pitchFamily="2" charset="0"/>
                <a:ea typeface="Roboto" panose="02000000000000000000" pitchFamily="2" charset="0"/>
              </a:rPr>
              <a:t> (covid-19), </a:t>
            </a:r>
            <a:r>
              <a:rPr lang="es-ES" sz="2000" dirty="0" err="1">
                <a:latin typeface="Roboto" panose="02000000000000000000" pitchFamily="2" charset="0"/>
                <a:ea typeface="Roboto" panose="02000000000000000000" pitchFamily="2" charset="0"/>
              </a:rPr>
              <a:t>rt</a:t>
            </a:r>
            <a:r>
              <a:rPr lang="es-ES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s-ES" sz="2000" dirty="0" err="1">
                <a:latin typeface="Roboto" panose="02000000000000000000" pitchFamily="2" charset="0"/>
                <a:ea typeface="Roboto" panose="02000000000000000000" pitchFamily="2" charset="0"/>
              </a:rPr>
              <a:t>pcr</a:t>
            </a:r>
            <a:endParaRPr lang="es-ES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fontAlgn="t"/>
            <a:endParaRPr lang="es-ES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MX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BE815E-4BBB-034B-9696-8E8A60170357}"/>
              </a:ext>
            </a:extLst>
          </p:cNvPr>
          <p:cNvSpPr txBox="1"/>
          <p:nvPr/>
        </p:nvSpPr>
        <p:spPr>
          <a:xfrm>
            <a:off x="2099733" y="4097721"/>
            <a:ext cx="9229328" cy="1323439"/>
          </a:xfrm>
          <a:prstGeom prst="rect">
            <a:avLst/>
          </a:prstGeom>
          <a:noFill/>
        </p:spPr>
        <p:txBody>
          <a:bodyPr wrap="square" numCol="2" rtlCol="0" anchor="ctr">
            <a:spAutoFit/>
          </a:bodyPr>
          <a:lstStyle/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s-ES" sz="2000" dirty="0">
                <a:latin typeface="Roboto" panose="02000000000000000000" pitchFamily="2" charset="0"/>
                <a:ea typeface="Roboto" panose="02000000000000000000" pitchFamily="2" charset="0"/>
              </a:rPr>
              <a:t>Biometría hemática (</a:t>
            </a:r>
            <a:r>
              <a:rPr lang="es-ES" sz="2000" dirty="0" err="1">
                <a:latin typeface="Roboto" panose="02000000000000000000" pitchFamily="2" charset="0"/>
                <a:ea typeface="Roboto" panose="02000000000000000000" pitchFamily="2" charset="0"/>
              </a:rPr>
              <a:t>bhc</a:t>
            </a:r>
            <a:r>
              <a:rPr lang="es-ES" sz="2000" dirty="0">
                <a:latin typeface="Roboto" panose="02000000000000000000" pitchFamily="2" charset="0"/>
                <a:ea typeface="Roboto" panose="02000000000000000000" pitchFamily="2" charset="0"/>
              </a:rPr>
              <a:t>)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s-ES" sz="2000" dirty="0" err="1">
                <a:latin typeface="Roboto" panose="02000000000000000000" pitchFamily="2" charset="0"/>
                <a:ea typeface="Roboto" panose="02000000000000000000" pitchFamily="2" charset="0"/>
              </a:rPr>
              <a:t>Reticulocitos</a:t>
            </a:r>
            <a:r>
              <a:rPr lang="es-ES" sz="2000" dirty="0">
                <a:latin typeface="Roboto" panose="02000000000000000000" pitchFamily="2" charset="0"/>
                <a:ea typeface="Roboto" panose="02000000000000000000" pitchFamily="2" charset="0"/>
              </a:rPr>
              <a:t>, cuenta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s-ES" sz="2000" dirty="0">
                <a:latin typeface="Roboto" panose="02000000000000000000" pitchFamily="2" charset="0"/>
                <a:ea typeface="Roboto" panose="02000000000000000000" pitchFamily="2" charset="0"/>
              </a:rPr>
              <a:t>Velocidad de sedimentación  globular, </a:t>
            </a:r>
            <a:r>
              <a:rPr lang="es-ES" sz="2000" dirty="0" err="1">
                <a:latin typeface="Roboto" panose="02000000000000000000" pitchFamily="2" charset="0"/>
                <a:ea typeface="Roboto" panose="02000000000000000000" pitchFamily="2" charset="0"/>
              </a:rPr>
              <a:t>vsg</a:t>
            </a:r>
            <a:endParaRPr lang="es-ES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s-ES" sz="2000" dirty="0">
                <a:latin typeface="Roboto" panose="02000000000000000000" pitchFamily="2" charset="0"/>
                <a:ea typeface="Roboto" panose="02000000000000000000" pitchFamily="2" charset="0"/>
              </a:rPr>
              <a:t>Grupo sanguíneo y factor </a:t>
            </a:r>
            <a:r>
              <a:rPr lang="es-ES" sz="2000" dirty="0" err="1">
                <a:latin typeface="Roboto" panose="02000000000000000000" pitchFamily="2" charset="0"/>
                <a:ea typeface="Roboto" panose="02000000000000000000" pitchFamily="2" charset="0"/>
              </a:rPr>
              <a:t>rh</a:t>
            </a:r>
            <a:endParaRPr lang="es-ES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s-ES" sz="2000" dirty="0">
                <a:latin typeface="Roboto" panose="02000000000000000000" pitchFamily="2" charset="0"/>
                <a:ea typeface="Roboto" panose="02000000000000000000" pitchFamily="2" charset="0"/>
              </a:rPr>
              <a:t>Coombs directo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s-ES" sz="2000" dirty="0">
                <a:latin typeface="Roboto" panose="02000000000000000000" pitchFamily="2" charset="0"/>
                <a:ea typeface="Roboto" panose="02000000000000000000" pitchFamily="2" charset="0"/>
              </a:rPr>
              <a:t>Coombs indirecto</a:t>
            </a:r>
          </a:p>
        </p:txBody>
      </p:sp>
    </p:spTree>
    <p:extLst>
      <p:ext uri="{BB962C8B-B14F-4D97-AF65-F5344CB8AC3E}">
        <p14:creationId xmlns:p14="http://schemas.microsoft.com/office/powerpoint/2010/main" val="2703395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9B33A11-54DD-934E-8626-8ADE8DCC1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2733" y="195792"/>
            <a:ext cx="7340600" cy="752476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venir Black" panose="02000503020000020003" pitchFamily="2" charset="0"/>
              </a:rPr>
              <a:t>¿Pago?</a:t>
            </a:r>
            <a:endParaRPr lang="en-MX" sz="3200" b="1" dirty="0">
              <a:latin typeface="Avenir Black" panose="02000503020000020003" pitchFamily="2" charset="0"/>
            </a:endParaRP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31136EEC-A7FA-2447-9E3D-1B361A5E56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349614"/>
              </p:ext>
            </p:extLst>
          </p:nvPr>
        </p:nvGraphicFramePr>
        <p:xfrm>
          <a:off x="2118425" y="1376280"/>
          <a:ext cx="9673772" cy="4627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1480">
                  <a:extLst>
                    <a:ext uri="{9D8B030D-6E8A-4147-A177-3AD203B41FA5}">
                      <a16:colId xmlns:a16="http://schemas.microsoft.com/office/drawing/2014/main" val="856081969"/>
                    </a:ext>
                  </a:extLst>
                </a:gridCol>
                <a:gridCol w="2927378">
                  <a:extLst>
                    <a:ext uri="{9D8B030D-6E8A-4147-A177-3AD203B41FA5}">
                      <a16:colId xmlns:a16="http://schemas.microsoft.com/office/drawing/2014/main" val="4172884794"/>
                    </a:ext>
                  </a:extLst>
                </a:gridCol>
                <a:gridCol w="3214914">
                  <a:extLst>
                    <a:ext uri="{9D8B030D-6E8A-4147-A177-3AD203B41FA5}">
                      <a16:colId xmlns:a16="http://schemas.microsoft.com/office/drawing/2014/main" val="3013450604"/>
                    </a:ext>
                  </a:extLst>
                </a:gridCol>
              </a:tblGrid>
              <a:tr h="524762">
                <a:tc>
                  <a:txBody>
                    <a:bodyPr/>
                    <a:lstStyle/>
                    <a:p>
                      <a:pPr algn="ctr"/>
                      <a:r>
                        <a:rPr lang="en-MX" sz="2400" b="1" i="0" dirty="0">
                          <a:latin typeface="Avenir Black" panose="02000503020000020003" pitchFamily="2" charset="0"/>
                        </a:rPr>
                        <a:t>Servicio Prestado</a:t>
                      </a:r>
                    </a:p>
                  </a:txBody>
                  <a:tcPr anchor="ctr">
                    <a:solidFill>
                      <a:srgbClr val="9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X" sz="2400" b="1" i="0" dirty="0">
                          <a:latin typeface="Avenir Black" panose="02000503020000020003" pitchFamily="2" charset="0"/>
                        </a:rPr>
                        <a:t>Porcentaje a pagar </a:t>
                      </a:r>
                    </a:p>
                    <a:p>
                      <a:pPr algn="ctr"/>
                      <a:r>
                        <a:rPr lang="en-MX" sz="2400" b="1" i="0" dirty="0">
                          <a:latin typeface="Avenir Black" panose="02000503020000020003" pitchFamily="2" charset="0"/>
                        </a:rPr>
                        <a:t>por el ICAI</a:t>
                      </a:r>
                    </a:p>
                  </a:txBody>
                  <a:tcPr anchor="ctr">
                    <a:solidFill>
                      <a:srgbClr val="9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X" sz="2400" b="1" i="0" dirty="0">
                          <a:latin typeface="Avenir Black" panose="02000503020000020003" pitchFamily="2" charset="0"/>
                        </a:rPr>
                        <a:t>Porcentaje a pagar</a:t>
                      </a:r>
                    </a:p>
                    <a:p>
                      <a:pPr algn="ctr"/>
                      <a:r>
                        <a:rPr lang="en-MX" sz="2400" b="1" i="0" dirty="0">
                          <a:latin typeface="Avenir Black" panose="02000503020000020003" pitchFamily="2" charset="0"/>
                        </a:rPr>
                        <a:t>por el beneficiario</a:t>
                      </a:r>
                    </a:p>
                  </a:txBody>
                  <a:tcPr anchor="ctr">
                    <a:solidFill>
                      <a:srgbClr val="9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778043"/>
                  </a:ext>
                </a:extLst>
              </a:tr>
              <a:tr h="422777">
                <a:tc>
                  <a:txBody>
                    <a:bodyPr/>
                    <a:lstStyle/>
                    <a:p>
                      <a:r>
                        <a:rPr lang="en-MX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Honorarios médicos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X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X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0243181"/>
                  </a:ext>
                </a:extLst>
              </a:tr>
              <a:tr h="422777">
                <a:tc>
                  <a:txBody>
                    <a:bodyPr/>
                    <a:lstStyle/>
                    <a:p>
                      <a:r>
                        <a:rPr lang="en-MX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Honorarios dentales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X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X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2320273"/>
                  </a:ext>
                </a:extLst>
              </a:tr>
              <a:tr h="422777">
                <a:tc>
                  <a:txBody>
                    <a:bodyPr/>
                    <a:lstStyle/>
                    <a:p>
                      <a:r>
                        <a:rPr lang="en-MX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Medicamentos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X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90%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X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31266824"/>
                  </a:ext>
                </a:extLst>
              </a:tr>
              <a:tr h="422777">
                <a:tc>
                  <a:txBody>
                    <a:bodyPr/>
                    <a:lstStyle/>
                    <a:p>
                      <a:r>
                        <a:rPr lang="en-MX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Análisis de laboratorio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X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70%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X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6012022"/>
                  </a:ext>
                </a:extLst>
              </a:tr>
              <a:tr h="422777">
                <a:tc>
                  <a:txBody>
                    <a:bodyPr/>
                    <a:lstStyle/>
                    <a:p>
                      <a:r>
                        <a:rPr lang="en-MX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Estudios de gabinete (rayos X)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X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60%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X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40%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4253825"/>
                  </a:ext>
                </a:extLst>
              </a:tr>
              <a:tr h="422777">
                <a:tc>
                  <a:txBody>
                    <a:bodyPr/>
                    <a:lstStyle/>
                    <a:p>
                      <a:r>
                        <a:rPr lang="en-MX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Materia dental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X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60%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X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40%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8883964"/>
                  </a:ext>
                </a:extLst>
              </a:tr>
              <a:tr h="422777">
                <a:tc>
                  <a:txBody>
                    <a:bodyPr/>
                    <a:lstStyle/>
                    <a:p>
                      <a:r>
                        <a:rPr lang="en-MX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Hospitalización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X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60%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X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40%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0168198"/>
                  </a:ext>
                </a:extLst>
              </a:tr>
              <a:tr h="422777">
                <a:tc>
                  <a:txBody>
                    <a:bodyPr/>
                    <a:lstStyle/>
                    <a:p>
                      <a:r>
                        <a:rPr lang="en-MX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Cirugías (matrerial y quirófano)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X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50%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X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50%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846120"/>
                  </a:ext>
                </a:extLst>
              </a:tr>
              <a:tr h="422777">
                <a:tc>
                  <a:txBody>
                    <a:bodyPr/>
                    <a:lstStyle/>
                    <a:p>
                      <a:r>
                        <a:rPr lang="en-MX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Urgencias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X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50%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X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50%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1121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6641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F789B5D-6C3D-F34E-B62B-14C1AB3AD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2733" y="195792"/>
            <a:ext cx="7340600" cy="752476"/>
          </a:xfrm>
        </p:spPr>
        <p:txBody>
          <a:bodyPr>
            <a:noAutofit/>
          </a:bodyPr>
          <a:lstStyle/>
          <a:p>
            <a:r>
              <a:rPr lang="en-US" sz="3200" b="1" dirty="0" err="1">
                <a:latin typeface="Avenir Black" panose="02000503020000020003" pitchFamily="2" charset="0"/>
              </a:rPr>
              <a:t>Requiero</a:t>
            </a:r>
            <a:r>
              <a:rPr lang="en-US" sz="3200" b="1" dirty="0">
                <a:latin typeface="Avenir Black" panose="02000503020000020003" pitchFamily="2" charset="0"/>
              </a:rPr>
              <a:t> un </a:t>
            </a:r>
            <a:r>
              <a:rPr lang="en-US" sz="3200" b="1" dirty="0" err="1">
                <a:latin typeface="Avenir Black" panose="02000503020000020003" pitchFamily="2" charset="0"/>
              </a:rPr>
              <a:t>servicio</a:t>
            </a:r>
            <a:r>
              <a:rPr lang="en-US" sz="3200" b="1" dirty="0">
                <a:latin typeface="Avenir Black" panose="02000503020000020003" pitchFamily="2" charset="0"/>
              </a:rPr>
              <a:t> </a:t>
            </a:r>
            <a:r>
              <a:rPr lang="en-US" sz="3200" b="1" dirty="0" err="1">
                <a:latin typeface="Avenir Black" panose="02000503020000020003" pitchFamily="2" charset="0"/>
              </a:rPr>
              <a:t>en</a:t>
            </a:r>
            <a:r>
              <a:rPr lang="en-US" sz="3200" b="1" dirty="0">
                <a:latin typeface="Avenir Black" panose="02000503020000020003" pitchFamily="2" charset="0"/>
              </a:rPr>
              <a:t> el hospital </a:t>
            </a:r>
            <a:br>
              <a:rPr lang="en-US" sz="3200" b="1" dirty="0">
                <a:latin typeface="Avenir Black" panose="02000503020000020003" pitchFamily="2" charset="0"/>
              </a:rPr>
            </a:br>
            <a:r>
              <a:rPr lang="en-US" sz="3600" b="1" dirty="0">
                <a:latin typeface="Avenir Black" panose="02000503020000020003" pitchFamily="2" charset="0"/>
              </a:rPr>
              <a:t>¿</a:t>
            </a:r>
            <a:r>
              <a:rPr lang="en-US" sz="3600" b="1" dirty="0" err="1">
                <a:latin typeface="Avenir Black" panose="02000503020000020003" pitchFamily="2" charset="0"/>
              </a:rPr>
              <a:t>Qué</a:t>
            </a:r>
            <a:r>
              <a:rPr lang="en-US" sz="3600" b="1" dirty="0">
                <a:latin typeface="Avenir Black" panose="02000503020000020003" pitchFamily="2" charset="0"/>
              </a:rPr>
              <a:t> </a:t>
            </a:r>
            <a:r>
              <a:rPr lang="en-US" sz="3600" b="1" dirty="0" err="1">
                <a:latin typeface="Avenir Black" panose="02000503020000020003" pitchFamily="2" charset="0"/>
              </a:rPr>
              <a:t>hago</a:t>
            </a:r>
            <a:r>
              <a:rPr lang="en-US" sz="3600" b="1" dirty="0">
                <a:latin typeface="Avenir Black" panose="02000503020000020003" pitchFamily="2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3AEA00-2F81-AC46-A7C6-4A75D52066DD}"/>
              </a:ext>
            </a:extLst>
          </p:cNvPr>
          <p:cNvSpPr txBox="1"/>
          <p:nvPr/>
        </p:nvSpPr>
        <p:spPr>
          <a:xfrm>
            <a:off x="2099733" y="1333175"/>
            <a:ext cx="721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</a:rPr>
              <a:t>URGENCIAS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A149207-094F-534B-94D5-BA0A57551A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20" t="16731" r="8078" b="14283"/>
          <a:stretch/>
        </p:blipFill>
        <p:spPr>
          <a:xfrm>
            <a:off x="2541320" y="2481943"/>
            <a:ext cx="8456680" cy="306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986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BE7702D-F9D8-3043-BA3C-A0E155A3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2733" y="195792"/>
            <a:ext cx="7340600" cy="752476"/>
          </a:xfrm>
        </p:spPr>
        <p:txBody>
          <a:bodyPr>
            <a:noAutofit/>
          </a:bodyPr>
          <a:lstStyle/>
          <a:p>
            <a:r>
              <a:rPr lang="en-US" sz="3200" b="1" dirty="0" err="1">
                <a:latin typeface="Avenir Black" panose="02000503020000020003" pitchFamily="2" charset="0"/>
              </a:rPr>
              <a:t>Requiero</a:t>
            </a:r>
            <a:r>
              <a:rPr lang="en-US" sz="3200" b="1" dirty="0">
                <a:latin typeface="Avenir Black" panose="02000503020000020003" pitchFamily="2" charset="0"/>
              </a:rPr>
              <a:t> un </a:t>
            </a:r>
            <a:r>
              <a:rPr lang="en-US" sz="3200" b="1" dirty="0" err="1">
                <a:latin typeface="Avenir Black" panose="02000503020000020003" pitchFamily="2" charset="0"/>
              </a:rPr>
              <a:t>servicio</a:t>
            </a:r>
            <a:r>
              <a:rPr lang="en-US" sz="3200" b="1" dirty="0">
                <a:latin typeface="Avenir Black" panose="02000503020000020003" pitchFamily="2" charset="0"/>
              </a:rPr>
              <a:t> </a:t>
            </a:r>
            <a:r>
              <a:rPr lang="en-US" sz="3200" b="1" dirty="0" err="1">
                <a:latin typeface="Avenir Black" panose="02000503020000020003" pitchFamily="2" charset="0"/>
              </a:rPr>
              <a:t>en</a:t>
            </a:r>
            <a:r>
              <a:rPr lang="en-US" sz="3200" b="1" dirty="0">
                <a:latin typeface="Avenir Black" panose="02000503020000020003" pitchFamily="2" charset="0"/>
              </a:rPr>
              <a:t> el hospital </a:t>
            </a:r>
            <a:br>
              <a:rPr lang="en-US" sz="3200" b="1" dirty="0">
                <a:latin typeface="Avenir Black" panose="02000503020000020003" pitchFamily="2" charset="0"/>
              </a:rPr>
            </a:br>
            <a:r>
              <a:rPr lang="en-US" sz="3600" b="1" dirty="0">
                <a:latin typeface="Avenir Black" panose="02000503020000020003" pitchFamily="2" charset="0"/>
              </a:rPr>
              <a:t>¿</a:t>
            </a:r>
            <a:r>
              <a:rPr lang="en-US" sz="3600" b="1" dirty="0" err="1">
                <a:latin typeface="Avenir Black" panose="02000503020000020003" pitchFamily="2" charset="0"/>
              </a:rPr>
              <a:t>Qué</a:t>
            </a:r>
            <a:r>
              <a:rPr lang="en-US" sz="3600" b="1" dirty="0">
                <a:latin typeface="Avenir Black" panose="02000503020000020003" pitchFamily="2" charset="0"/>
              </a:rPr>
              <a:t> </a:t>
            </a:r>
            <a:r>
              <a:rPr lang="en-US" sz="3600" b="1" dirty="0" err="1">
                <a:latin typeface="Avenir Black" panose="02000503020000020003" pitchFamily="2" charset="0"/>
              </a:rPr>
              <a:t>hago</a:t>
            </a:r>
            <a:r>
              <a:rPr lang="en-US" sz="3600" b="1" dirty="0">
                <a:latin typeface="Avenir Black" panose="02000503020000020003" pitchFamily="2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B7417A-FDEA-EF4D-8367-E8362EA957C8}"/>
              </a:ext>
            </a:extLst>
          </p:cNvPr>
          <p:cNvSpPr txBox="1"/>
          <p:nvPr/>
        </p:nvSpPr>
        <p:spPr>
          <a:xfrm>
            <a:off x="2099733" y="1333175"/>
            <a:ext cx="9763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</a:rPr>
              <a:t>CONSULTA ESPECIALISTA, </a:t>
            </a:r>
            <a:r>
              <a:rPr lang="es-MX" sz="2400" b="1" dirty="0">
                <a:latin typeface="Roboto" panose="02000000000000000000" pitchFamily="2" charset="0"/>
                <a:ea typeface="Roboto" panose="02000000000000000000" pitchFamily="2" charset="0"/>
              </a:rPr>
              <a:t>LABORATORIO Y RAYOS X</a:t>
            </a:r>
            <a:endParaRPr lang="en-US" sz="24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ED6DE9-22C1-1745-9494-05A5544BC8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47" t="13134" r="7849" b="16670"/>
          <a:stretch/>
        </p:blipFill>
        <p:spPr>
          <a:xfrm>
            <a:off x="2588822" y="2446319"/>
            <a:ext cx="8716489" cy="318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114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B4883BC-24C4-7547-90B2-16C99B383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2733" y="195792"/>
            <a:ext cx="7340600" cy="752476"/>
          </a:xfrm>
        </p:spPr>
        <p:txBody>
          <a:bodyPr>
            <a:noAutofit/>
          </a:bodyPr>
          <a:lstStyle/>
          <a:p>
            <a:r>
              <a:rPr lang="en-US" sz="3200" b="1" dirty="0" err="1">
                <a:latin typeface="Avenir Black" panose="02000503020000020003" pitchFamily="2" charset="0"/>
              </a:rPr>
              <a:t>Requiero</a:t>
            </a:r>
            <a:r>
              <a:rPr lang="en-US" sz="3200" b="1" dirty="0">
                <a:latin typeface="Avenir Black" panose="02000503020000020003" pitchFamily="2" charset="0"/>
              </a:rPr>
              <a:t> un </a:t>
            </a:r>
            <a:r>
              <a:rPr lang="en-US" sz="3200" b="1" dirty="0" err="1">
                <a:latin typeface="Avenir Black" panose="02000503020000020003" pitchFamily="2" charset="0"/>
              </a:rPr>
              <a:t>servicio</a:t>
            </a:r>
            <a:r>
              <a:rPr lang="en-US" sz="3200" b="1" dirty="0">
                <a:latin typeface="Avenir Black" panose="02000503020000020003" pitchFamily="2" charset="0"/>
              </a:rPr>
              <a:t> </a:t>
            </a:r>
            <a:r>
              <a:rPr lang="en-US" sz="3200" b="1" dirty="0" err="1">
                <a:latin typeface="Avenir Black" panose="02000503020000020003" pitchFamily="2" charset="0"/>
              </a:rPr>
              <a:t>en</a:t>
            </a:r>
            <a:r>
              <a:rPr lang="en-US" sz="3200" b="1" dirty="0">
                <a:latin typeface="Avenir Black" panose="02000503020000020003" pitchFamily="2" charset="0"/>
              </a:rPr>
              <a:t> el hospital </a:t>
            </a:r>
            <a:br>
              <a:rPr lang="en-US" sz="3200" b="1" dirty="0">
                <a:latin typeface="Avenir Black" panose="02000503020000020003" pitchFamily="2" charset="0"/>
              </a:rPr>
            </a:br>
            <a:r>
              <a:rPr lang="en-US" sz="3600" b="1" dirty="0">
                <a:latin typeface="Avenir Black" panose="02000503020000020003" pitchFamily="2" charset="0"/>
              </a:rPr>
              <a:t>¿</a:t>
            </a:r>
            <a:r>
              <a:rPr lang="en-US" sz="3600" b="1" dirty="0" err="1">
                <a:latin typeface="Avenir Black" panose="02000503020000020003" pitchFamily="2" charset="0"/>
              </a:rPr>
              <a:t>Qué</a:t>
            </a:r>
            <a:r>
              <a:rPr lang="en-US" sz="3600" b="1" dirty="0">
                <a:latin typeface="Avenir Black" panose="02000503020000020003" pitchFamily="2" charset="0"/>
              </a:rPr>
              <a:t> </a:t>
            </a:r>
            <a:r>
              <a:rPr lang="en-US" sz="3600" b="1" dirty="0" err="1">
                <a:latin typeface="Avenir Black" panose="02000503020000020003" pitchFamily="2" charset="0"/>
              </a:rPr>
              <a:t>hago</a:t>
            </a:r>
            <a:r>
              <a:rPr lang="en-US" sz="3600" b="1" dirty="0">
                <a:latin typeface="Avenir Black" panose="02000503020000020003" pitchFamily="2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B66961-7574-0A46-9E1E-95F90E78DB19}"/>
              </a:ext>
            </a:extLst>
          </p:cNvPr>
          <p:cNvSpPr txBox="1"/>
          <p:nvPr/>
        </p:nvSpPr>
        <p:spPr>
          <a:xfrm>
            <a:off x="2099733" y="1333175"/>
            <a:ext cx="9763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</a:rPr>
              <a:t>EN CASO DE: </a:t>
            </a:r>
          </a:p>
        </p:txBody>
      </p:sp>
      <p:pic>
        <p:nvPicPr>
          <p:cNvPr id="7" name="Imagen 5">
            <a:extLst>
              <a:ext uri="{FF2B5EF4-FFF2-40B4-BE49-F238E27FC236}">
                <a16:creationId xmlns:a16="http://schemas.microsoft.com/office/drawing/2014/main" id="{00216CBB-B8E7-0646-BF9E-2FC0D52644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45" t="9008" b="7964"/>
          <a:stretch/>
        </p:blipFill>
        <p:spPr>
          <a:xfrm>
            <a:off x="2099733" y="3466517"/>
            <a:ext cx="1112070" cy="1045029"/>
          </a:xfrm>
          <a:prstGeom prst="rect">
            <a:avLst/>
          </a:prstGeom>
        </p:spPr>
      </p:pic>
      <p:pic>
        <p:nvPicPr>
          <p:cNvPr id="9218" name="Picture 2" descr="No hay ninguna descripción de la foto disponible.">
            <a:extLst>
              <a:ext uri="{FF2B5EF4-FFF2-40B4-BE49-F238E27FC236}">
                <a16:creationId xmlns:a16="http://schemas.microsoft.com/office/drawing/2014/main" id="{D840263D-8093-0042-9CCB-E2A2A8C49C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7" t="26172" r="19581" b="22251"/>
          <a:stretch/>
        </p:blipFill>
        <p:spPr bwMode="auto">
          <a:xfrm>
            <a:off x="2086481" y="4854402"/>
            <a:ext cx="1101657" cy="104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ra Maria T. Padilla | Alergologo en Venustiano Carranza 4036, Saltillo">
            <a:extLst>
              <a:ext uri="{FF2B5EF4-FFF2-40B4-BE49-F238E27FC236}">
                <a16:creationId xmlns:a16="http://schemas.microsoft.com/office/drawing/2014/main" id="{0B50BB2C-5D5F-D84B-BD7D-40849F195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2157249"/>
            <a:ext cx="1148053" cy="86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39B41628-8E5E-6045-A0D2-C46BDDC7A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4620" y="2155667"/>
            <a:ext cx="8078028" cy="4310693"/>
          </a:xfrm>
        </p:spPr>
        <p:txBody>
          <a:bodyPr>
            <a:normAutofit fontScale="92500" lnSpcReduction="20000"/>
          </a:bodyPr>
          <a:lstStyle/>
          <a:p>
            <a:r>
              <a:rPr lang="es-MX" sz="2000" b="1" dirty="0">
                <a:latin typeface="Roboto" panose="02000000000000000000" pitchFamily="2" charset="0"/>
                <a:ea typeface="Roboto" panose="02000000000000000000" pitchFamily="2" charset="0"/>
              </a:rPr>
              <a:t>Alergólogo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s-MX" sz="1400" dirty="0">
                <a:latin typeface="Roboto" panose="02000000000000000000" pitchFamily="2" charset="0"/>
                <a:ea typeface="Roboto" panose="02000000000000000000" pitchFamily="2" charset="0"/>
              </a:rPr>
              <a:t>Dra. Teresa Padilla Serrato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s-MX" sz="1400" dirty="0">
                <a:latin typeface="Roboto" panose="02000000000000000000" pitchFamily="2" charset="0"/>
                <a:ea typeface="Roboto" panose="02000000000000000000" pitchFamily="2" charset="0"/>
              </a:rPr>
              <a:t>Venustiano Carranza 4036 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s-MX" sz="1400" dirty="0">
                <a:latin typeface="Roboto" panose="02000000000000000000" pitchFamily="2" charset="0"/>
                <a:ea typeface="Roboto" panose="02000000000000000000" pitchFamily="2" charset="0"/>
              </a:rPr>
              <a:t>Consultorio 32E,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s-MX" sz="1400" dirty="0">
                <a:latin typeface="Roboto" panose="02000000000000000000" pitchFamily="2" charset="0"/>
                <a:ea typeface="Roboto" panose="02000000000000000000" pitchFamily="2" charset="0"/>
              </a:rPr>
              <a:t>Centro Hospitalario La Concepción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s-MX" sz="1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s-MX" sz="2000" b="1" dirty="0">
                <a:latin typeface="Roboto" panose="02000000000000000000" pitchFamily="2" charset="0"/>
                <a:ea typeface="Roboto" panose="02000000000000000000" pitchFamily="2" charset="0"/>
              </a:rPr>
              <a:t>Dermatólogo</a:t>
            </a:r>
          </a:p>
          <a:p>
            <a:pPr marL="457200" lvl="1" indent="0">
              <a:buNone/>
            </a:pPr>
            <a:r>
              <a:rPr lang="es-MX" sz="1400" dirty="0">
                <a:latin typeface="Roboto" panose="02000000000000000000" pitchFamily="2" charset="0"/>
                <a:ea typeface="Roboto" panose="02000000000000000000" pitchFamily="2" charset="0"/>
              </a:rPr>
              <a:t>Dra. Gabriela Pérez Coronado</a:t>
            </a:r>
          </a:p>
          <a:p>
            <a:pPr marL="457200" lvl="1" indent="0">
              <a:buNone/>
            </a:pPr>
            <a:r>
              <a:rPr lang="es-MX" sz="1400" dirty="0">
                <a:latin typeface="Roboto" panose="02000000000000000000" pitchFamily="2" charset="0"/>
                <a:ea typeface="Roboto" panose="02000000000000000000" pitchFamily="2" charset="0"/>
              </a:rPr>
              <a:t>Tel. 8444122020 8441127479</a:t>
            </a:r>
          </a:p>
          <a:p>
            <a:pPr marL="457200" lvl="1" indent="0">
              <a:buNone/>
            </a:pPr>
            <a:r>
              <a:rPr lang="es-MX" sz="1400" dirty="0">
                <a:latin typeface="Roboto" panose="02000000000000000000" pitchFamily="2" charset="0"/>
                <a:ea typeface="Roboto" panose="02000000000000000000" pitchFamily="2" charset="0"/>
              </a:rPr>
              <a:t>Especialidades médicas San Juan </a:t>
            </a:r>
          </a:p>
          <a:p>
            <a:pPr marL="457200" lvl="1" indent="0">
              <a:buNone/>
            </a:pPr>
            <a:r>
              <a:rPr lang="es-MX" sz="1400" dirty="0">
                <a:latin typeface="Roboto" panose="02000000000000000000" pitchFamily="2" charset="0"/>
                <a:ea typeface="Roboto" panose="02000000000000000000" pitchFamily="2" charset="0"/>
              </a:rPr>
              <a:t>Allende Sur 435 Zona Centro </a:t>
            </a:r>
          </a:p>
          <a:p>
            <a:pPr marL="457200" lvl="1" indent="0">
              <a:buNone/>
            </a:pPr>
            <a:endParaRPr lang="es-MX" sz="1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s-MX" sz="2000" b="1" dirty="0">
                <a:latin typeface="Roboto" panose="02000000000000000000" pitchFamily="2" charset="0"/>
                <a:ea typeface="Roboto" panose="02000000000000000000" pitchFamily="2" charset="0"/>
              </a:rPr>
              <a:t>Servicios Dentales </a:t>
            </a:r>
          </a:p>
          <a:p>
            <a:pPr marL="457200" lvl="1" indent="0">
              <a:buNone/>
            </a:pPr>
            <a:r>
              <a:rPr lang="es-MX" sz="2000" b="1" dirty="0">
                <a:latin typeface="Roboto" panose="02000000000000000000" pitchFamily="2" charset="0"/>
                <a:ea typeface="Roboto" panose="02000000000000000000" pitchFamily="2" charset="0"/>
              </a:rPr>
              <a:t>Odontopediatra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s-MX" sz="1400" dirty="0">
                <a:latin typeface="Roboto" panose="02000000000000000000" pitchFamily="2" charset="0"/>
                <a:ea typeface="Roboto" panose="02000000000000000000" pitchFamily="2" charset="0"/>
              </a:rPr>
              <a:t> Blvd. Moctezuma #1525 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s-MX" sz="1400" dirty="0">
                <a:latin typeface="Roboto" panose="02000000000000000000" pitchFamily="2" charset="0"/>
                <a:ea typeface="Roboto" panose="02000000000000000000" pitchFamily="2" charset="0"/>
              </a:rPr>
              <a:t>Plaza Loreto col. Los Pinos	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s-MX" sz="1400" dirty="0">
                <a:latin typeface="Roboto" panose="02000000000000000000" pitchFamily="2" charset="0"/>
                <a:ea typeface="Roboto" panose="02000000000000000000" pitchFamily="2" charset="0"/>
              </a:rPr>
              <a:t> Tel. 8444153618</a:t>
            </a:r>
          </a:p>
          <a:p>
            <a:pPr marL="0" indent="0">
              <a:buNone/>
            </a:pPr>
            <a:endParaRPr lang="es-MX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es-MX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s-MX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D5B446-BC44-6D4E-95D8-AD33CB9C22F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273" t="16378" r="35968"/>
          <a:stretch/>
        </p:blipFill>
        <p:spPr>
          <a:xfrm>
            <a:off x="6957392" y="1505450"/>
            <a:ext cx="4906058" cy="474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760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3EF0751-267E-0446-9BA9-B9066F3C5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2733" y="195792"/>
            <a:ext cx="7340600" cy="752476"/>
          </a:xfrm>
        </p:spPr>
        <p:txBody>
          <a:bodyPr>
            <a:noAutofit/>
          </a:bodyPr>
          <a:lstStyle/>
          <a:p>
            <a:r>
              <a:rPr lang="en-US" sz="3200" b="1" dirty="0" err="1">
                <a:latin typeface="Avenir Black" panose="02000503020000020003" pitchFamily="2" charset="0"/>
              </a:rPr>
              <a:t>Requiero</a:t>
            </a:r>
            <a:r>
              <a:rPr lang="en-US" sz="3200" b="1" dirty="0">
                <a:latin typeface="Avenir Black" panose="02000503020000020003" pitchFamily="2" charset="0"/>
              </a:rPr>
              <a:t> un </a:t>
            </a:r>
            <a:r>
              <a:rPr lang="en-US" sz="3200" b="1" dirty="0" err="1">
                <a:latin typeface="Avenir Black" panose="02000503020000020003" pitchFamily="2" charset="0"/>
              </a:rPr>
              <a:t>servicio</a:t>
            </a:r>
            <a:r>
              <a:rPr lang="en-US" sz="3200" b="1" dirty="0">
                <a:latin typeface="Avenir Black" panose="02000503020000020003" pitchFamily="2" charset="0"/>
              </a:rPr>
              <a:t> </a:t>
            </a:r>
            <a:r>
              <a:rPr lang="en-US" sz="3200" b="1" dirty="0" err="1">
                <a:latin typeface="Avenir Black" panose="02000503020000020003" pitchFamily="2" charset="0"/>
              </a:rPr>
              <a:t>en</a:t>
            </a:r>
            <a:r>
              <a:rPr lang="en-US" sz="3200" b="1" dirty="0">
                <a:latin typeface="Avenir Black" panose="02000503020000020003" pitchFamily="2" charset="0"/>
              </a:rPr>
              <a:t> el hospital </a:t>
            </a:r>
            <a:br>
              <a:rPr lang="en-US" sz="3200" b="1" dirty="0">
                <a:latin typeface="Avenir Black" panose="02000503020000020003" pitchFamily="2" charset="0"/>
              </a:rPr>
            </a:br>
            <a:r>
              <a:rPr lang="en-US" sz="3600" b="1" dirty="0">
                <a:latin typeface="Avenir Black" panose="02000503020000020003" pitchFamily="2" charset="0"/>
              </a:rPr>
              <a:t>¿</a:t>
            </a:r>
            <a:r>
              <a:rPr lang="en-US" sz="3600" b="1" dirty="0" err="1">
                <a:latin typeface="Avenir Black" panose="02000503020000020003" pitchFamily="2" charset="0"/>
              </a:rPr>
              <a:t>Qué</a:t>
            </a:r>
            <a:r>
              <a:rPr lang="en-US" sz="3600" b="1" dirty="0">
                <a:latin typeface="Avenir Black" panose="02000503020000020003" pitchFamily="2" charset="0"/>
              </a:rPr>
              <a:t> </a:t>
            </a:r>
            <a:r>
              <a:rPr lang="en-US" sz="3600" b="1" dirty="0" err="1">
                <a:latin typeface="Avenir Black" panose="02000503020000020003" pitchFamily="2" charset="0"/>
              </a:rPr>
              <a:t>hago</a:t>
            </a:r>
            <a:r>
              <a:rPr lang="en-US" sz="3600" b="1" dirty="0">
                <a:latin typeface="Avenir Black" panose="02000503020000020003" pitchFamily="2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D34021-2C27-4549-ABC4-2368B86A4648}"/>
              </a:ext>
            </a:extLst>
          </p:cNvPr>
          <p:cNvSpPr txBox="1"/>
          <p:nvPr/>
        </p:nvSpPr>
        <p:spPr>
          <a:xfrm>
            <a:off x="2099733" y="1333175"/>
            <a:ext cx="9763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</a:rPr>
              <a:t>FARMACIA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C43AD1-EA5F-8B4B-A2C4-EA0BBA74B92A}"/>
              </a:ext>
            </a:extLst>
          </p:cNvPr>
          <p:cNvSpPr txBox="1"/>
          <p:nvPr/>
        </p:nvSpPr>
        <p:spPr>
          <a:xfrm>
            <a:off x="2099733" y="2647802"/>
            <a:ext cx="94561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dirty="0">
                <a:latin typeface="Roboto" panose="02000000000000000000" pitchFamily="2" charset="0"/>
                <a:ea typeface="Roboto" panose="02000000000000000000" pitchFamily="2" charset="0"/>
              </a:rPr>
              <a:t>Los trabajadores del Instituto deberán adquirir el medicamento en farmacia. En caso de que el Hospital no cuente con una parte o el total del mismo, le será entregado un formato.</a:t>
            </a:r>
          </a:p>
        </p:txBody>
      </p:sp>
    </p:spTree>
    <p:extLst>
      <p:ext uri="{BB962C8B-B14F-4D97-AF65-F5344CB8AC3E}">
        <p14:creationId xmlns:p14="http://schemas.microsoft.com/office/powerpoint/2010/main" val="26987781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5067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EE29E-C58C-E84E-A96E-0A4C56339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2733" y="195792"/>
            <a:ext cx="7340600" cy="752476"/>
          </a:xfrm>
        </p:spPr>
        <p:txBody>
          <a:bodyPr anchor="b">
            <a:normAutofit/>
          </a:bodyPr>
          <a:lstStyle/>
          <a:p>
            <a:r>
              <a:rPr lang="en-US" sz="3600" b="1" dirty="0" err="1">
                <a:latin typeface="Avenir Black" panose="02000503020000020003" pitchFamily="2" charset="0"/>
              </a:rPr>
              <a:t>Misión</a:t>
            </a:r>
            <a:endParaRPr lang="en-MX" sz="3600" b="1" dirty="0">
              <a:latin typeface="Avenir Black" panose="0200050302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F32E1-7562-0E4E-9D96-15989960F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2732" y="1320800"/>
            <a:ext cx="9880601" cy="4856163"/>
          </a:xfrm>
        </p:spPr>
        <p:txBody>
          <a:bodyPr anchor="ctr"/>
          <a:lstStyle/>
          <a:p>
            <a:pPr marL="0" indent="0" algn="just">
              <a:buNone/>
            </a:pPr>
            <a:r>
              <a:rPr lang="es-MX" dirty="0"/>
              <a:t>Proporcionar atención médica oportuna y de calidad a cada paciente utilizando la tecnología médica de vanguardia. Fomentar y actualizar a los profesionales de la salud de nuestra  comunidad con estándares internacionales, promoviendo y difundiendo eventos de educación e investigación médica y difusión científica. </a:t>
            </a:r>
          </a:p>
          <a:p>
            <a:endParaRPr lang="en-MX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868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EE29E-C58C-E84E-A96E-0A4C56339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2733" y="195792"/>
            <a:ext cx="7340600" cy="752476"/>
          </a:xfrm>
        </p:spPr>
        <p:txBody>
          <a:bodyPr>
            <a:normAutofit/>
          </a:bodyPr>
          <a:lstStyle/>
          <a:p>
            <a:r>
              <a:rPr lang="en-US" sz="3600" b="1" dirty="0" err="1">
                <a:latin typeface="Avenir Black" panose="02000503020000020003" pitchFamily="2" charset="0"/>
              </a:rPr>
              <a:t>Valores</a:t>
            </a:r>
            <a:endParaRPr lang="en-MX" sz="3600" b="1" dirty="0">
              <a:latin typeface="Avenir Black" panose="0200050302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F32E1-7562-0E4E-9D96-15989960F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2732" y="1320800"/>
            <a:ext cx="9880601" cy="4856163"/>
          </a:xfrm>
        </p:spPr>
        <p:txBody>
          <a:bodyPr anchor="ctr">
            <a:normAutofit lnSpcReduction="10000"/>
          </a:bodyPr>
          <a:lstStyle/>
          <a:p>
            <a:pPr marL="0" indent="0" algn="just">
              <a:buNone/>
            </a:pPr>
            <a:r>
              <a:rPr lang="es-MX" b="1" dirty="0">
                <a:latin typeface="Roboto" panose="02000000000000000000" pitchFamily="2" charset="0"/>
                <a:ea typeface="Roboto" panose="02000000000000000000" pitchFamily="2" charset="0"/>
              </a:rPr>
              <a:t>CALIDAD</a:t>
            </a:r>
          </a:p>
          <a:p>
            <a:pPr marL="0" indent="0" algn="just">
              <a:buNone/>
            </a:pPr>
            <a:r>
              <a:rPr lang="es-MX" dirty="0">
                <a:latin typeface="Roboto" panose="02000000000000000000" pitchFamily="2" charset="0"/>
                <a:ea typeface="Roboto" panose="02000000000000000000" pitchFamily="2" charset="0"/>
              </a:rPr>
              <a:t>Atendemos las emergencias médicas y de más incidencias de la salud con excelencia, profesionalismo y oportunidad.</a:t>
            </a:r>
          </a:p>
          <a:p>
            <a:pPr marL="0" indent="0" algn="just">
              <a:buNone/>
            </a:pPr>
            <a:endParaRPr lang="es-MX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just">
              <a:buNone/>
            </a:pPr>
            <a:r>
              <a:rPr lang="es-MX" b="1" dirty="0">
                <a:latin typeface="Roboto" panose="02000000000000000000" pitchFamily="2" charset="0"/>
                <a:ea typeface="Roboto" panose="02000000000000000000" pitchFamily="2" charset="0"/>
              </a:rPr>
              <a:t>SEGURIDAD</a:t>
            </a:r>
          </a:p>
          <a:p>
            <a:pPr marL="0" indent="0" algn="just">
              <a:buNone/>
            </a:pPr>
            <a:r>
              <a:rPr lang="es-MX" dirty="0">
                <a:latin typeface="Roboto" panose="02000000000000000000" pitchFamily="2" charset="0"/>
                <a:ea typeface="Roboto" panose="02000000000000000000" pitchFamily="2" charset="0"/>
              </a:rPr>
              <a:t>Trabajamos en condiciones óptimas para mantener un ambiente digno de la confianza de los pacientes.</a:t>
            </a:r>
          </a:p>
          <a:p>
            <a:pPr marL="0" indent="0" algn="just">
              <a:buNone/>
            </a:pPr>
            <a:endParaRPr lang="es-MX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just">
              <a:buNone/>
            </a:pPr>
            <a:r>
              <a:rPr lang="es-MX" b="1" dirty="0">
                <a:latin typeface="Roboto" panose="02000000000000000000" pitchFamily="2" charset="0"/>
                <a:ea typeface="Roboto" panose="02000000000000000000" pitchFamily="2" charset="0"/>
              </a:rPr>
              <a:t>INTEGRIDAD</a:t>
            </a:r>
          </a:p>
          <a:p>
            <a:pPr marL="0" indent="0" algn="just">
              <a:buNone/>
            </a:pPr>
            <a:r>
              <a:rPr lang="es-MX" dirty="0">
                <a:latin typeface="Roboto" panose="02000000000000000000" pitchFamily="2" charset="0"/>
                <a:ea typeface="Roboto" panose="02000000000000000000" pitchFamily="2" charset="0"/>
              </a:rPr>
              <a:t>La honestidad en el cimiento de nuestras decisiones médicas, por encima de intereses económicos o materiales.</a:t>
            </a:r>
            <a:endParaRPr lang="en-MX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365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EE29E-C58C-E84E-A96E-0A4C56339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2733" y="195792"/>
            <a:ext cx="7340600" cy="752476"/>
          </a:xfrm>
        </p:spPr>
        <p:txBody>
          <a:bodyPr>
            <a:normAutofit/>
          </a:bodyPr>
          <a:lstStyle/>
          <a:p>
            <a:r>
              <a:rPr lang="en-US" sz="3600" b="1" dirty="0" err="1">
                <a:latin typeface="Avenir Black" panose="02000503020000020003" pitchFamily="2" charset="0"/>
              </a:rPr>
              <a:t>Valores</a:t>
            </a:r>
            <a:endParaRPr lang="en-MX" sz="3600" b="1" dirty="0">
              <a:latin typeface="Avenir Black" panose="0200050302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F32E1-7562-0E4E-9D96-15989960F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2732" y="1320800"/>
            <a:ext cx="9880601" cy="4856163"/>
          </a:xfrm>
        </p:spPr>
        <p:txBody>
          <a:bodyPr anchor="ctr">
            <a:normAutofit fontScale="92500" lnSpcReduction="20000"/>
          </a:bodyPr>
          <a:lstStyle/>
          <a:p>
            <a:pPr marL="0" indent="0" algn="just">
              <a:buNone/>
            </a:pPr>
            <a:r>
              <a:rPr lang="es-MX" b="1" dirty="0">
                <a:latin typeface="Roboto" panose="02000000000000000000" pitchFamily="2" charset="0"/>
                <a:ea typeface="Roboto" panose="02000000000000000000" pitchFamily="2" charset="0"/>
              </a:rPr>
              <a:t>COMPROMISO</a:t>
            </a:r>
          </a:p>
          <a:p>
            <a:pPr marL="0" indent="0" algn="just">
              <a:buNone/>
            </a:pPr>
            <a:r>
              <a:rPr lang="es-MX" sz="2600" dirty="0">
                <a:latin typeface="Roboto" panose="02000000000000000000" pitchFamily="2" charset="0"/>
                <a:ea typeface="Roboto" panose="02000000000000000000" pitchFamily="2" charset="0"/>
              </a:rPr>
              <a:t>Utilizamos al máximo nuestras capacidades y competencias para ayudar a la recuperación de la salud de los enfermos.</a:t>
            </a:r>
          </a:p>
          <a:p>
            <a:pPr marL="0" indent="0" algn="just">
              <a:buNone/>
            </a:pPr>
            <a:endParaRPr lang="es-MX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just">
              <a:buNone/>
            </a:pPr>
            <a:r>
              <a:rPr lang="es-MX" b="1" dirty="0">
                <a:latin typeface="Roboto" panose="02000000000000000000" pitchFamily="2" charset="0"/>
                <a:ea typeface="Roboto" panose="02000000000000000000" pitchFamily="2" charset="0"/>
              </a:rPr>
              <a:t>COMPASIÓN</a:t>
            </a:r>
          </a:p>
          <a:p>
            <a:pPr marL="0" indent="0" algn="just">
              <a:buNone/>
            </a:pPr>
            <a:r>
              <a:rPr lang="es-MX" sz="2600" dirty="0">
                <a:latin typeface="Roboto" panose="02000000000000000000" pitchFamily="2" charset="0"/>
                <a:ea typeface="Roboto" panose="02000000000000000000" pitchFamily="2" charset="0"/>
              </a:rPr>
              <a:t>Brindamos asistencia médica y asesoría administrativa con un trato sensible, de acuerdo a los problemas de nuestros pacientes y sus visitantes.</a:t>
            </a:r>
          </a:p>
          <a:p>
            <a:pPr marL="0" indent="0" algn="just">
              <a:buNone/>
            </a:pPr>
            <a:endParaRPr lang="es-MX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just">
              <a:buNone/>
            </a:pPr>
            <a:r>
              <a:rPr lang="es-MX" b="1" dirty="0">
                <a:latin typeface="Roboto" panose="02000000000000000000" pitchFamily="2" charset="0"/>
                <a:ea typeface="Roboto" panose="02000000000000000000" pitchFamily="2" charset="0"/>
              </a:rPr>
              <a:t>SERENIDAD</a:t>
            </a:r>
          </a:p>
          <a:p>
            <a:pPr marL="0" indent="0" algn="just">
              <a:buNone/>
            </a:pPr>
            <a:r>
              <a:rPr lang="es-MX" sz="2600" dirty="0">
                <a:latin typeface="Roboto" panose="02000000000000000000" pitchFamily="2" charset="0"/>
                <a:ea typeface="Roboto" panose="02000000000000000000" pitchFamily="2" charset="0"/>
              </a:rPr>
              <a:t>Privilegiamos la reflexión al momento de valorar médicamente cada caso, para trasmitir el bienestar y la armonía durante el trance de cualquier enfermedad.</a:t>
            </a:r>
          </a:p>
        </p:txBody>
      </p:sp>
    </p:spTree>
    <p:extLst>
      <p:ext uri="{BB962C8B-B14F-4D97-AF65-F5344CB8AC3E}">
        <p14:creationId xmlns:p14="http://schemas.microsoft.com/office/powerpoint/2010/main" val="2035438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EE29E-C58C-E84E-A96E-0A4C56339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2733" y="195792"/>
            <a:ext cx="7442200" cy="752476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Avenir Black" panose="02000503020000020003" pitchFamily="2" charset="0"/>
              </a:rPr>
              <a:t>¿</a:t>
            </a:r>
            <a:r>
              <a:rPr lang="en-US" sz="3200" b="1" dirty="0" err="1">
                <a:latin typeface="Avenir Black" panose="02000503020000020003" pitchFamily="2" charset="0"/>
              </a:rPr>
              <a:t>Cómo</a:t>
            </a:r>
            <a:r>
              <a:rPr lang="en-US" sz="3200" b="1" dirty="0">
                <a:latin typeface="Avenir Black" panose="02000503020000020003" pitchFamily="2" charset="0"/>
              </a:rPr>
              <a:t> </a:t>
            </a:r>
            <a:r>
              <a:rPr lang="en-US" sz="3200" b="1" dirty="0" err="1">
                <a:latin typeface="Avenir Black" panose="02000503020000020003" pitchFamily="2" charset="0"/>
              </a:rPr>
              <a:t>funciona</a:t>
            </a:r>
            <a:r>
              <a:rPr lang="en-US" sz="3200" b="1" dirty="0">
                <a:latin typeface="Avenir Black" panose="02000503020000020003" pitchFamily="2" charset="0"/>
              </a:rPr>
              <a:t> mi </a:t>
            </a:r>
            <a:r>
              <a:rPr lang="en-US" sz="3200" b="1" dirty="0" err="1">
                <a:latin typeface="Avenir Black" panose="02000503020000020003" pitchFamily="2" charset="0"/>
              </a:rPr>
              <a:t>servicio</a:t>
            </a:r>
            <a:r>
              <a:rPr lang="en-US" sz="3200" b="1" dirty="0">
                <a:latin typeface="Avenir Black" panose="02000503020000020003" pitchFamily="2" charset="0"/>
              </a:rPr>
              <a:t> de </a:t>
            </a:r>
            <a:r>
              <a:rPr lang="en-US" sz="3200" b="1" dirty="0" err="1">
                <a:latin typeface="Avenir Black" panose="02000503020000020003" pitchFamily="2" charset="0"/>
              </a:rPr>
              <a:t>salud</a:t>
            </a:r>
            <a:r>
              <a:rPr lang="en-US" sz="3200" b="1" dirty="0">
                <a:latin typeface="Avenir Black" panose="02000503020000020003" pitchFamily="2" charset="0"/>
              </a:rPr>
              <a:t>?</a:t>
            </a:r>
            <a:endParaRPr lang="en-MX" sz="3200" b="1" dirty="0">
              <a:latin typeface="Avenir Black" panose="0200050302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F32E1-7562-0E4E-9D96-15989960F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2732" y="1440068"/>
            <a:ext cx="9880601" cy="4856163"/>
          </a:xfrm>
        </p:spPr>
        <p:txBody>
          <a:bodyPr>
            <a:normAutofit/>
          </a:bodyPr>
          <a:lstStyle/>
          <a:p>
            <a:pPr algn="just"/>
            <a:r>
              <a:rPr lang="en-US" sz="2400" dirty="0" err="1">
                <a:latin typeface="Roboto" panose="02000000000000000000" pitchFamily="2" charset="0"/>
                <a:ea typeface="Roboto" panose="02000000000000000000" pitchFamily="2" charset="0"/>
              </a:rPr>
              <a:t>Todos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 los </a:t>
            </a:r>
            <a:r>
              <a:rPr lang="en-US" sz="2400" dirty="0" err="1">
                <a:latin typeface="Roboto" panose="02000000000000000000" pitchFamily="2" charset="0"/>
                <a:ea typeface="Roboto" panose="02000000000000000000" pitchFamily="2" charset="0"/>
              </a:rPr>
              <a:t>trabajadores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400" dirty="0" err="1">
                <a:latin typeface="Roboto" panose="02000000000000000000" pitchFamily="2" charset="0"/>
                <a:ea typeface="Roboto" panose="02000000000000000000" pitchFamily="2" charset="0"/>
              </a:rPr>
              <a:t>cuentan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 con un </a:t>
            </a:r>
            <a:r>
              <a:rPr lang="en-US" sz="2400" dirty="0" err="1">
                <a:latin typeface="Roboto" panose="02000000000000000000" pitchFamily="2" charset="0"/>
                <a:ea typeface="Roboto" panose="02000000000000000000" pitchFamily="2" charset="0"/>
              </a:rPr>
              <a:t>servicio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 de </a:t>
            </a:r>
            <a:r>
              <a:rPr lang="en-US" sz="2400" dirty="0" err="1">
                <a:latin typeface="Roboto" panose="02000000000000000000" pitchFamily="2" charset="0"/>
                <a:ea typeface="Roboto" panose="02000000000000000000" pitchFamily="2" charset="0"/>
              </a:rPr>
              <a:t>salud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400" dirty="0" err="1">
                <a:latin typeface="Roboto" panose="02000000000000000000" pitchFamily="2" charset="0"/>
                <a:ea typeface="Roboto" panose="02000000000000000000" pitchFamily="2" charset="0"/>
              </a:rPr>
              <a:t>en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 el Hospital Universitario de Saltillo (HUS) que </a:t>
            </a:r>
            <a:r>
              <a:rPr lang="en-US" sz="2400" dirty="0" err="1">
                <a:latin typeface="Roboto" panose="02000000000000000000" pitchFamily="2" charset="0"/>
                <a:ea typeface="Roboto" panose="02000000000000000000" pitchFamily="2" charset="0"/>
              </a:rPr>
              <a:t>también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400" dirty="0" err="1">
                <a:latin typeface="Roboto" panose="02000000000000000000" pitchFamily="2" charset="0"/>
                <a:ea typeface="Roboto" panose="02000000000000000000" pitchFamily="2" charset="0"/>
              </a:rPr>
              <a:t>ampara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 a </a:t>
            </a:r>
            <a:r>
              <a:rPr lang="en-US" sz="2400" dirty="0" err="1">
                <a:latin typeface="Roboto" panose="02000000000000000000" pitchFamily="2" charset="0"/>
                <a:ea typeface="Roboto" panose="02000000000000000000" pitchFamily="2" charset="0"/>
              </a:rPr>
              <a:t>su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400" dirty="0" err="1">
                <a:latin typeface="Roboto" panose="02000000000000000000" pitchFamily="2" charset="0"/>
                <a:ea typeface="Roboto" panose="02000000000000000000" pitchFamily="2" charset="0"/>
              </a:rPr>
              <a:t>cónyuge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 y </a:t>
            </a:r>
            <a:r>
              <a:rPr lang="en-US" sz="2400" dirty="0" err="1">
                <a:latin typeface="Roboto" panose="02000000000000000000" pitchFamily="2" charset="0"/>
                <a:ea typeface="Roboto" panose="02000000000000000000" pitchFamily="2" charset="0"/>
              </a:rPr>
              <a:t>descendientes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algn="just"/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Los </a:t>
            </a:r>
            <a:r>
              <a:rPr lang="en-US" sz="2400" dirty="0" err="1">
                <a:latin typeface="Roboto" panose="02000000000000000000" pitchFamily="2" charset="0"/>
                <a:ea typeface="Roboto" panose="02000000000000000000" pitchFamily="2" charset="0"/>
              </a:rPr>
              <a:t>trabajadores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400" dirty="0" err="1">
                <a:latin typeface="Roboto" panose="02000000000000000000" pitchFamily="2" charset="0"/>
                <a:ea typeface="Roboto" panose="02000000000000000000" pitchFamily="2" charset="0"/>
              </a:rPr>
              <a:t>deberán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400" dirty="0" err="1">
                <a:latin typeface="Roboto" panose="02000000000000000000" pitchFamily="2" charset="0"/>
                <a:ea typeface="Roboto" panose="02000000000000000000" pitchFamily="2" charset="0"/>
              </a:rPr>
              <a:t>presentar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 ante RRHH del ICAI una </a:t>
            </a:r>
            <a:r>
              <a:rPr lang="en-US" sz="2400" dirty="0" err="1">
                <a:latin typeface="Roboto" panose="02000000000000000000" pitchFamily="2" charset="0"/>
                <a:ea typeface="Roboto" panose="02000000000000000000" pitchFamily="2" charset="0"/>
              </a:rPr>
              <a:t>identificación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400" dirty="0" err="1">
                <a:latin typeface="Roboto" panose="02000000000000000000" pitchFamily="2" charset="0"/>
                <a:ea typeface="Roboto" panose="02000000000000000000" pitchFamily="2" charset="0"/>
              </a:rPr>
              <a:t>oficial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400" dirty="0" err="1">
                <a:latin typeface="Roboto" panose="02000000000000000000" pitchFamily="2" charset="0"/>
                <a:ea typeface="Roboto" panose="02000000000000000000" pitchFamily="2" charset="0"/>
              </a:rPr>
              <a:t>vigente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, e </a:t>
            </a:r>
            <a:r>
              <a:rPr lang="en-US" sz="2400" dirty="0" err="1">
                <a:latin typeface="Roboto" panose="02000000000000000000" pitchFamily="2" charset="0"/>
                <a:ea typeface="Roboto" panose="02000000000000000000" pitchFamily="2" charset="0"/>
              </a:rPr>
              <a:t>identificación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 de </a:t>
            </a:r>
            <a:r>
              <a:rPr lang="en-US" sz="2400" dirty="0" err="1">
                <a:latin typeface="Roboto" panose="02000000000000000000" pitchFamily="2" charset="0"/>
                <a:ea typeface="Roboto" panose="02000000000000000000" pitchFamily="2" charset="0"/>
              </a:rPr>
              <a:t>cónyuge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 e </a:t>
            </a:r>
            <a:r>
              <a:rPr lang="en-US" sz="2400" dirty="0" err="1">
                <a:latin typeface="Roboto" panose="02000000000000000000" pitchFamily="2" charset="0"/>
                <a:ea typeface="Roboto" panose="02000000000000000000" pitchFamily="2" charset="0"/>
              </a:rPr>
              <a:t>hijos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 y/o </a:t>
            </a:r>
            <a:r>
              <a:rPr lang="en-US" sz="2400" dirty="0" err="1">
                <a:latin typeface="Roboto" panose="02000000000000000000" pitchFamily="2" charset="0"/>
                <a:ea typeface="Roboto" panose="02000000000000000000" pitchFamily="2" charset="0"/>
              </a:rPr>
              <a:t>actas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 de </a:t>
            </a:r>
            <a:r>
              <a:rPr lang="en-US" sz="2400" dirty="0" err="1">
                <a:latin typeface="Roboto" panose="02000000000000000000" pitchFamily="2" charset="0"/>
                <a:ea typeface="Roboto" panose="02000000000000000000" pitchFamily="2" charset="0"/>
              </a:rPr>
              <a:t>nacimiento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 de sus </a:t>
            </a:r>
            <a:r>
              <a:rPr lang="en-US" sz="2400" dirty="0" err="1">
                <a:latin typeface="Roboto" panose="02000000000000000000" pitchFamily="2" charset="0"/>
                <a:ea typeface="Roboto" panose="02000000000000000000" pitchFamily="2" charset="0"/>
              </a:rPr>
              <a:t>hijos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400" dirty="0" err="1">
                <a:latin typeface="Roboto" panose="02000000000000000000" pitchFamily="2" charset="0"/>
                <a:ea typeface="Roboto" panose="02000000000000000000" pitchFamily="2" charset="0"/>
              </a:rPr>
              <a:t>en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400" dirty="0" err="1">
                <a:latin typeface="Roboto" panose="02000000000000000000" pitchFamily="2" charset="0"/>
                <a:ea typeface="Roboto" panose="02000000000000000000" pitchFamily="2" charset="0"/>
              </a:rPr>
              <a:t>caso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 de </a:t>
            </a:r>
            <a:r>
              <a:rPr lang="en-US" sz="2400" dirty="0" err="1">
                <a:latin typeface="Roboto" panose="02000000000000000000" pitchFamily="2" charset="0"/>
                <a:ea typeface="Roboto" panose="02000000000000000000" pitchFamily="2" charset="0"/>
              </a:rPr>
              <a:t>menores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algn="just"/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 algn="just"/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El director de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Recursos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Humanos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notifica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al HUS de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altas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y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bajas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en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el Instituto.</a:t>
            </a:r>
          </a:p>
          <a:p>
            <a:pPr algn="just"/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 algn="just"/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Con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esta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información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el HUS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actualiza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el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padrón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de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beneficiarios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endParaRPr lang="en-MX"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093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EE29E-C58C-E84E-A96E-0A4C56339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2733" y="195792"/>
            <a:ext cx="7340600" cy="752476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venir Black" panose="02000503020000020003" pitchFamily="2" charset="0"/>
              </a:rPr>
              <a:t>¿Con </a:t>
            </a:r>
            <a:r>
              <a:rPr lang="en-US" sz="3200" b="1" dirty="0" err="1">
                <a:latin typeface="Avenir Black" panose="02000503020000020003" pitchFamily="2" charset="0"/>
              </a:rPr>
              <a:t>qué</a:t>
            </a:r>
            <a:r>
              <a:rPr lang="en-US" sz="3200" b="1" dirty="0">
                <a:latin typeface="Avenir Black" panose="02000503020000020003" pitchFamily="2" charset="0"/>
              </a:rPr>
              <a:t> </a:t>
            </a:r>
            <a:r>
              <a:rPr lang="en-US" sz="3200" b="1" dirty="0" err="1">
                <a:latin typeface="Avenir Black" panose="02000503020000020003" pitchFamily="2" charset="0"/>
              </a:rPr>
              <a:t>servicios</a:t>
            </a:r>
            <a:r>
              <a:rPr lang="en-US" sz="3200" b="1" dirty="0">
                <a:latin typeface="Avenir Black" panose="02000503020000020003" pitchFamily="2" charset="0"/>
              </a:rPr>
              <a:t> </a:t>
            </a:r>
            <a:r>
              <a:rPr lang="en-US" sz="3200" b="1" dirty="0" err="1">
                <a:latin typeface="Avenir Black" panose="02000503020000020003" pitchFamily="2" charset="0"/>
              </a:rPr>
              <a:t>cuento</a:t>
            </a:r>
            <a:r>
              <a:rPr lang="en-US" sz="3200" b="1" dirty="0">
                <a:latin typeface="Avenir Black" panose="02000503020000020003" pitchFamily="2" charset="0"/>
              </a:rPr>
              <a:t>?</a:t>
            </a:r>
            <a:endParaRPr lang="en-MX" sz="3200" b="1" dirty="0">
              <a:latin typeface="Avenir Black" panose="0200050302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F32E1-7562-0E4E-9D96-15989960F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2732" y="1320800"/>
            <a:ext cx="9880601" cy="48561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SERVICIOS DEL HOSPITAL UNIVERSITARIO </a:t>
            </a:r>
          </a:p>
          <a:p>
            <a:pPr marL="0" indent="0">
              <a:buNone/>
            </a:pPr>
            <a:endParaRPr lang="en-US" sz="16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Medicina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Nuclear /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Gammagrafía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Unidad de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Quimioterapia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Unidad de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Cuidados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Intensivos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Adultos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Unidad de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Cuidados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Intensivos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Neonatales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(UCIN) </a:t>
            </a:r>
          </a:p>
          <a:p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Tococirugía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con 3 camas de labor, 2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salas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de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expulsión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y 1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quirófano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Unidad de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Endoscopia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Intervencionista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Unidad de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Hemodiálisis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con 6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Máquinas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de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Hemodiálisis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Unidad de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Urgencias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Hospitalización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Consulta Externa.</a:t>
            </a:r>
            <a:endParaRPr lang="en-MX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110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EE29E-C58C-E84E-A96E-0A4C56339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2733" y="195792"/>
            <a:ext cx="7340600" cy="752476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venir Black" panose="02000503020000020003" pitchFamily="2" charset="0"/>
              </a:rPr>
              <a:t>¿Con </a:t>
            </a:r>
            <a:r>
              <a:rPr lang="en-US" sz="3200" b="1" dirty="0" err="1">
                <a:latin typeface="Avenir Black" panose="02000503020000020003" pitchFamily="2" charset="0"/>
              </a:rPr>
              <a:t>qué</a:t>
            </a:r>
            <a:r>
              <a:rPr lang="en-US" sz="3200" b="1" dirty="0">
                <a:latin typeface="Avenir Black" panose="02000503020000020003" pitchFamily="2" charset="0"/>
              </a:rPr>
              <a:t> </a:t>
            </a:r>
            <a:r>
              <a:rPr lang="en-US" sz="3200" b="1" dirty="0" err="1">
                <a:latin typeface="Avenir Black" panose="02000503020000020003" pitchFamily="2" charset="0"/>
              </a:rPr>
              <a:t>servicios</a:t>
            </a:r>
            <a:r>
              <a:rPr lang="en-US" sz="3200" b="1" dirty="0">
                <a:latin typeface="Avenir Black" panose="02000503020000020003" pitchFamily="2" charset="0"/>
              </a:rPr>
              <a:t> </a:t>
            </a:r>
            <a:r>
              <a:rPr lang="en-US" sz="3200" b="1" dirty="0" err="1">
                <a:latin typeface="Avenir Black" panose="02000503020000020003" pitchFamily="2" charset="0"/>
              </a:rPr>
              <a:t>cuento</a:t>
            </a:r>
            <a:r>
              <a:rPr lang="en-US" sz="3200" b="1" dirty="0">
                <a:latin typeface="Avenir Black" panose="02000503020000020003" pitchFamily="2" charset="0"/>
              </a:rPr>
              <a:t>?</a:t>
            </a:r>
            <a:endParaRPr lang="en-MX" sz="3200" b="1" dirty="0">
              <a:latin typeface="Avenir Black" panose="0200050302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F32E1-7562-0E4E-9D96-15989960F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2732" y="1591737"/>
            <a:ext cx="9897535" cy="4334933"/>
          </a:xfrm>
        </p:spPr>
        <p:txBody>
          <a:bodyPr numCol="2">
            <a:noAutofit/>
          </a:bodyPr>
          <a:lstStyle/>
          <a:p>
            <a:pPr lvl="0"/>
            <a:r>
              <a:rPr lang="es-MX" sz="1800" dirty="0">
                <a:latin typeface="Roboto" panose="02000000000000000000" pitchFamily="2" charset="0"/>
                <a:ea typeface="Roboto" panose="02000000000000000000" pitchFamily="2" charset="0"/>
              </a:rPr>
              <a:t>Anestesiología.</a:t>
            </a:r>
          </a:p>
          <a:p>
            <a:pPr lvl="0"/>
            <a:r>
              <a:rPr lang="es-MX" sz="1800" dirty="0">
                <a:latin typeface="Roboto" panose="02000000000000000000" pitchFamily="2" charset="0"/>
                <a:ea typeface="Roboto" panose="02000000000000000000" pitchFamily="2" charset="0"/>
              </a:rPr>
              <a:t>Cirugía General.</a:t>
            </a:r>
          </a:p>
          <a:p>
            <a:pPr lvl="0"/>
            <a:r>
              <a:rPr lang="es-MX" sz="1800" dirty="0">
                <a:latin typeface="Roboto" panose="02000000000000000000" pitchFamily="2" charset="0"/>
                <a:ea typeface="Roboto" panose="02000000000000000000" pitchFamily="2" charset="0"/>
              </a:rPr>
              <a:t>Ginecología y Obstetricia.</a:t>
            </a:r>
          </a:p>
          <a:p>
            <a:pPr lvl="0"/>
            <a:r>
              <a:rPr lang="es-MX" sz="1800" dirty="0">
                <a:latin typeface="Roboto" panose="02000000000000000000" pitchFamily="2" charset="0"/>
                <a:ea typeface="Roboto" panose="02000000000000000000" pitchFamily="2" charset="0"/>
              </a:rPr>
              <a:t>Medicina Interna.</a:t>
            </a:r>
          </a:p>
          <a:p>
            <a:pPr lvl="0"/>
            <a:r>
              <a:rPr lang="es-MX" sz="1800" dirty="0">
                <a:latin typeface="Roboto" panose="02000000000000000000" pitchFamily="2" charset="0"/>
                <a:ea typeface="Roboto" panose="02000000000000000000" pitchFamily="2" charset="0"/>
              </a:rPr>
              <a:t>Pediatría.</a:t>
            </a:r>
          </a:p>
          <a:p>
            <a:pPr lvl="0"/>
            <a:r>
              <a:rPr lang="es-MX" sz="1800" dirty="0">
                <a:latin typeface="Roboto" panose="02000000000000000000" pitchFamily="2" charset="0"/>
                <a:ea typeface="Roboto" panose="02000000000000000000" pitchFamily="2" charset="0"/>
              </a:rPr>
              <a:t>Cardiología.</a:t>
            </a:r>
          </a:p>
          <a:p>
            <a:pPr lvl="0"/>
            <a:r>
              <a:rPr lang="es-MX" sz="1800" dirty="0">
                <a:latin typeface="Roboto" panose="02000000000000000000" pitchFamily="2" charset="0"/>
                <a:ea typeface="Roboto" panose="02000000000000000000" pitchFamily="2" charset="0"/>
              </a:rPr>
              <a:t>Endocrinología.</a:t>
            </a:r>
          </a:p>
          <a:p>
            <a:pPr lvl="0"/>
            <a:r>
              <a:rPr lang="es-MX" sz="1800" dirty="0">
                <a:latin typeface="Roboto" panose="02000000000000000000" pitchFamily="2" charset="0"/>
                <a:ea typeface="Roboto" panose="02000000000000000000" pitchFamily="2" charset="0"/>
              </a:rPr>
              <a:t>Hematología.</a:t>
            </a:r>
          </a:p>
          <a:p>
            <a:pPr lvl="0"/>
            <a:r>
              <a:rPr lang="es-MX" sz="1800" dirty="0">
                <a:latin typeface="Roboto" panose="02000000000000000000" pitchFamily="2" charset="0"/>
                <a:ea typeface="Roboto" panose="02000000000000000000" pitchFamily="2" charset="0"/>
              </a:rPr>
              <a:t>Cirugía Oncológica.</a:t>
            </a:r>
          </a:p>
          <a:p>
            <a:pPr lvl="0"/>
            <a:r>
              <a:rPr lang="es-MX" sz="1800" dirty="0">
                <a:latin typeface="Roboto" panose="02000000000000000000" pitchFamily="2" charset="0"/>
                <a:ea typeface="Roboto" panose="02000000000000000000" pitchFamily="2" charset="0"/>
              </a:rPr>
              <a:t>Ginecología Oncológica.</a:t>
            </a:r>
          </a:p>
          <a:p>
            <a:pPr lvl="0"/>
            <a:r>
              <a:rPr lang="es-MX" sz="1800" dirty="0">
                <a:latin typeface="Roboto" panose="02000000000000000000" pitchFamily="2" charset="0"/>
                <a:ea typeface="Roboto" panose="02000000000000000000" pitchFamily="2" charset="0"/>
              </a:rPr>
              <a:t>Oftalmología.</a:t>
            </a:r>
          </a:p>
          <a:p>
            <a:pPr lvl="0"/>
            <a:r>
              <a:rPr lang="es-MX" sz="1800" dirty="0">
                <a:latin typeface="Roboto" panose="02000000000000000000" pitchFamily="2" charset="0"/>
                <a:ea typeface="Roboto" panose="02000000000000000000" pitchFamily="2" charset="0"/>
              </a:rPr>
              <a:t>Otorrinolaringología.</a:t>
            </a:r>
          </a:p>
          <a:p>
            <a:pPr lvl="0"/>
            <a:r>
              <a:rPr lang="es-MX" sz="1800" dirty="0">
                <a:latin typeface="Roboto" panose="02000000000000000000" pitchFamily="2" charset="0"/>
                <a:ea typeface="Roboto" panose="02000000000000000000" pitchFamily="2" charset="0"/>
              </a:rPr>
              <a:t>Gastroenterología.</a:t>
            </a:r>
          </a:p>
          <a:p>
            <a:pPr lvl="0"/>
            <a:r>
              <a:rPr lang="es-MX" sz="1800" dirty="0">
                <a:latin typeface="Roboto" panose="02000000000000000000" pitchFamily="2" charset="0"/>
                <a:ea typeface="Roboto" panose="02000000000000000000" pitchFamily="2" charset="0"/>
              </a:rPr>
              <a:t>Endoscopia</a:t>
            </a:r>
          </a:p>
          <a:p>
            <a:r>
              <a:rPr lang="es-MX" sz="1800" dirty="0">
                <a:latin typeface="Roboto" panose="02000000000000000000" pitchFamily="2" charset="0"/>
                <a:ea typeface="Roboto" panose="02000000000000000000" pitchFamily="2" charset="0"/>
              </a:rPr>
              <a:t>Neurología.</a:t>
            </a:r>
          </a:p>
          <a:p>
            <a:r>
              <a:rPr lang="es-MX" sz="1800" dirty="0">
                <a:latin typeface="Roboto" panose="02000000000000000000" pitchFamily="2" charset="0"/>
                <a:ea typeface="Roboto" panose="02000000000000000000" pitchFamily="2" charset="0"/>
              </a:rPr>
              <a:t>Neumología.</a:t>
            </a:r>
          </a:p>
          <a:p>
            <a:r>
              <a:rPr lang="es-MX" sz="1800" dirty="0">
                <a:latin typeface="Roboto" panose="02000000000000000000" pitchFamily="2" charset="0"/>
                <a:ea typeface="Roboto" panose="02000000000000000000" pitchFamily="2" charset="0"/>
              </a:rPr>
              <a:t>Medicina Crítica.</a:t>
            </a:r>
          </a:p>
          <a:p>
            <a:r>
              <a:rPr lang="es-MX" sz="1800" dirty="0">
                <a:latin typeface="Roboto" panose="02000000000000000000" pitchFamily="2" charset="0"/>
                <a:ea typeface="Roboto" panose="02000000000000000000" pitchFamily="2" charset="0"/>
              </a:rPr>
              <a:t>Reumatología.</a:t>
            </a:r>
          </a:p>
          <a:p>
            <a:r>
              <a:rPr lang="es-MX" sz="1800" dirty="0">
                <a:latin typeface="Roboto" panose="02000000000000000000" pitchFamily="2" charset="0"/>
                <a:ea typeface="Roboto" panose="02000000000000000000" pitchFamily="2" charset="0"/>
              </a:rPr>
              <a:t>Psicología.</a:t>
            </a:r>
          </a:p>
          <a:p>
            <a:r>
              <a:rPr lang="es-MX" sz="1800" dirty="0">
                <a:latin typeface="Roboto" panose="02000000000000000000" pitchFamily="2" charset="0"/>
                <a:ea typeface="Roboto" panose="02000000000000000000" pitchFamily="2" charset="0"/>
              </a:rPr>
              <a:t>Psiquiatría.</a:t>
            </a:r>
          </a:p>
          <a:p>
            <a:r>
              <a:rPr lang="es-MX" sz="1800" dirty="0">
                <a:latin typeface="Roboto" panose="02000000000000000000" pitchFamily="2" charset="0"/>
                <a:ea typeface="Roboto" panose="02000000000000000000" pitchFamily="2" charset="0"/>
              </a:rPr>
              <a:t>Urología.</a:t>
            </a:r>
          </a:p>
          <a:p>
            <a:r>
              <a:rPr lang="es-MX" sz="1800" dirty="0">
                <a:latin typeface="Roboto" panose="02000000000000000000" pitchFamily="2" charset="0"/>
                <a:ea typeface="Roboto" panose="02000000000000000000" pitchFamily="2" charset="0"/>
              </a:rPr>
              <a:t>Nefrología.</a:t>
            </a:r>
          </a:p>
          <a:p>
            <a:r>
              <a:rPr lang="es-MX" sz="1800" dirty="0">
                <a:latin typeface="Roboto" panose="02000000000000000000" pitchFamily="2" charset="0"/>
                <a:ea typeface="Roboto" panose="02000000000000000000" pitchFamily="2" charset="0"/>
              </a:rPr>
              <a:t>Terapia Física y Rehabilitación.</a:t>
            </a:r>
          </a:p>
          <a:p>
            <a:r>
              <a:rPr lang="es-MX" sz="1800" dirty="0">
                <a:latin typeface="Roboto" panose="02000000000000000000" pitchFamily="2" charset="0"/>
                <a:ea typeface="Roboto" panose="02000000000000000000" pitchFamily="2" charset="0"/>
              </a:rPr>
              <a:t>Traumatología y Ortopedia.</a:t>
            </a:r>
          </a:p>
          <a:p>
            <a:r>
              <a:rPr lang="es-MX" sz="1800" dirty="0">
                <a:latin typeface="Roboto" panose="02000000000000000000" pitchFamily="2" charset="0"/>
                <a:ea typeface="Roboto" panose="02000000000000000000" pitchFamily="2" charset="0"/>
              </a:rPr>
              <a:t>Oncología Médica.</a:t>
            </a:r>
          </a:p>
          <a:p>
            <a:r>
              <a:rPr lang="es-MX" sz="1800" dirty="0">
                <a:latin typeface="Roboto" panose="02000000000000000000" pitchFamily="2" charset="0"/>
                <a:ea typeface="Roboto" panose="02000000000000000000" pitchFamily="2" charset="0"/>
              </a:rPr>
              <a:t>Perinatología</a:t>
            </a:r>
            <a:endParaRPr lang="en-MX" sz="18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CFC707-5DF6-7149-8164-1DD0716FD125}"/>
              </a:ext>
            </a:extLst>
          </p:cNvPr>
          <p:cNvSpPr txBox="1"/>
          <p:nvPr/>
        </p:nvSpPr>
        <p:spPr>
          <a:xfrm>
            <a:off x="2099733" y="1000671"/>
            <a:ext cx="721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</a:rPr>
              <a:t>ESPECIALIDADES MÉDICAS</a:t>
            </a:r>
          </a:p>
        </p:txBody>
      </p:sp>
    </p:spTree>
    <p:extLst>
      <p:ext uri="{BB962C8B-B14F-4D97-AF65-F5344CB8AC3E}">
        <p14:creationId xmlns:p14="http://schemas.microsoft.com/office/powerpoint/2010/main" val="2067863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EE29E-C58C-E84E-A96E-0A4C56339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2733" y="195792"/>
            <a:ext cx="7340600" cy="752476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venir Black" panose="02000503020000020003" pitchFamily="2" charset="0"/>
              </a:rPr>
              <a:t>¿Con </a:t>
            </a:r>
            <a:r>
              <a:rPr lang="en-US" sz="3200" b="1" dirty="0" err="1">
                <a:latin typeface="Avenir Black" panose="02000503020000020003" pitchFamily="2" charset="0"/>
              </a:rPr>
              <a:t>qué</a:t>
            </a:r>
            <a:r>
              <a:rPr lang="en-US" sz="3200" b="1" dirty="0">
                <a:latin typeface="Avenir Black" panose="02000503020000020003" pitchFamily="2" charset="0"/>
              </a:rPr>
              <a:t> </a:t>
            </a:r>
            <a:r>
              <a:rPr lang="en-US" sz="3200" b="1" dirty="0" err="1">
                <a:latin typeface="Avenir Black" panose="02000503020000020003" pitchFamily="2" charset="0"/>
              </a:rPr>
              <a:t>servicios</a:t>
            </a:r>
            <a:r>
              <a:rPr lang="en-US" sz="3200" b="1" dirty="0">
                <a:latin typeface="Avenir Black" panose="02000503020000020003" pitchFamily="2" charset="0"/>
              </a:rPr>
              <a:t> </a:t>
            </a:r>
            <a:r>
              <a:rPr lang="en-US" sz="3200" b="1" dirty="0" err="1">
                <a:latin typeface="Avenir Black" panose="02000503020000020003" pitchFamily="2" charset="0"/>
              </a:rPr>
              <a:t>cuento</a:t>
            </a:r>
            <a:r>
              <a:rPr lang="en-US" sz="3200" b="1" dirty="0">
                <a:latin typeface="Avenir Black" panose="02000503020000020003" pitchFamily="2" charset="0"/>
              </a:rPr>
              <a:t>?</a:t>
            </a:r>
            <a:endParaRPr lang="en-MX" sz="3200" b="1" dirty="0">
              <a:latin typeface="Avenir Black" panose="0200050302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F32E1-7562-0E4E-9D96-15989960F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9733" y="4534731"/>
            <a:ext cx="9526210" cy="21274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400" dirty="0"/>
              <a:t>Quest Diagnostics es un laboratorio clínico estadounidense que opera en los Estados Unidos, Puerto Rico, México y Brasil. Mantiene acuerdos de colaboración con varios hospitales y clínicas de todo el mundo</a:t>
            </a:r>
            <a:r>
              <a:rPr lang="es-MX" sz="2400" dirty="0">
                <a:solidFill>
                  <a:srgbClr val="4D5156"/>
                </a:solidFill>
              </a:rPr>
              <a:t>.</a:t>
            </a:r>
            <a:endParaRPr lang="en-MX"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026" name="Picture 2" descr="Quest Diagnostics | Programa de Descuentos | Scotiabank México">
            <a:extLst>
              <a:ext uri="{FF2B5EF4-FFF2-40B4-BE49-F238E27FC236}">
                <a16:creationId xmlns:a16="http://schemas.microsoft.com/office/drawing/2014/main" id="{E1F42E5E-BE75-004B-A10E-D09D0D66D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239" y="1097491"/>
            <a:ext cx="5444094" cy="420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6ACE857-D686-104E-A962-D3925B022A12}"/>
              </a:ext>
            </a:extLst>
          </p:cNvPr>
          <p:cNvSpPr txBox="1"/>
          <p:nvPr/>
        </p:nvSpPr>
        <p:spPr>
          <a:xfrm>
            <a:off x="2099733" y="1000671"/>
            <a:ext cx="721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</a:rPr>
              <a:t>LABORATORIO</a:t>
            </a:r>
          </a:p>
        </p:txBody>
      </p:sp>
    </p:spTree>
    <p:extLst>
      <p:ext uri="{BB962C8B-B14F-4D97-AF65-F5344CB8AC3E}">
        <p14:creationId xmlns:p14="http://schemas.microsoft.com/office/powerpoint/2010/main" val="4239019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4C6A757-D623-DA4A-B671-2664B6854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2733" y="195792"/>
            <a:ext cx="7340600" cy="752476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venir Black" panose="02000503020000020003" pitchFamily="2" charset="0"/>
              </a:rPr>
              <a:t>¿Con </a:t>
            </a:r>
            <a:r>
              <a:rPr lang="en-US" sz="3200" b="1" dirty="0" err="1">
                <a:latin typeface="Avenir Black" panose="02000503020000020003" pitchFamily="2" charset="0"/>
              </a:rPr>
              <a:t>qué</a:t>
            </a:r>
            <a:r>
              <a:rPr lang="en-US" sz="3200" b="1" dirty="0">
                <a:latin typeface="Avenir Black" panose="02000503020000020003" pitchFamily="2" charset="0"/>
              </a:rPr>
              <a:t> </a:t>
            </a:r>
            <a:r>
              <a:rPr lang="en-US" sz="3200" b="1" dirty="0" err="1">
                <a:latin typeface="Avenir Black" panose="02000503020000020003" pitchFamily="2" charset="0"/>
              </a:rPr>
              <a:t>servicios</a:t>
            </a:r>
            <a:r>
              <a:rPr lang="en-US" sz="3200" b="1" dirty="0">
                <a:latin typeface="Avenir Black" panose="02000503020000020003" pitchFamily="2" charset="0"/>
              </a:rPr>
              <a:t> </a:t>
            </a:r>
            <a:r>
              <a:rPr lang="en-US" sz="3200" b="1" dirty="0" err="1">
                <a:latin typeface="Avenir Black" panose="02000503020000020003" pitchFamily="2" charset="0"/>
              </a:rPr>
              <a:t>cuento</a:t>
            </a:r>
            <a:r>
              <a:rPr lang="en-US" sz="3200" b="1" dirty="0">
                <a:latin typeface="Avenir Black" panose="02000503020000020003" pitchFamily="2" charset="0"/>
              </a:rPr>
              <a:t>?</a:t>
            </a:r>
            <a:endParaRPr lang="en-MX" sz="3200" b="1" dirty="0">
              <a:latin typeface="Avenir Black" panose="02000503020000020003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36C580-C8AA-484C-A7C9-9293404ADB36}"/>
              </a:ext>
            </a:extLst>
          </p:cNvPr>
          <p:cNvSpPr txBox="1"/>
          <p:nvPr/>
        </p:nvSpPr>
        <p:spPr>
          <a:xfrm>
            <a:off x="2099733" y="846296"/>
            <a:ext cx="721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</a:rPr>
              <a:t>EXÁMENES DE LABORATORIO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2FA48E-71C5-284D-A653-2280748714D3}"/>
              </a:ext>
            </a:extLst>
          </p:cNvPr>
          <p:cNvSpPr txBox="1"/>
          <p:nvPr/>
        </p:nvSpPr>
        <p:spPr>
          <a:xfrm>
            <a:off x="2099733" y="1690062"/>
            <a:ext cx="9760963" cy="4458947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s-ES" sz="2000" dirty="0">
                <a:latin typeface="Roboto" panose="02000000000000000000" pitchFamily="2" charset="0"/>
                <a:ea typeface="Roboto" panose="02000000000000000000" pitchFamily="2" charset="0"/>
              </a:rPr>
              <a:t>Panel covid-19</a:t>
            </a:r>
            <a:endParaRPr lang="en-MX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s-ES" sz="2000" dirty="0" err="1">
                <a:latin typeface="Roboto" panose="02000000000000000000" pitchFamily="2" charset="0"/>
                <a:ea typeface="Roboto" panose="02000000000000000000" pitchFamily="2" charset="0"/>
              </a:rPr>
              <a:t>Smac</a:t>
            </a:r>
            <a:r>
              <a:rPr lang="es-ES" sz="2000" dirty="0">
                <a:latin typeface="Roboto" panose="02000000000000000000" pitchFamily="2" charset="0"/>
                <a:ea typeface="Roboto" panose="02000000000000000000" pitchFamily="2" charset="0"/>
              </a:rPr>
              <a:t> 30</a:t>
            </a:r>
            <a:endParaRPr lang="en-MX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s-ES" sz="2000" dirty="0" err="1">
                <a:latin typeface="Roboto" panose="02000000000000000000" pitchFamily="2" charset="0"/>
                <a:ea typeface="Roboto" panose="02000000000000000000" pitchFamily="2" charset="0"/>
              </a:rPr>
              <a:t>Smac</a:t>
            </a:r>
            <a:r>
              <a:rPr lang="es-ES" sz="2000" dirty="0">
                <a:latin typeface="Roboto" panose="02000000000000000000" pitchFamily="2" charset="0"/>
                <a:ea typeface="Roboto" panose="02000000000000000000" pitchFamily="2" charset="0"/>
              </a:rPr>
              <a:t> infantil</a:t>
            </a:r>
            <a:endParaRPr lang="en-MX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s-ES" sz="2000" dirty="0">
                <a:latin typeface="Roboto" panose="02000000000000000000" pitchFamily="2" charset="0"/>
                <a:ea typeface="Roboto" panose="02000000000000000000" pitchFamily="2" charset="0"/>
              </a:rPr>
              <a:t>Perfil </a:t>
            </a:r>
            <a:r>
              <a:rPr lang="es-ES" sz="2000" dirty="0" err="1">
                <a:latin typeface="Roboto" panose="02000000000000000000" pitchFamily="2" charset="0"/>
                <a:ea typeface="Roboto" panose="02000000000000000000" pitchFamily="2" charset="0"/>
              </a:rPr>
              <a:t>hepatico</a:t>
            </a:r>
            <a:endParaRPr lang="en-MX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s-ES" sz="2000" dirty="0" err="1">
                <a:latin typeface="Roboto" panose="02000000000000000000" pitchFamily="2" charset="0"/>
                <a:ea typeface="Roboto" panose="02000000000000000000" pitchFamily="2" charset="0"/>
              </a:rPr>
              <a:t>Smac</a:t>
            </a:r>
            <a:r>
              <a:rPr lang="es-ES" sz="2000" dirty="0">
                <a:latin typeface="Roboto" panose="02000000000000000000" pitchFamily="2" charset="0"/>
                <a:ea typeface="Roboto" panose="02000000000000000000" pitchFamily="2" charset="0"/>
              </a:rPr>
              <a:t> plus 39</a:t>
            </a:r>
            <a:endParaRPr lang="en-MX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s-ES" sz="2000" dirty="0" err="1">
                <a:latin typeface="Roboto" panose="02000000000000000000" pitchFamily="2" charset="0"/>
                <a:ea typeface="Roboto" panose="02000000000000000000" pitchFamily="2" charset="0"/>
              </a:rPr>
              <a:t>Smac</a:t>
            </a:r>
            <a:r>
              <a:rPr lang="es-ES" sz="2000" dirty="0">
                <a:latin typeface="Roboto" panose="02000000000000000000" pitchFamily="2" charset="0"/>
                <a:ea typeface="Roboto" panose="02000000000000000000" pitchFamily="2" charset="0"/>
              </a:rPr>
              <a:t> 49 </a:t>
            </a:r>
            <a:r>
              <a:rPr lang="es-ES" sz="2000" dirty="0" err="1">
                <a:latin typeface="Roboto" panose="02000000000000000000" pitchFamily="2" charset="0"/>
                <a:ea typeface="Roboto" panose="02000000000000000000" pitchFamily="2" charset="0"/>
              </a:rPr>
              <a:t>advanced</a:t>
            </a:r>
            <a:endParaRPr lang="en-MX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s-ES" sz="2000" dirty="0">
                <a:latin typeface="Roboto" panose="02000000000000000000" pitchFamily="2" charset="0"/>
                <a:ea typeface="Roboto" panose="02000000000000000000" pitchFamily="2" charset="0"/>
              </a:rPr>
              <a:t>Tiroideo con </a:t>
            </a:r>
            <a:r>
              <a:rPr lang="es-ES" sz="2000" dirty="0" err="1">
                <a:latin typeface="Roboto" panose="02000000000000000000" pitchFamily="2" charset="0"/>
                <a:ea typeface="Roboto" panose="02000000000000000000" pitchFamily="2" charset="0"/>
              </a:rPr>
              <a:t>tsh</a:t>
            </a:r>
            <a:r>
              <a:rPr lang="es-ES" sz="2000" dirty="0">
                <a:latin typeface="Roboto" panose="02000000000000000000" pitchFamily="2" charset="0"/>
                <a:ea typeface="Roboto" panose="02000000000000000000" pitchFamily="2" charset="0"/>
              </a:rPr>
              <a:t>, perfil</a:t>
            </a:r>
            <a:endParaRPr lang="en-MX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s-ES" sz="2000" dirty="0" err="1">
                <a:latin typeface="Roboto" panose="02000000000000000000" pitchFamily="2" charset="0"/>
                <a:ea typeface="Roboto" panose="02000000000000000000" pitchFamily="2" charset="0"/>
              </a:rPr>
              <a:t>Smac</a:t>
            </a:r>
            <a:r>
              <a:rPr lang="es-ES" sz="2000" dirty="0">
                <a:latin typeface="Roboto" panose="02000000000000000000" pitchFamily="2" charset="0"/>
                <a:ea typeface="Roboto" panose="02000000000000000000" pitchFamily="2" charset="0"/>
              </a:rPr>
              <a:t> femenino plus</a:t>
            </a:r>
            <a:endParaRPr lang="en-MX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s-ES" sz="2000" dirty="0">
                <a:latin typeface="Roboto" panose="02000000000000000000" pitchFamily="2" charset="0"/>
                <a:ea typeface="Roboto" panose="02000000000000000000" pitchFamily="2" charset="0"/>
              </a:rPr>
              <a:t>Ginecológico 4, perfil (6 hormonas)</a:t>
            </a:r>
            <a:endParaRPr lang="en-MX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s-ES" sz="2000" dirty="0">
                <a:latin typeface="Roboto" panose="02000000000000000000" pitchFamily="2" charset="0"/>
                <a:ea typeface="Roboto" panose="02000000000000000000" pitchFamily="2" charset="0"/>
              </a:rPr>
              <a:t>Hormonal hombre, 6 hormonas</a:t>
            </a:r>
            <a:endParaRPr lang="en-MX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s-ES" sz="2000" dirty="0">
                <a:latin typeface="Roboto" panose="02000000000000000000" pitchFamily="2" charset="0"/>
                <a:ea typeface="Roboto" panose="02000000000000000000" pitchFamily="2" charset="0"/>
              </a:rPr>
              <a:t>Paquete salud </a:t>
            </a:r>
            <a:r>
              <a:rPr lang="es-ES" sz="2000" dirty="0" err="1">
                <a:latin typeface="Roboto" panose="02000000000000000000" pitchFamily="2" charset="0"/>
                <a:ea typeface="Roboto" panose="02000000000000000000" pitchFamily="2" charset="0"/>
              </a:rPr>
              <a:t>smac</a:t>
            </a:r>
            <a:r>
              <a:rPr lang="es-ES" sz="2000" dirty="0">
                <a:latin typeface="Roboto" panose="02000000000000000000" pitchFamily="2" charset="0"/>
                <a:ea typeface="Roboto" panose="02000000000000000000" pitchFamily="2" charset="0"/>
              </a:rPr>
              <a:t> 30</a:t>
            </a:r>
            <a:endParaRPr lang="en-MX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s-ES" sz="2000" dirty="0">
                <a:latin typeface="Roboto" panose="02000000000000000000" pitchFamily="2" charset="0"/>
                <a:ea typeface="Roboto" panose="02000000000000000000" pitchFamily="2" charset="0"/>
              </a:rPr>
              <a:t>Paquete </a:t>
            </a:r>
            <a:r>
              <a:rPr lang="es-ES" sz="2000" dirty="0" err="1">
                <a:latin typeface="Roboto" panose="02000000000000000000" pitchFamily="2" charset="0"/>
                <a:ea typeface="Roboto" panose="02000000000000000000" pitchFamily="2" charset="0"/>
              </a:rPr>
              <a:t>smac</a:t>
            </a:r>
            <a:r>
              <a:rPr lang="es-ES" sz="2000" dirty="0">
                <a:latin typeface="Roboto" panose="02000000000000000000" pitchFamily="2" charset="0"/>
                <a:ea typeface="Roboto" panose="02000000000000000000" pitchFamily="2" charset="0"/>
              </a:rPr>
              <a:t> 49 </a:t>
            </a:r>
            <a:r>
              <a:rPr lang="es-ES" sz="2000" dirty="0" err="1">
                <a:latin typeface="Roboto" panose="02000000000000000000" pitchFamily="2" charset="0"/>
                <a:ea typeface="Roboto" panose="02000000000000000000" pitchFamily="2" charset="0"/>
              </a:rPr>
              <a:t>adv</a:t>
            </a:r>
            <a:r>
              <a:rPr lang="es-ES" sz="2000" dirty="0">
                <a:latin typeface="Roboto" panose="02000000000000000000" pitchFamily="2" charset="0"/>
                <a:ea typeface="Roboto" panose="02000000000000000000" pitchFamily="2" charset="0"/>
              </a:rPr>
              <a:t> plus</a:t>
            </a:r>
            <a:endParaRPr lang="en-MX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s-ES" sz="2000" dirty="0">
                <a:latin typeface="Roboto" panose="02000000000000000000" pitchFamily="2" charset="0"/>
                <a:ea typeface="Roboto" panose="02000000000000000000" pitchFamily="2" charset="0"/>
              </a:rPr>
              <a:t>Artritis </a:t>
            </a:r>
            <a:r>
              <a:rPr lang="es-ES" sz="2000" dirty="0" err="1">
                <a:latin typeface="Roboto" panose="02000000000000000000" pitchFamily="2" charset="0"/>
                <a:ea typeface="Roboto" panose="02000000000000000000" pitchFamily="2" charset="0"/>
              </a:rPr>
              <a:t>reumatico</a:t>
            </a:r>
            <a:r>
              <a:rPr lang="es-ES" sz="2000" dirty="0">
                <a:latin typeface="Roboto" panose="02000000000000000000" pitchFamily="2" charset="0"/>
                <a:ea typeface="Roboto" panose="02000000000000000000" pitchFamily="2" charset="0"/>
              </a:rPr>
              <a:t>, perfil</a:t>
            </a:r>
            <a:endParaRPr lang="en-MX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s-ES" sz="2000" dirty="0">
                <a:latin typeface="Roboto" panose="02000000000000000000" pitchFamily="2" charset="0"/>
                <a:ea typeface="Roboto" panose="02000000000000000000" pitchFamily="2" charset="0"/>
              </a:rPr>
              <a:t>Paquete </a:t>
            </a:r>
            <a:r>
              <a:rPr lang="es-ES" sz="2000" dirty="0" err="1">
                <a:latin typeface="Roboto" panose="02000000000000000000" pitchFamily="2" charset="0"/>
                <a:ea typeface="Roboto" panose="02000000000000000000" pitchFamily="2" charset="0"/>
              </a:rPr>
              <a:t>smac</a:t>
            </a:r>
            <a:r>
              <a:rPr lang="es-ES" sz="2000" dirty="0">
                <a:latin typeface="Roboto" panose="02000000000000000000" pitchFamily="2" charset="0"/>
                <a:ea typeface="Roboto" panose="02000000000000000000" pitchFamily="2" charset="0"/>
              </a:rPr>
              <a:t> 49 </a:t>
            </a:r>
            <a:r>
              <a:rPr lang="es-ES" sz="2000" dirty="0" err="1">
                <a:latin typeface="Roboto" panose="02000000000000000000" pitchFamily="2" charset="0"/>
                <a:ea typeface="Roboto" panose="02000000000000000000" pitchFamily="2" charset="0"/>
              </a:rPr>
              <a:t>adv</a:t>
            </a:r>
            <a:r>
              <a:rPr lang="es-ES" sz="2000" dirty="0">
                <a:latin typeface="Roboto" panose="02000000000000000000" pitchFamily="2" charset="0"/>
                <a:ea typeface="Roboto" panose="02000000000000000000" pitchFamily="2" charset="0"/>
              </a:rPr>
              <a:t> plus femenino</a:t>
            </a:r>
            <a:endParaRPr lang="en-MX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s-ES" sz="2000" dirty="0">
                <a:latin typeface="Roboto" panose="02000000000000000000" pitchFamily="2" charset="0"/>
                <a:ea typeface="Roboto" panose="02000000000000000000" pitchFamily="2" charset="0"/>
              </a:rPr>
              <a:t>Paquete </a:t>
            </a:r>
            <a:r>
              <a:rPr lang="es-ES" sz="2000" dirty="0" err="1">
                <a:latin typeface="Roboto" panose="02000000000000000000" pitchFamily="2" charset="0"/>
                <a:ea typeface="Roboto" panose="02000000000000000000" pitchFamily="2" charset="0"/>
              </a:rPr>
              <a:t>smac</a:t>
            </a:r>
            <a:r>
              <a:rPr lang="es-ES" sz="2000" dirty="0">
                <a:latin typeface="Roboto" panose="02000000000000000000" pitchFamily="2" charset="0"/>
                <a:ea typeface="Roboto" panose="02000000000000000000" pitchFamily="2" charset="0"/>
              </a:rPr>
              <a:t> 49 </a:t>
            </a:r>
            <a:r>
              <a:rPr lang="es-ES" sz="2000" dirty="0" err="1">
                <a:latin typeface="Roboto" panose="02000000000000000000" pitchFamily="2" charset="0"/>
                <a:ea typeface="Roboto" panose="02000000000000000000" pitchFamily="2" charset="0"/>
              </a:rPr>
              <a:t>adv</a:t>
            </a:r>
            <a:r>
              <a:rPr lang="es-ES" sz="2000" dirty="0">
                <a:latin typeface="Roboto" panose="02000000000000000000" pitchFamily="2" charset="0"/>
                <a:ea typeface="Roboto" panose="02000000000000000000" pitchFamily="2" charset="0"/>
              </a:rPr>
              <a:t> plus masculino</a:t>
            </a:r>
            <a:endParaRPr lang="en-MX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s-ES" sz="2000" dirty="0">
                <a:latin typeface="Roboto" panose="02000000000000000000" pitchFamily="2" charset="0"/>
                <a:ea typeface="Roboto" panose="02000000000000000000" pitchFamily="2" charset="0"/>
              </a:rPr>
              <a:t>Antidoping 3 </a:t>
            </a:r>
            <a:r>
              <a:rPr lang="es-ES" sz="2000" dirty="0" err="1">
                <a:latin typeface="Roboto" panose="02000000000000000000" pitchFamily="2" charset="0"/>
                <a:ea typeface="Roboto" panose="02000000000000000000" pitchFamily="2" charset="0"/>
              </a:rPr>
              <a:t>analitos</a:t>
            </a:r>
            <a:endParaRPr lang="en-MX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s-ES" sz="2000" dirty="0">
                <a:latin typeface="Roboto" panose="02000000000000000000" pitchFamily="2" charset="0"/>
                <a:ea typeface="Roboto" panose="02000000000000000000" pitchFamily="2" charset="0"/>
              </a:rPr>
              <a:t>Preoperatorio básico</a:t>
            </a:r>
            <a:endParaRPr lang="en-MX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s-ES" sz="2000" dirty="0">
                <a:latin typeface="Roboto" panose="02000000000000000000" pitchFamily="2" charset="0"/>
                <a:ea typeface="Roboto" panose="02000000000000000000" pitchFamily="2" charset="0"/>
              </a:rPr>
              <a:t> Preoperatorio extendido</a:t>
            </a:r>
            <a:endParaRPr lang="en-MX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s-ES" sz="2000" dirty="0">
                <a:latin typeface="Roboto" panose="02000000000000000000" pitchFamily="2" charset="0"/>
                <a:ea typeface="Roboto" panose="02000000000000000000" pitchFamily="2" charset="0"/>
              </a:rPr>
              <a:t>Tiempo </a:t>
            </a:r>
            <a:r>
              <a:rPr lang="es-ES" sz="2000" dirty="0" err="1">
                <a:latin typeface="Roboto" panose="02000000000000000000" pitchFamily="2" charset="0"/>
                <a:ea typeface="Roboto" panose="02000000000000000000" pitchFamily="2" charset="0"/>
              </a:rPr>
              <a:t>protombina</a:t>
            </a:r>
            <a:r>
              <a:rPr lang="es-ES" sz="2000" dirty="0">
                <a:latin typeface="Roboto" panose="02000000000000000000" pitchFamily="2" charset="0"/>
                <a:ea typeface="Roboto" panose="02000000000000000000" pitchFamily="2" charset="0"/>
              </a:rPr>
              <a:t> y tromboplastina</a:t>
            </a:r>
            <a:r>
              <a:rPr lang="en-MX" sz="2000" dirty="0">
                <a:latin typeface="Roboto" panose="02000000000000000000" pitchFamily="2" charset="0"/>
                <a:ea typeface="Roboto" panose="02000000000000000000" pitchFamily="2" charset="0"/>
              </a:rPr>
              <a:t> p</a:t>
            </a:r>
            <a:r>
              <a:rPr lang="es-ES" sz="2000" dirty="0">
                <a:latin typeface="Roboto" panose="02000000000000000000" pitchFamily="2" charset="0"/>
                <a:ea typeface="Roboto" panose="02000000000000000000" pitchFamily="2" charset="0"/>
              </a:rPr>
              <a:t>arcial</a:t>
            </a:r>
            <a:endParaRPr lang="en-MX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MX" sz="2000" dirty="0"/>
          </a:p>
        </p:txBody>
      </p:sp>
    </p:spTree>
    <p:extLst>
      <p:ext uri="{BB962C8B-B14F-4D97-AF65-F5344CB8AC3E}">
        <p14:creationId xmlns:p14="http://schemas.microsoft.com/office/powerpoint/2010/main" val="31834412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1000</Words>
  <Application>Microsoft Office PowerPoint</Application>
  <PresentationFormat>Panorámica</PresentationFormat>
  <Paragraphs>232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4" baseType="lpstr">
      <vt:lpstr>Arial</vt:lpstr>
      <vt:lpstr>Avenir Black</vt:lpstr>
      <vt:lpstr>Calibri</vt:lpstr>
      <vt:lpstr>Calibri Light</vt:lpstr>
      <vt:lpstr>Roboto</vt:lpstr>
      <vt:lpstr>Office Theme</vt:lpstr>
      <vt:lpstr>Presentación de PowerPoint</vt:lpstr>
      <vt:lpstr>Misión</vt:lpstr>
      <vt:lpstr>Valores</vt:lpstr>
      <vt:lpstr>Valores</vt:lpstr>
      <vt:lpstr>¿Cómo funciona mi servicio de salud?</vt:lpstr>
      <vt:lpstr>¿Con qué servicios cuento?</vt:lpstr>
      <vt:lpstr>¿Con qué servicios cuento?</vt:lpstr>
      <vt:lpstr>¿Con qué servicios cuento?</vt:lpstr>
      <vt:lpstr>¿Con qué servicios cuento?</vt:lpstr>
      <vt:lpstr>¿Con qué servicios cuento?</vt:lpstr>
      <vt:lpstr>¿Con qué servicios cuento?</vt:lpstr>
      <vt:lpstr>¿Con qué servicios cuento?</vt:lpstr>
      <vt:lpstr>¿Pago?</vt:lpstr>
      <vt:lpstr>Requiero un servicio en el hospital  ¿Qué hago?</vt:lpstr>
      <vt:lpstr>Requiero un servicio en el hospital  ¿Qué hago?</vt:lpstr>
      <vt:lpstr>Requiero un servicio en el hospital  ¿Qué hago?</vt:lpstr>
      <vt:lpstr>Requiero un servicio en el hospital  ¿Qué hago?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JORGE PAULO ZARATE CASTRO</dc:creator>
  <cp:lastModifiedBy>ICAI</cp:lastModifiedBy>
  <cp:revision>8</cp:revision>
  <dcterms:created xsi:type="dcterms:W3CDTF">2021-11-03T19:37:55Z</dcterms:created>
  <dcterms:modified xsi:type="dcterms:W3CDTF">2021-11-05T20:05:19Z</dcterms:modified>
</cp:coreProperties>
</file>