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39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0" r:id="rId3"/>
    <p:sldId id="351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88" r:id="rId27"/>
  </p:sldIdLst>
  <p:sldSz cx="12192000" cy="6858000"/>
  <p:notesSz cx="7010400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72A"/>
    <a:srgbClr val="8D3736"/>
    <a:srgbClr val="F6DBBC"/>
    <a:srgbClr val="8B261A"/>
    <a:srgbClr val="FAEAD9"/>
    <a:srgbClr val="DD0548"/>
    <a:srgbClr val="DA0547"/>
    <a:srgbClr val="873230"/>
    <a:srgbClr val="863430"/>
    <a:srgbClr val="88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5596" autoAdjust="0"/>
  </p:normalViewPr>
  <p:slideViewPr>
    <p:cSldViewPr showGuides="1">
      <p:cViewPr varScale="1">
        <p:scale>
          <a:sx n="70" d="100"/>
          <a:sy n="70" d="100"/>
        </p:scale>
        <p:origin x="132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Hoja1!$A$2:$A$3</c:f>
              <c:strCache>
                <c:ptCount val="2"/>
                <c:pt idx="0">
                  <c:v>Auditoria Superior del Estado </c:v>
                </c:pt>
                <c:pt idx="1">
                  <c:v>Congreso del Estado 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0.99219999999999997</c:v>
                </c:pt>
                <c:pt idx="1">
                  <c:v>0.90849999999999997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77455281425E-2"/>
          <c:y val="0.9260333629648505"/>
          <c:w val="0.89999989479131326"/>
          <c:h val="7.3966637035149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/>
              <a:t>Mayor</a:t>
            </a:r>
            <a:r>
              <a:rPr lang="es-MX" b="1" baseline="0"/>
              <a:t> Porcentaje de Cumplimiento</a:t>
            </a:r>
            <a:endParaRPr lang="es-MX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'segundo trimestre'!$B$182:$B$189</c:f>
              <c:strCache>
                <c:ptCount val="8"/>
                <c:pt idx="0">
                  <c:v>Instituto Municipal de Planeación Saltillo</c:v>
                </c:pt>
                <c:pt idx="1">
                  <c:v>Instituto Municipal de la Mujer de Torreón</c:v>
                </c:pt>
                <c:pt idx="2">
                  <c:v>Instituto Municipal de Transporte Saltillo</c:v>
                </c:pt>
                <c:pt idx="3">
                  <c:v>Instituto Municipal de Pensiones de Torreón</c:v>
                </c:pt>
                <c:pt idx="4">
                  <c:v>Instituto Municipal de Cultura de Torreón</c:v>
                </c:pt>
                <c:pt idx="5">
                  <c:v>Dirección de Pensiones Saltillo</c:v>
                </c:pt>
                <c:pt idx="6">
                  <c:v>DIF Torreón</c:v>
                </c:pt>
                <c:pt idx="7">
                  <c:v>Instituto Municipal de Planeación y competitividad Torreón</c:v>
                </c:pt>
              </c:strCache>
            </c:strRef>
          </c:cat>
          <c:val>
            <c:numRef>
              <c:f>'segundo trimestre'!$E$182:$E$189</c:f>
              <c:numCache>
                <c:formatCode>General</c:formatCode>
                <c:ptCount val="8"/>
                <c:pt idx="0">
                  <c:v>98.39</c:v>
                </c:pt>
                <c:pt idx="1">
                  <c:v>97.58</c:v>
                </c:pt>
                <c:pt idx="2">
                  <c:v>95.97</c:v>
                </c:pt>
                <c:pt idx="3">
                  <c:v>94.35</c:v>
                </c:pt>
                <c:pt idx="4">
                  <c:v>91.13</c:v>
                </c:pt>
                <c:pt idx="5">
                  <c:v>90.32</c:v>
                </c:pt>
                <c:pt idx="6">
                  <c:v>90.32</c:v>
                </c:pt>
                <c:pt idx="7">
                  <c:v>88.71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836336"/>
        <c:axId val="263020592"/>
      </c:lineChart>
      <c:catAx>
        <c:axId val="21383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63020592"/>
        <c:crosses val="autoZero"/>
        <c:auto val="1"/>
        <c:lblAlgn val="ctr"/>
        <c:lblOffset val="100"/>
        <c:noMultiLvlLbl val="0"/>
      </c:catAx>
      <c:valAx>
        <c:axId val="26302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1383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 i="0" baseline="0" dirty="0" smtClean="0">
                <a:effectLst/>
              </a:rPr>
              <a:t>Mayor Porcentaje de Cumplimiento </a:t>
            </a:r>
            <a:endParaRPr lang="es-MX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8.3333333333333332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3333333333333332E-3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666666666666566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'primer trimestre'!$B$200:$B$202</c:f>
              <c:strCache>
                <c:ptCount val="3"/>
                <c:pt idx="0">
                  <c:v>SNTE 38</c:v>
                </c:pt>
                <c:pt idx="1">
                  <c:v>SNTE 5</c:v>
                </c:pt>
                <c:pt idx="2">
                  <c:v>SUTSGE</c:v>
                </c:pt>
              </c:strCache>
            </c:strRef>
          </c:cat>
          <c:val>
            <c:numRef>
              <c:f>'primer trimestre'!$E$200:$E$202</c:f>
              <c:numCache>
                <c:formatCode>General</c:formatCode>
                <c:ptCount val="3"/>
                <c:pt idx="0">
                  <c:v>93.1</c:v>
                </c:pt>
                <c:pt idx="1">
                  <c:v>91.38</c:v>
                </c:pt>
                <c:pt idx="2">
                  <c:v>91.38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018832"/>
        <c:axId val="222674592"/>
      </c:lineChart>
      <c:catAx>
        <c:axId val="22101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22674592"/>
        <c:crosses val="autoZero"/>
        <c:auto val="1"/>
        <c:lblAlgn val="ctr"/>
        <c:lblOffset val="100"/>
        <c:noMultiLvlLbl val="0"/>
      </c:catAx>
      <c:valAx>
        <c:axId val="22267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2101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 i="0" baseline="0" dirty="0" smtClean="0">
                <a:effectLst/>
              </a:rPr>
              <a:t>Mayor Porcentaje de Cumplimiento </a:t>
            </a:r>
            <a:endParaRPr lang="es-MX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1111111111111112E-2"/>
                  <c:y val="-6.9444444444444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5555555555555046E-3"/>
                  <c:y val="-4.1666666666666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185067526415994E-16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1666666666666768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'primer trimestre'!$B$211:$B$214</c:f>
              <c:strCache>
                <c:ptCount val="4"/>
                <c:pt idx="0">
                  <c:v>CRIT</c:v>
                </c:pt>
                <c:pt idx="1">
                  <c:v>Cluster</c:v>
                </c:pt>
                <c:pt idx="2">
                  <c:v>Artesénica</c:v>
                </c:pt>
                <c:pt idx="3">
                  <c:v>Teatro Nazas</c:v>
                </c:pt>
              </c:strCache>
            </c:strRef>
          </c:cat>
          <c:val>
            <c:numRef>
              <c:f>'primer trimestre'!$E$211:$E$214</c:f>
              <c:numCache>
                <c:formatCode>General</c:formatCode>
                <c:ptCount val="4"/>
                <c:pt idx="0">
                  <c:v>96.67</c:v>
                </c:pt>
                <c:pt idx="1">
                  <c:v>96.67</c:v>
                </c:pt>
                <c:pt idx="2">
                  <c:v>90</c:v>
                </c:pt>
                <c:pt idx="3">
                  <c:v>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561872"/>
        <c:axId val="192562432"/>
      </c:lineChart>
      <c:catAx>
        <c:axId val="19256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2562432"/>
        <c:crosses val="autoZero"/>
        <c:auto val="1"/>
        <c:lblAlgn val="ctr"/>
        <c:lblOffset val="100"/>
        <c:noMultiLvlLbl val="0"/>
      </c:catAx>
      <c:valAx>
        <c:axId val="19256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256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</c:f>
              <c:strCache>
                <c:ptCount val="1"/>
                <c:pt idx="0">
                  <c:v>Poder Judicial </c:v>
                </c:pt>
              </c:strCache>
            </c:strRef>
          </c:cat>
          <c:val>
            <c:numRef>
              <c:f>Hoja1!$B$2</c:f>
              <c:numCache>
                <c:formatCode>0.00%</c:formatCode>
                <c:ptCount val="1"/>
                <c:pt idx="0">
                  <c:v>0.98260000000000003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/>
              <a:t>Mayor</a:t>
            </a:r>
            <a:r>
              <a:rPr lang="es-MX" b="1" baseline="0"/>
              <a:t> Porcentaje de Cumplimiento</a:t>
            </a:r>
            <a:endParaRPr lang="es-MX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517244094488189"/>
          <c:y val="0.17171296296296298"/>
          <c:w val="0.82049781277340328"/>
          <c:h val="0.4227238261883931"/>
        </c:manualLayout>
      </c:layout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8333333333333334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0925337632079971E-17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333333333333332E-3"/>
                  <c:y val="-6.4814814814814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666666666666566E-2"/>
                  <c:y val="-6.4814814814814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3888888888888888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'segundo trimestre'!$B$10:$B$16</c:f>
              <c:strCache>
                <c:ptCount val="7"/>
                <c:pt idx="0">
                  <c:v>Despacho del Gobernador</c:v>
                </c:pt>
                <c:pt idx="1">
                  <c:v>Secretaría de Desarrollo  Económico </c:v>
                </c:pt>
                <c:pt idx="2">
                  <c:v>Secretaría Técnica y Planeación </c:v>
                </c:pt>
                <c:pt idx="3">
                  <c:v>Secretaría de Salud</c:v>
                </c:pt>
                <c:pt idx="4">
                  <c:v>Procuraduría General del Estado</c:v>
                </c:pt>
                <c:pt idx="5">
                  <c:v>Administración  Fiscal General</c:v>
                </c:pt>
                <c:pt idx="6">
                  <c:v>Secretaría de Desarrollo  Rural</c:v>
                </c:pt>
              </c:strCache>
            </c:strRef>
          </c:cat>
          <c:val>
            <c:numRef>
              <c:f>'segundo trimestre'!$E$10:$E$16</c:f>
              <c:numCache>
                <c:formatCode>General</c:formatCode>
                <c:ptCount val="7"/>
                <c:pt idx="0">
                  <c:v>99.23</c:v>
                </c:pt>
                <c:pt idx="1">
                  <c:v>99.23</c:v>
                </c:pt>
                <c:pt idx="2">
                  <c:v>99.23</c:v>
                </c:pt>
                <c:pt idx="3">
                  <c:v>98.63</c:v>
                </c:pt>
                <c:pt idx="4">
                  <c:v>98.57</c:v>
                </c:pt>
                <c:pt idx="5">
                  <c:v>98.46</c:v>
                </c:pt>
                <c:pt idx="6">
                  <c:v>98.46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676832"/>
        <c:axId val="222677392"/>
      </c:lineChart>
      <c:catAx>
        <c:axId val="22267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22677392"/>
        <c:crosses val="autoZero"/>
        <c:auto val="1"/>
        <c:lblAlgn val="ctr"/>
        <c:lblOffset val="100"/>
        <c:noMultiLvlLbl val="0"/>
      </c:catAx>
      <c:valAx>
        <c:axId val="22267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2267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 dirty="0" smtClean="0"/>
              <a:t>Mayor</a:t>
            </a:r>
            <a:r>
              <a:rPr lang="es-MX" b="1" baseline="0" dirty="0" smtClean="0"/>
              <a:t> Porcentaje de Cumplimiento</a:t>
            </a:r>
            <a:endParaRPr lang="es-MX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'segundo trimestre'!$B$39:$B$45</c:f>
              <c:strCache>
                <c:ptCount val="7"/>
                <c:pt idx="0">
                  <c:v>Periódico Oficial</c:v>
                </c:pt>
                <c:pt idx="1">
                  <c:v>Instituto Estatal de Educación para Adultos</c:v>
                </c:pt>
                <c:pt idx="2">
                  <c:v>Instituto Coahuilense de las Personas Adultas Mayores</c:v>
                </c:pt>
                <c:pt idx="3">
                  <c:v>Registro Civil</c:v>
                </c:pt>
                <c:pt idx="4">
                  <c:v>Sistema para el Desarrollo Integral de la Famila DIF ( Estatal)</c:v>
                </c:pt>
                <c:pt idx="5">
                  <c:v>Centro Cultural Vito Alessio Robles</c:v>
                </c:pt>
                <c:pt idx="6">
                  <c:v>Consejo Estatal de Ciencia y Tecnología </c:v>
                </c:pt>
              </c:strCache>
            </c:strRef>
          </c:cat>
          <c:val>
            <c:numRef>
              <c:f>'segundo trimestre'!$E$39:$E$45</c:f>
              <c:numCache>
                <c:formatCode>General</c:formatCode>
                <c:ptCount val="7"/>
                <c:pt idx="0">
                  <c:v>98.46</c:v>
                </c:pt>
                <c:pt idx="1">
                  <c:v>98.46</c:v>
                </c:pt>
                <c:pt idx="2">
                  <c:v>97.69</c:v>
                </c:pt>
                <c:pt idx="3">
                  <c:v>97.69</c:v>
                </c:pt>
                <c:pt idx="4">
                  <c:v>97.69</c:v>
                </c:pt>
                <c:pt idx="5">
                  <c:v>96.92</c:v>
                </c:pt>
                <c:pt idx="6">
                  <c:v>96.92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679632"/>
        <c:axId val="222680192"/>
      </c:lineChart>
      <c:catAx>
        <c:axId val="22267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22680192"/>
        <c:crosses val="autoZero"/>
        <c:auto val="1"/>
        <c:lblAlgn val="ctr"/>
        <c:lblOffset val="100"/>
        <c:noMultiLvlLbl val="0"/>
      </c:catAx>
      <c:valAx>
        <c:axId val="222680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2267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/>
              <a:t>Porcentaje</a:t>
            </a:r>
            <a:r>
              <a:rPr lang="es-MX" b="1" baseline="0"/>
              <a:t> de Mayor Cumplimiento </a:t>
            </a:r>
            <a:endParaRPr lang="es-MX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'segundo trimestre'!$B$72:$B$78</c:f>
              <c:strCache>
                <c:ptCount val="7"/>
                <c:pt idx="0">
                  <c:v>Colegio de Bachilleres de Edo. Coahuila</c:v>
                </c:pt>
                <c:pt idx="1">
                  <c:v>Instituto Tecnológico Superior de San Pedro</c:v>
                </c:pt>
                <c:pt idx="2">
                  <c:v>Universidad Tecnológica de la Región Carbonífera</c:v>
                </c:pt>
                <c:pt idx="3">
                  <c:v>Universidad Tecnológica de Torreón</c:v>
                </c:pt>
                <c:pt idx="4">
                  <c:v>Universidad Autónoma de Coahuila</c:v>
                </c:pt>
                <c:pt idx="5">
                  <c:v>Instituto Tecnológico Superior de Melchor Muzquiz  </c:v>
                </c:pt>
                <c:pt idx="6">
                  <c:v>Universidad Tecnológica del Norte de Coahuila</c:v>
                </c:pt>
              </c:strCache>
            </c:strRef>
          </c:cat>
          <c:val>
            <c:numRef>
              <c:f>'segundo trimestre'!$E$72:$E$78</c:f>
              <c:numCache>
                <c:formatCode>General</c:formatCode>
                <c:ptCount val="7"/>
                <c:pt idx="0">
                  <c:v>99.32</c:v>
                </c:pt>
                <c:pt idx="1">
                  <c:v>98.63</c:v>
                </c:pt>
                <c:pt idx="2">
                  <c:v>98.63</c:v>
                </c:pt>
                <c:pt idx="3">
                  <c:v>98.63</c:v>
                </c:pt>
                <c:pt idx="4">
                  <c:v>98.57</c:v>
                </c:pt>
                <c:pt idx="5">
                  <c:v>97.95</c:v>
                </c:pt>
                <c:pt idx="6">
                  <c:v>97.95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682432"/>
        <c:axId val="224313968"/>
      </c:lineChart>
      <c:catAx>
        <c:axId val="22268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24313968"/>
        <c:crosses val="autoZero"/>
        <c:auto val="1"/>
        <c:lblAlgn val="ctr"/>
        <c:lblOffset val="100"/>
        <c:noMultiLvlLbl val="0"/>
      </c:catAx>
      <c:valAx>
        <c:axId val="22431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2268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/>
              <a:t>Porcentaje</a:t>
            </a:r>
            <a:r>
              <a:rPr lang="es-MX" b="1" baseline="0"/>
              <a:t> de  Mayor Crecimiento</a:t>
            </a:r>
            <a:endParaRPr lang="es-MX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'segundo trimestre'!$B$94:$B$100</c:f>
              <c:strCache>
                <c:ptCount val="7"/>
                <c:pt idx="0">
                  <c:v>Francisco I. Madero </c:v>
                </c:pt>
                <c:pt idx="1">
                  <c:v>Monclova</c:v>
                </c:pt>
                <c:pt idx="2">
                  <c:v>Piedras Negras</c:v>
                </c:pt>
                <c:pt idx="3">
                  <c:v>Nadadores</c:v>
                </c:pt>
                <c:pt idx="4">
                  <c:v>San Juan de Sabinas</c:v>
                </c:pt>
                <c:pt idx="5">
                  <c:v>Ramos Arizpe</c:v>
                </c:pt>
                <c:pt idx="6">
                  <c:v>Torreón</c:v>
                </c:pt>
              </c:strCache>
            </c:strRef>
          </c:cat>
          <c:val>
            <c:numRef>
              <c:f>'segundo trimestre'!$E$94:$E$100</c:f>
              <c:numCache>
                <c:formatCode>General</c:formatCode>
                <c:ptCount val="7"/>
                <c:pt idx="0">
                  <c:v>98.82</c:v>
                </c:pt>
                <c:pt idx="1">
                  <c:v>98.82</c:v>
                </c:pt>
                <c:pt idx="2">
                  <c:v>98.24</c:v>
                </c:pt>
                <c:pt idx="3">
                  <c:v>97.65</c:v>
                </c:pt>
                <c:pt idx="4">
                  <c:v>96.47</c:v>
                </c:pt>
                <c:pt idx="5">
                  <c:v>95.29</c:v>
                </c:pt>
                <c:pt idx="6">
                  <c:v>94.12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003712"/>
        <c:axId val="221004272"/>
      </c:lineChart>
      <c:catAx>
        <c:axId val="22100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21004272"/>
        <c:crosses val="autoZero"/>
        <c:auto val="1"/>
        <c:lblAlgn val="ctr"/>
        <c:lblOffset val="100"/>
        <c:noMultiLvlLbl val="0"/>
      </c:catAx>
      <c:valAx>
        <c:axId val="22100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2100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 i="0" baseline="0" dirty="0" smtClean="0">
                <a:effectLst/>
              </a:rPr>
              <a:t>Mayor Porcentaje de Cumplimiento </a:t>
            </a:r>
            <a:endParaRPr lang="es-MX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6.6524506983517889E-2"/>
          <c:y val="0.13400392029438571"/>
          <c:w val="0.90971607237218166"/>
          <c:h val="0.7403547502777168"/>
        </c:manualLayout>
      </c:layout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'primer trimestre'!$B$136:$B$140</c:f>
              <c:strCache>
                <c:ptCount val="5"/>
                <c:pt idx="0">
                  <c:v>Instituto Estatal Electoral (IEC)</c:v>
                </c:pt>
                <c:pt idx="1">
                  <c:v>Comisión de Derechos Humanos del Estado de Coahuila (CDHEC)</c:v>
                </c:pt>
                <c:pt idx="2">
                  <c:v>Tribunal Electoral de Coahuila</c:v>
                </c:pt>
                <c:pt idx="3">
                  <c:v>COCCAM</c:v>
                </c:pt>
                <c:pt idx="4">
                  <c:v>Instituto Coahuilense de Acceso a la Información (ICAI)</c:v>
                </c:pt>
              </c:strCache>
            </c:strRef>
          </c:cat>
          <c:val>
            <c:numRef>
              <c:f>'primer trimestre'!$E$136:$E$140</c:f>
              <c:numCache>
                <c:formatCode>General</c:formatCode>
                <c:ptCount val="5"/>
                <c:pt idx="0">
                  <c:v>98.65</c:v>
                </c:pt>
                <c:pt idx="1">
                  <c:v>98.39</c:v>
                </c:pt>
                <c:pt idx="2">
                  <c:v>97.58</c:v>
                </c:pt>
                <c:pt idx="3">
                  <c:v>97.58</c:v>
                </c:pt>
                <c:pt idx="4">
                  <c:v>97.14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006512"/>
        <c:axId val="221007072"/>
      </c:lineChart>
      <c:catAx>
        <c:axId val="22100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21007072"/>
        <c:crosses val="autoZero"/>
        <c:auto val="1"/>
        <c:lblAlgn val="ctr"/>
        <c:lblOffset val="100"/>
        <c:noMultiLvlLbl val="0"/>
      </c:catAx>
      <c:valAx>
        <c:axId val="22100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2100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/>
              <a:t>Mayor</a:t>
            </a:r>
            <a:r>
              <a:rPr lang="es-MX" b="1" baseline="0"/>
              <a:t> Portcentaje de Cumplimiento</a:t>
            </a:r>
            <a:endParaRPr lang="es-MX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7777777777777779E-3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5.55555555555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5555555555554534E-3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3333333333333332E-3"/>
                  <c:y val="-7.4074074074074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638888888888893E-2"/>
                      <c:h val="5.0856663750364538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1111111111111212E-2"/>
                  <c:y val="-9.7222222222222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'segundo trimestre'!$B$144:$B$149</c:f>
              <c:strCache>
                <c:ptCount val="6"/>
                <c:pt idx="0">
                  <c:v>Partido Nueva Alianza</c:v>
                </c:pt>
                <c:pt idx="1">
                  <c:v>Partido Revolucionario Institucional</c:v>
                </c:pt>
                <c:pt idx="2">
                  <c:v>Partido Morena</c:v>
                </c:pt>
                <c:pt idx="3">
                  <c:v>Unidad Democrática de Coahuila</c:v>
                </c:pt>
                <c:pt idx="4">
                  <c:v>Partido Sí Coahuila</c:v>
                </c:pt>
                <c:pt idx="5">
                  <c:v>Partido del Trabajo</c:v>
                </c:pt>
              </c:strCache>
            </c:strRef>
          </c:cat>
          <c:val>
            <c:numRef>
              <c:f>'segundo trimestre'!$E$144:$E$149</c:f>
              <c:numCache>
                <c:formatCode>General</c:formatCode>
                <c:ptCount val="6"/>
                <c:pt idx="0">
                  <c:v>94.7</c:v>
                </c:pt>
                <c:pt idx="1">
                  <c:v>94.03</c:v>
                </c:pt>
                <c:pt idx="2">
                  <c:v>93.94</c:v>
                </c:pt>
                <c:pt idx="3">
                  <c:v>93.28</c:v>
                </c:pt>
                <c:pt idx="4">
                  <c:v>93.28</c:v>
                </c:pt>
                <c:pt idx="5">
                  <c:v>90.15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009312"/>
        <c:axId val="221009872"/>
      </c:lineChart>
      <c:catAx>
        <c:axId val="22100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21009872"/>
        <c:crosses val="autoZero"/>
        <c:auto val="1"/>
        <c:lblAlgn val="ctr"/>
        <c:lblOffset val="100"/>
        <c:noMultiLvlLbl val="0"/>
      </c:catAx>
      <c:valAx>
        <c:axId val="22100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2100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 i="0" baseline="0" dirty="0" smtClean="0">
                <a:effectLst/>
              </a:rPr>
              <a:t>Mayor Porcentaje de Cumplimiento </a:t>
            </a:r>
            <a:endParaRPr lang="es-MX" dirty="0">
              <a:effectLst/>
            </a:endParaRPr>
          </a:p>
        </c:rich>
      </c:tx>
      <c:layout>
        <c:manualLayout>
          <c:xMode val="edge"/>
          <c:yMode val="edge"/>
          <c:x val="0.1680806033601361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3504742127993714E-3"/>
                  <c:y val="-9.1839051700324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0514226383980496E-3"/>
                  <c:y val="-5.5103431020194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7009484255987862E-3"/>
                  <c:y val="-2.9388496544103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7009484255987003E-3"/>
                  <c:y val="-7.7144803428272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75237106399675E-2"/>
                  <c:y val="-5.5103431020194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4018968511974006E-3"/>
                  <c:y val="-3.3062058612116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4102845276796099E-2"/>
                  <c:y val="-2.9388496544103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3.3062058612116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'primer trimestre'!$B$162:$B$169</c:f>
              <c:strCache>
                <c:ptCount val="8"/>
                <c:pt idx="0">
                  <c:v>SIMAS Piedras Negras</c:v>
                </c:pt>
                <c:pt idx="1">
                  <c:v>SIMAS Sabinas</c:v>
                </c:pt>
                <c:pt idx="2">
                  <c:v>        SIMAS Torreón- Matamoros- Viesca</c:v>
                </c:pt>
                <c:pt idx="3">
                  <c:v>SIMAS Torreón </c:v>
                </c:pt>
                <c:pt idx="4">
                  <c:v>SIMAS Matamoros</c:v>
                </c:pt>
                <c:pt idx="5">
                  <c:v>SIMAS Monclova-Frontera </c:v>
                </c:pt>
                <c:pt idx="6">
                  <c:v>        SIMAS Sabinas- San Juan de Sabinas- Múzquiz</c:v>
                </c:pt>
                <c:pt idx="7">
                  <c:v>Aguas de Saltillo</c:v>
                </c:pt>
              </c:strCache>
            </c:strRef>
          </c:cat>
          <c:val>
            <c:numRef>
              <c:f>'primer trimestre'!$E$162:$E$169</c:f>
              <c:numCache>
                <c:formatCode>General</c:formatCode>
                <c:ptCount val="8"/>
                <c:pt idx="0">
                  <c:v>99.25</c:v>
                </c:pt>
                <c:pt idx="1">
                  <c:v>99.25</c:v>
                </c:pt>
                <c:pt idx="2">
                  <c:v>99.25</c:v>
                </c:pt>
                <c:pt idx="3">
                  <c:v>98.51</c:v>
                </c:pt>
                <c:pt idx="4">
                  <c:v>97.76</c:v>
                </c:pt>
                <c:pt idx="5">
                  <c:v>97.01</c:v>
                </c:pt>
                <c:pt idx="6">
                  <c:v>97.01</c:v>
                </c:pt>
                <c:pt idx="7">
                  <c:v>95.52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013232"/>
        <c:axId val="221013792"/>
      </c:lineChart>
      <c:catAx>
        <c:axId val="22101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21013792"/>
        <c:crosses val="autoZero"/>
        <c:auto val="1"/>
        <c:lblAlgn val="ctr"/>
        <c:lblOffset val="100"/>
        <c:noMultiLvlLbl val="0"/>
      </c:catAx>
      <c:valAx>
        <c:axId val="22101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2101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29ABC5-BE0A-48D1-99B1-40BFD4188B23}" type="datetimeFigureOut">
              <a:rPr lang="es-MX"/>
              <a:pPr>
                <a:defRPr/>
              </a:pPr>
              <a:t>28/08/2017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BFDB97-53F6-4603-93BC-7F2E5EBA15E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86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noProof="0"/>
              <a:t>Click to edit Master text styles</a:t>
            </a:r>
          </a:p>
          <a:p>
            <a:pPr lvl="1"/>
            <a:r>
              <a:rPr lang="en-US" altLang="es-MX" noProof="0"/>
              <a:t>Second level</a:t>
            </a:r>
          </a:p>
          <a:p>
            <a:pPr lvl="2"/>
            <a:r>
              <a:rPr lang="en-US" altLang="es-MX" noProof="0"/>
              <a:t>Third level</a:t>
            </a:r>
          </a:p>
          <a:p>
            <a:pPr lvl="3"/>
            <a:r>
              <a:rPr lang="en-US" altLang="es-MX" noProof="0"/>
              <a:t>Fourth level</a:t>
            </a:r>
          </a:p>
          <a:p>
            <a:pPr lvl="4"/>
            <a:r>
              <a:rPr lang="en-US" altLang="es-MX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10109F-B72E-4F37-ACDB-6EA09E3D76E0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595296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9ED3D9-6F54-4982-AA91-303447476089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/>
          </a:p>
        </p:txBody>
      </p:sp>
    </p:spTree>
    <p:extLst>
      <p:ext uri="{BB962C8B-B14F-4D97-AF65-F5344CB8AC3E}">
        <p14:creationId xmlns:p14="http://schemas.microsoft.com/office/powerpoint/2010/main" val="7627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B6108-B433-4519-B993-73DB4DF6FF03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231512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ADF3F-200E-43BA-907E-1929BEC587ED}" type="datetimeFigureOut">
              <a:rPr lang="en-US" smtClean="0"/>
              <a:pPr>
                <a:defRPr/>
              </a:pPr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22EC-320F-4AA3-85DB-EE592C9B3AF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r="-2"/>
          <a:stretch>
            <a:fillRect/>
          </a:stretch>
        </p:blipFill>
        <p:spPr bwMode="auto">
          <a:xfrm>
            <a:off x="5543552" y="0"/>
            <a:ext cx="6648449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t="5798" r="42136"/>
          <a:stretch>
            <a:fillRect/>
          </a:stretch>
        </p:blipFill>
        <p:spPr bwMode="auto">
          <a:xfrm>
            <a:off x="-1024466" y="-173038"/>
            <a:ext cx="1936751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8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BBC2-BAC5-47AB-9342-9C407B7B2F17}" type="datetimeFigureOut">
              <a:rPr lang="en-US" smtClean="0"/>
              <a:pPr>
                <a:defRPr/>
              </a:pPr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A7434-57E9-4B65-BB77-C7C4759F926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5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D2CA8-B6F7-4717-A1B6-70D0E4CDF736}" type="datetimeFigureOut">
              <a:rPr lang="en-US" smtClean="0"/>
              <a:pPr>
                <a:defRPr/>
              </a:pPr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0D90-763D-4BB7-BF7E-0AC0875766F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5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6A2C-6B3B-4800-80FC-7B724C1FEEF6}" type="datetimeFigureOut">
              <a:rPr lang="en-US"/>
              <a:pPr>
                <a:defRPr/>
              </a:pPr>
              <a:t>8/28/2017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5973-10DC-4C0F-85C0-855179CFDC0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4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5" y="6021388"/>
            <a:ext cx="86502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1083-DD96-4584-A96C-F5D2E1992910}" type="datetimeFigureOut">
              <a:rPr lang="en-US"/>
              <a:pPr>
                <a:defRPr/>
              </a:pPr>
              <a:t>8/28/2017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2E6F-A65B-4F48-A1B8-2856FC3C1C9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5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D455-6850-4245-BE2B-15E9119FE1A8}" type="datetimeFigureOut">
              <a:rPr lang="en-US"/>
              <a:pPr>
                <a:defRPr/>
              </a:pPr>
              <a:t>8/28/2017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EAD8-0037-42B5-8D9E-A9BE2D3B3C3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2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9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466C4-8553-4F26-AA4A-C44902679695}" type="datetimeFigureOut">
              <a:rPr lang="en-US" smtClean="0"/>
              <a:pPr>
                <a:defRPr/>
              </a:pPr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B8E82-BC89-4FBD-B492-3FA47426FBC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191" r="26343" b="7132"/>
          <a:stretch>
            <a:fillRect/>
          </a:stretch>
        </p:blipFill>
        <p:spPr bwMode="auto">
          <a:xfrm>
            <a:off x="10223500" y="7939"/>
            <a:ext cx="249766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42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45479-28D4-46D4-943D-BB00E9DE4F20}" type="datetimeFigureOut">
              <a:rPr lang="en-US" smtClean="0"/>
              <a:pPr>
                <a:defRPr/>
              </a:pPr>
              <a:t>8/28/2017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08457-D029-41DD-A87B-96E4C63FE13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5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03FBA-0F14-4A1B-AD6E-537C6BBCB18F}" type="datetimeFigureOut">
              <a:rPr lang="en-US" smtClean="0"/>
              <a:pPr>
                <a:defRPr/>
              </a:pPr>
              <a:t>8/28/2017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0B8C0-AC6B-4402-B862-3333B924040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7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1F473-9E6D-41C7-A348-D8B48FE8F399}" type="datetimeFigureOut">
              <a:rPr lang="en-US" smtClean="0"/>
              <a:pPr>
                <a:defRPr/>
              </a:pPr>
              <a:t>8/28/2017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4B20-4F9F-4BCF-BEEA-0E49E772303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5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2" b="14922"/>
          <a:stretch>
            <a:fillRect/>
          </a:stretch>
        </p:blipFill>
        <p:spPr bwMode="auto">
          <a:xfrm>
            <a:off x="-6350" y="6208714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6021388"/>
            <a:ext cx="76901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4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79AE4-5197-4CBA-A7D6-D14C66033A64}" type="datetimeFigureOut">
              <a:rPr lang="en-US" smtClean="0"/>
              <a:pPr>
                <a:defRPr/>
              </a:pPr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C5D78-4A29-4641-B8D1-EBC1BACEC3FC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8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DD179-13DC-4231-82B1-C88313E5E9D3}" type="datetimeFigureOut">
              <a:rPr lang="en-US" smtClean="0"/>
              <a:pPr>
                <a:defRPr/>
              </a:pPr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36D8C-1A8E-4145-B13B-A89994E26AD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4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7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  <p:sldLayoutId id="2147485742" r:id="rId3"/>
    <p:sldLayoutId id="2147485743" r:id="rId4"/>
    <p:sldLayoutId id="2147485744" r:id="rId5"/>
    <p:sldLayoutId id="2147485745" r:id="rId6"/>
    <p:sldLayoutId id="2147485746" r:id="rId7"/>
    <p:sldLayoutId id="2147485747" r:id="rId8"/>
    <p:sldLayoutId id="2147485748" r:id="rId9"/>
    <p:sldLayoutId id="2147485749" r:id="rId10"/>
    <p:sldLayoutId id="2147485750" r:id="rId11"/>
    <p:sldLayoutId id="2147485752" r:id="rId12"/>
    <p:sldLayoutId id="2147485735" r:id="rId13"/>
    <p:sldLayoutId id="214748573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hape 152" descr="Logo_ICAI GDE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260350"/>
            <a:ext cx="347821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33005" y="2862264"/>
            <a:ext cx="8428038" cy="1646237"/>
          </a:xfrm>
        </p:spPr>
        <p:txBody>
          <a:bodyPr>
            <a:normAutofit fontScale="90000"/>
          </a:bodyPr>
          <a:lstStyle/>
          <a:p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Diagnóstico </a:t>
            </a:r>
            <a:r>
              <a:rPr lang="es-ES" alt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alt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Cumplimiento </a:t>
            </a: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de la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Información Pública de Oficio</a:t>
            </a:r>
            <a:r>
              <a:rPr lang="es-ES" alt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alt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2º Trimestre 2017.</a:t>
            </a:r>
            <a:endParaRPr lang="ru-RU" alt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672752" y="5782468"/>
            <a:ext cx="9097963" cy="2151063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s-MX" sz="4000" dirty="0" err="1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MX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Cumplimiento</a:t>
            </a:r>
            <a:r>
              <a:rPr lang="en-US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altLang="es-MX" sz="4000" dirty="0" err="1">
                <a:latin typeface="Arial" panose="020B0604020202020204" pitchFamily="34" charset="0"/>
                <a:cs typeface="Arial" panose="020B0604020202020204" pitchFamily="34" charset="0"/>
              </a:rPr>
              <a:t>Responsabilidades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5" descr="http://www.resi.org.mx/icainew_f/templates/rt_terrantribune_j15/images/blan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-1825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25" y="-99392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 smtClean="0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 smtClean="0">
                <a:solidFill>
                  <a:schemeClr val="bg1"/>
                </a:solidFill>
              </a:rPr>
              <a:t> </a:t>
            </a:r>
            <a:r>
              <a:rPr lang="es-ES" sz="2400" b="1" noProof="1">
                <a:solidFill>
                  <a:schemeClr val="bg1"/>
                </a:solidFill>
              </a:rPr>
              <a:t>Descentralizados                   </a:t>
            </a:r>
            <a:r>
              <a:rPr lang="es-ES" sz="2400" b="1" noProof="1" smtClean="0">
                <a:solidFill>
                  <a:schemeClr val="bg1"/>
                </a:solidFill>
              </a:rPr>
              <a:t>                                                                               </a:t>
            </a:r>
            <a:r>
              <a:rPr lang="es-ES" sz="2000" b="1" noProof="1" smtClean="0"/>
              <a:t>Promedio </a:t>
            </a:r>
            <a:r>
              <a:rPr lang="es-ES" sz="2000" b="1" noProof="1"/>
              <a:t>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</a:t>
            </a:r>
            <a:r>
              <a:rPr lang="es-ES" sz="2000" b="1" noProof="1" smtClean="0"/>
              <a:t>                                                           Descentralizados 93.50%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497457"/>
              </p:ext>
            </p:extLst>
          </p:nvPr>
        </p:nvGraphicFramePr>
        <p:xfrm>
          <a:off x="263352" y="1039381"/>
          <a:ext cx="5112568" cy="477338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/>
                <a:gridCol w="1926695"/>
              </a:tblGrid>
              <a:tr h="5214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Sujeto</a:t>
                      </a:r>
                      <a:r>
                        <a:rPr lang="es-MX" sz="1600" baseline="0" dirty="0" smtClean="0"/>
                        <a:t> Obligado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2o.</a:t>
                      </a:r>
                      <a:r>
                        <a:rPr lang="es-MX" sz="1600" baseline="0" dirty="0" smtClean="0"/>
                        <a:t> Trimestre</a:t>
                      </a:r>
                      <a:endParaRPr lang="es-MX" sz="1600" dirty="0"/>
                    </a:p>
                  </a:txBody>
                  <a:tcPr anchor="ctr"/>
                </a:tc>
              </a:tr>
              <a:tr h="6017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Capacitación para el Trabajo  del Estado de Coahuila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Médico de los Trabajadores de la Educación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Empoderamiento y Justicia de la Mujer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Ejecutiva Estatal de Atención a Víctimas 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del Patrimonio de la Beneficencia Pública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 Infraestructura Física Educativa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de Salud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95.38%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Estudios Científicos y Tecnológicos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356719"/>
              </p:ext>
            </p:extLst>
          </p:nvPr>
        </p:nvGraphicFramePr>
        <p:xfrm>
          <a:off x="5807968" y="973293"/>
          <a:ext cx="5472608" cy="520609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4542"/>
                <a:gridCol w="2208066"/>
              </a:tblGrid>
              <a:tr h="42021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Sujeto</a:t>
                      </a:r>
                      <a:r>
                        <a:rPr lang="es-MX" sz="1600" baseline="0" dirty="0" smtClean="0"/>
                        <a:t> Obligado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2o.</a:t>
                      </a:r>
                      <a:r>
                        <a:rPr lang="es-MX" sz="1600" baseline="0" dirty="0" smtClean="0"/>
                        <a:t> Trimestre</a:t>
                      </a:r>
                      <a:endParaRPr lang="es-MX" sz="1600" dirty="0"/>
                    </a:p>
                  </a:txBody>
                  <a:tcPr anchor="ctr"/>
                </a:tc>
              </a:tr>
              <a:tr h="61311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Editorial del Estado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93.85%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131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Aguas y Saneamiento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93.08%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131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del Deporte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93.08%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131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Estatal para la Regularización de la Tenencia de la Tierra Urbana y </a:t>
                      </a:r>
                      <a:r>
                        <a:rPr lang="es-MX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RÚstica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Coahuila (CERTTURC)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93.05%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131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Seguro Popular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92.31%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131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Estatales Aeroportuarios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92.31%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131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del Catastro y la Información Territorial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91.54%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131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Becas y Créditos Educativos del Estado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91.54%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602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039045"/>
              </p:ext>
            </p:extLst>
          </p:nvPr>
        </p:nvGraphicFramePr>
        <p:xfrm>
          <a:off x="2639616" y="980728"/>
          <a:ext cx="6977272" cy="508029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248439"/>
                <a:gridCol w="2728833"/>
              </a:tblGrid>
              <a:tr h="616886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Sujeto</a:t>
                      </a:r>
                      <a:r>
                        <a:rPr lang="es-MX" sz="1800" baseline="0" dirty="0" smtClean="0"/>
                        <a:t> Obligado</a:t>
                      </a:r>
                      <a:endParaRPr lang="es-MX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2o.</a:t>
                      </a:r>
                      <a:r>
                        <a:rPr lang="es-MX" sz="1800" baseline="0" dirty="0" smtClean="0"/>
                        <a:t> Trimestre</a:t>
                      </a:r>
                      <a:endParaRPr lang="es-MX" sz="1800" dirty="0"/>
                    </a:p>
                  </a:txBody>
                  <a:tcPr anchor="ctr"/>
                </a:tc>
              </a:tr>
              <a:tr h="113909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Servicios de Salud, Rehabilitación y Educación Especial e Integral del </a:t>
                      </a: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Estado 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Coahuila (ISSREEI)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90.77%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688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la Vivienda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86.92%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567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del Desarrollo  Docente, Investigación y Evaluación Educativa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86.92%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688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Minero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86.92%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688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Cultura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83.85%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688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Pensiones para los Trabajadores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83.08%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0" y="-171400"/>
            <a:ext cx="35503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</a:t>
            </a:r>
            <a:endParaRPr lang="es-ES" sz="2800" b="1" noProof="1" smtClean="0">
              <a:solidFill>
                <a:schemeClr val="bg1"/>
              </a:solidFill>
            </a:endParaRPr>
          </a:p>
          <a:p>
            <a:r>
              <a:rPr lang="es-ES" sz="2800" b="1" noProof="1" smtClean="0">
                <a:solidFill>
                  <a:schemeClr val="bg1"/>
                </a:solidFill>
              </a:rPr>
              <a:t>Descentralizado </a:t>
            </a:r>
            <a:endParaRPr lang="es-MX" sz="2800" b="1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760296" y="7482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</a:t>
            </a:r>
            <a:r>
              <a:rPr lang="es-ES" sz="2000" b="1" noProof="1" smtClean="0"/>
              <a:t>Organismos                                                                 </a:t>
            </a:r>
            <a:r>
              <a:rPr lang="es-ES" sz="2000" b="1" noProof="1"/>
              <a:t>Descentralizados </a:t>
            </a:r>
            <a:r>
              <a:rPr lang="es-ES" sz="2000" b="1" noProof="1" smtClean="0"/>
              <a:t>93.50% 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2707906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171400"/>
            <a:ext cx="3431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Universidades y </a:t>
            </a:r>
            <a:endParaRPr lang="es-ES" sz="2800" b="1" noProof="1" smtClean="0">
              <a:solidFill>
                <a:schemeClr val="bg1"/>
              </a:solidFill>
            </a:endParaRPr>
          </a:p>
          <a:p>
            <a:r>
              <a:rPr lang="es-ES" sz="2800" b="1" noProof="1" smtClean="0">
                <a:solidFill>
                  <a:schemeClr val="bg1"/>
                </a:solidFill>
              </a:rPr>
              <a:t>Centros </a:t>
            </a:r>
            <a:r>
              <a:rPr lang="es-ES" sz="2800" b="1" noProof="1">
                <a:solidFill>
                  <a:schemeClr val="bg1"/>
                </a:solidFill>
              </a:rPr>
              <a:t>Educativos </a:t>
            </a:r>
            <a:endParaRPr lang="es-MX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971583"/>
              </p:ext>
            </p:extLst>
          </p:nvPr>
        </p:nvGraphicFramePr>
        <p:xfrm>
          <a:off x="407368" y="980728"/>
          <a:ext cx="5434475" cy="52328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602266"/>
                <a:gridCol w="1832209"/>
              </a:tblGrid>
              <a:tr h="58143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2o.</a:t>
                      </a:r>
                      <a:r>
                        <a:rPr lang="es-MX" baseline="0" dirty="0" smtClean="0"/>
                        <a:t> Trimestre</a:t>
                      </a:r>
                      <a:endParaRPr lang="es-MX" dirty="0"/>
                    </a:p>
                  </a:txBody>
                  <a:tcPr anchor="ctr"/>
                </a:tc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Colegio de Bachilleres de Edo. Coahuila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Instituto Tecnológico Superior de San Pedro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Universidad Tecnológica de la Región Carbonífera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Universidad Tecnológica de Torreón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Universidad Autónoma de Coahuila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98.57%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143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Instituto Tecnológico Superior de Melchor Muzquiz  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97.95%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Universidad Tecnológica del Norte de Coahuila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97.95%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Colegio de Educación  Profesional Técnica del Estado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97.26%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375576" y="0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 smtClean="0"/>
              <a:t>Centros </a:t>
            </a:r>
            <a:r>
              <a:rPr lang="es-ES" sz="2000" b="1" noProof="1"/>
              <a:t>Educativos </a:t>
            </a:r>
            <a:r>
              <a:rPr lang="es-ES" sz="2000" b="1" noProof="1" smtClean="0"/>
              <a:t>91.78% </a:t>
            </a:r>
            <a:endParaRPr lang="es-MX" sz="2000" b="1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531348"/>
              </p:ext>
            </p:extLst>
          </p:nvPr>
        </p:nvGraphicFramePr>
        <p:xfrm>
          <a:off x="6240016" y="980728"/>
          <a:ext cx="522007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937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76" y="-99392"/>
            <a:ext cx="4363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Universidades </a:t>
            </a:r>
            <a:r>
              <a:rPr lang="es-ES" sz="2400" b="1" noProof="1" smtClean="0">
                <a:solidFill>
                  <a:schemeClr val="bg1"/>
                </a:solidFill>
              </a:rPr>
              <a:t>y</a:t>
            </a:r>
          </a:p>
          <a:p>
            <a:r>
              <a:rPr lang="es-ES" sz="2400" b="1" noProof="1" smtClean="0">
                <a:solidFill>
                  <a:schemeClr val="bg1"/>
                </a:solidFill>
              </a:rPr>
              <a:t> </a:t>
            </a:r>
            <a:r>
              <a:rPr lang="es-ES" sz="2400" b="1" noProof="1">
                <a:solidFill>
                  <a:schemeClr val="bg1"/>
                </a:solidFill>
              </a:rPr>
              <a:t>Centros Educativos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1353" y="23719"/>
            <a:ext cx="3696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 smtClean="0"/>
              <a:t>Centros </a:t>
            </a:r>
            <a:r>
              <a:rPr lang="es-ES" sz="2000" b="1" noProof="1"/>
              <a:t>Educativos  </a:t>
            </a:r>
            <a:r>
              <a:rPr lang="es-ES" sz="2000" b="1" noProof="1" smtClean="0"/>
              <a:t>91.78%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476800"/>
              </p:ext>
            </p:extLst>
          </p:nvPr>
        </p:nvGraphicFramePr>
        <p:xfrm>
          <a:off x="479376" y="980728"/>
          <a:ext cx="5256584" cy="426917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71310"/>
                <a:gridCol w="1785274"/>
              </a:tblGrid>
              <a:tr h="486468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Sujeto</a:t>
                      </a:r>
                      <a:r>
                        <a:rPr lang="es-MX" sz="1800" baseline="0" dirty="0" smtClean="0"/>
                        <a:t> Obligado</a:t>
                      </a:r>
                      <a:endParaRPr lang="es-MX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2do.</a:t>
                      </a:r>
                      <a:r>
                        <a:rPr lang="es-MX" sz="1800" baseline="0" dirty="0" smtClean="0"/>
                        <a:t> Trimestre</a:t>
                      </a:r>
                      <a:endParaRPr lang="es-MX" sz="1800" dirty="0"/>
                    </a:p>
                  </a:txBody>
                  <a:tcPr anchor="ctr"/>
                </a:tc>
              </a:tr>
              <a:tr h="78179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de Estudios Superiores de la Región  Carbonífera 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97.26%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65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 de la Región Centro de Coahuila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97.26%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65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la Región Laguna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96.58%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36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 de Coahuila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96.58%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65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Monclova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93.84%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65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Saltillo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93.15%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08668"/>
              </p:ext>
            </p:extLst>
          </p:nvPr>
        </p:nvGraphicFramePr>
        <p:xfrm>
          <a:off x="6600056" y="1556792"/>
          <a:ext cx="4963587" cy="354185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76887"/>
                <a:gridCol w="1586700"/>
              </a:tblGrid>
              <a:tr h="824243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2do.</a:t>
                      </a:r>
                      <a:r>
                        <a:rPr lang="es-MX" baseline="0" dirty="0" smtClean="0"/>
                        <a:t> Trimestre</a:t>
                      </a:r>
                      <a:endParaRPr lang="es-MX" dirty="0"/>
                    </a:p>
                  </a:txBody>
                  <a:tcPr anchor="ctr"/>
                </a:tc>
              </a:tr>
              <a:tr h="67940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de Estudios Superiores de Cd. Acuña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89.04%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94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 Superior de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Monclova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86.99%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940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Piedras Negras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68.49%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940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Ramos Arizpe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45.89%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397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11809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</a:t>
            </a:r>
            <a:r>
              <a:rPr lang="es-ES" sz="3200" b="1" noProof="1"/>
              <a:t>                                       </a:t>
            </a:r>
            <a:r>
              <a:rPr lang="es-ES" sz="3200" b="1" noProof="1" smtClean="0"/>
              <a:t>                  </a:t>
            </a:r>
            <a:r>
              <a:rPr lang="es-ES" sz="2400" b="1" noProof="1"/>
              <a:t>Promedio Municipios </a:t>
            </a:r>
            <a:r>
              <a:rPr lang="es-ES" sz="2400" b="1" noProof="1" smtClean="0"/>
              <a:t>66.95%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885035"/>
              </p:ext>
            </p:extLst>
          </p:nvPr>
        </p:nvGraphicFramePr>
        <p:xfrm>
          <a:off x="479376" y="1196752"/>
          <a:ext cx="5177917" cy="442831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81899"/>
                <a:gridCol w="1696018"/>
              </a:tblGrid>
              <a:tr h="55079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Sujeto</a:t>
                      </a:r>
                      <a:r>
                        <a:rPr lang="es-MX" sz="1800" baseline="0" dirty="0" smtClean="0"/>
                        <a:t> Obligado</a:t>
                      </a:r>
                      <a:endParaRPr lang="es-MX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smtClean="0"/>
                        <a:t>2do.</a:t>
                      </a:r>
                      <a:r>
                        <a:rPr lang="es-MX" sz="1800" baseline="0" smtClean="0"/>
                        <a:t> Trimestre</a:t>
                      </a:r>
                      <a:endParaRPr lang="es-MX" sz="1800" dirty="0"/>
                    </a:p>
                  </a:txBody>
                  <a:tcPr anchor="ctr"/>
                </a:tc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Francisco I. Madero 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98.82%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Monclova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98.82%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Piedras Negras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98.24%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27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Nadadores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97.65%</a:t>
                      </a:r>
                    </a:p>
                    <a:p>
                      <a:pPr algn="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de Sabinas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96.47%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Ramos Arizpe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95.29%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Torreón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94.12%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430336"/>
              </p:ext>
            </p:extLst>
          </p:nvPr>
        </p:nvGraphicFramePr>
        <p:xfrm>
          <a:off x="6384032" y="1268760"/>
          <a:ext cx="529208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967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-99392"/>
            <a:ext cx="11593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  </a:t>
            </a:r>
            <a:r>
              <a:rPr lang="es-ES" noProof="1"/>
              <a:t>                                         </a:t>
            </a:r>
            <a:r>
              <a:rPr lang="es-ES" noProof="1" smtClean="0"/>
              <a:t>                                                    </a:t>
            </a:r>
            <a:r>
              <a:rPr lang="es-ES" sz="2000" b="1" noProof="1"/>
              <a:t>Promedio Municipios </a:t>
            </a:r>
            <a:r>
              <a:rPr lang="es-ES" sz="2000" b="1" noProof="1" smtClean="0"/>
              <a:t>66.95%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938355"/>
              </p:ext>
            </p:extLst>
          </p:nvPr>
        </p:nvGraphicFramePr>
        <p:xfrm>
          <a:off x="767408" y="980728"/>
          <a:ext cx="4536504" cy="493367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6172"/>
                <a:gridCol w="1350332"/>
              </a:tblGrid>
              <a:tr h="662644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mtClean="0"/>
                        <a:t>2do.</a:t>
                      </a:r>
                      <a:r>
                        <a:rPr lang="es-MX" baseline="0" smtClean="0"/>
                        <a:t> Trimestre</a:t>
                      </a:r>
                      <a:endParaRPr lang="es-MX" dirty="0"/>
                    </a:p>
                  </a:txBody>
                  <a:tcPr anchor="ctr"/>
                </a:tc>
              </a:tr>
              <a:tr h="6044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Saltillo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93.53%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Allende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92.94%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Nava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Matamoros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88.82%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Guerrero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87.65%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Viesca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87.06%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Hidalgo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Progreso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80.59%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224832"/>
              </p:ext>
            </p:extLst>
          </p:nvPr>
        </p:nvGraphicFramePr>
        <p:xfrm>
          <a:off x="5987988" y="980728"/>
          <a:ext cx="4915810" cy="49353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92379"/>
                <a:gridCol w="1623431"/>
              </a:tblGrid>
              <a:tr h="662644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2do.</a:t>
                      </a:r>
                      <a:r>
                        <a:rPr lang="es-MX" baseline="0" dirty="0" smtClean="0"/>
                        <a:t> Trimestre</a:t>
                      </a:r>
                      <a:endParaRPr lang="es-MX" dirty="0"/>
                    </a:p>
                  </a:txBody>
                  <a:tcPr anchor="ctr"/>
                </a:tc>
              </a:tr>
              <a:tr h="6046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Pedro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80.59%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Arteaga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79.41%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Villa Unión 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79.41%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Parras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76.47%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Cuatrociénegas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70.59%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Acuña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Ocampo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67.65%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40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63.53%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77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1180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noProof="1">
                <a:solidFill>
                  <a:schemeClr val="bg1"/>
                </a:solidFill>
              </a:rPr>
              <a:t>Municipios</a:t>
            </a:r>
            <a:r>
              <a:rPr lang="es-ES" sz="4000" b="1" noProof="1"/>
              <a:t>   </a:t>
            </a:r>
            <a:r>
              <a:rPr lang="es-ES" noProof="1"/>
              <a:t>                                    </a:t>
            </a:r>
            <a:r>
              <a:rPr lang="es-ES" noProof="1" smtClean="0"/>
              <a:t>                                                           </a:t>
            </a:r>
            <a:r>
              <a:rPr lang="es-ES" sz="2400" b="1" noProof="1"/>
              <a:t>Promedio Municipios </a:t>
            </a:r>
            <a:r>
              <a:rPr lang="es-ES" sz="2400" b="1" noProof="1" smtClean="0"/>
              <a:t>66.95%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359696"/>
              </p:ext>
            </p:extLst>
          </p:nvPr>
        </p:nvGraphicFramePr>
        <p:xfrm>
          <a:off x="767406" y="908720"/>
          <a:ext cx="4536505" cy="476567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2383"/>
                <a:gridCol w="1354122"/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mtClean="0"/>
                        <a:t>2do.</a:t>
                      </a:r>
                      <a:r>
                        <a:rPr lang="es-MX" baseline="0" smtClean="0"/>
                        <a:t> Trimestre</a:t>
                      </a:r>
                      <a:endParaRPr lang="es-MX" dirty="0"/>
                    </a:p>
                  </a:txBody>
                  <a:tcPr anchor="ctr"/>
                </a:tc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Sacramento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Gral. Cepeda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59.41%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Buenaventura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Juárez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Frontera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57.06%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Sabinas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52.35%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Morelos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Sierra Mojada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46.47%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393017"/>
              </p:ext>
            </p:extLst>
          </p:nvPr>
        </p:nvGraphicFramePr>
        <p:xfrm>
          <a:off x="6240017" y="980731"/>
          <a:ext cx="4540250" cy="468051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1199"/>
                <a:gridCol w="1589051"/>
              </a:tblGrid>
              <a:tr h="624429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Sujeto</a:t>
                      </a:r>
                      <a:r>
                        <a:rPr lang="es-MX" sz="1400" baseline="0" dirty="0" smtClean="0"/>
                        <a:t> Obligado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2do.</a:t>
                      </a:r>
                      <a:r>
                        <a:rPr lang="es-MX" sz="1400" baseline="0" dirty="0" smtClean="0"/>
                        <a:t> Trimestre</a:t>
                      </a:r>
                      <a:endParaRPr lang="es-MX" sz="1400" dirty="0"/>
                    </a:p>
                  </a:txBody>
                  <a:tcPr anchor="ctr"/>
                </a:tc>
              </a:tr>
              <a:tr h="56980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Castaños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34.71%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3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Zaragoza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32.35%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3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Escobedo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31.76%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3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Abasolo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12.35%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3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Candela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11.76%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3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Jiménez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356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Lamadrid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3786">
                <a:tc>
                  <a:txBody>
                    <a:bodyPr/>
                    <a:lstStyle/>
                    <a:p>
                      <a:pPr algn="l" rtl="0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762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69" y="0"/>
            <a:ext cx="11928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Autónomos    </a:t>
            </a:r>
            <a:endParaRPr lang="es-ES" sz="2800" b="1" noProof="1" smtClean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904312" y="5760"/>
            <a:ext cx="6888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Organismos</a:t>
            </a:r>
            <a:br>
              <a:rPr lang="es-ES" sz="2000" b="1" noProof="1"/>
            </a:br>
            <a:r>
              <a:rPr lang="es-ES" sz="2000" b="1" noProof="1" smtClean="0"/>
              <a:t>Autónomos </a:t>
            </a:r>
            <a:r>
              <a:rPr lang="es-ES" sz="2000" b="1" noProof="1"/>
              <a:t>97.87%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827882"/>
              </p:ext>
            </p:extLst>
          </p:nvPr>
        </p:nvGraphicFramePr>
        <p:xfrm>
          <a:off x="263352" y="1340768"/>
          <a:ext cx="5078613" cy="379704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5040"/>
                <a:gridCol w="1653573"/>
              </a:tblGrid>
              <a:tr h="619473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2do.</a:t>
                      </a:r>
                      <a:r>
                        <a:rPr lang="es-MX" baseline="0" dirty="0" smtClean="0"/>
                        <a:t> Trimestre</a:t>
                      </a:r>
                      <a:endParaRPr lang="es-MX" dirty="0"/>
                    </a:p>
                  </a:txBody>
                  <a:tcPr anchor="ctr"/>
                </a:tc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Electoral (IEC)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Derechos Humanos del Estado de Coahuila (CDHEC)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98.39%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94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Electoral de Coahuila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97.58%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Conciliación Coahuilense de Conciliación y Arbitraje Médico (COCCAM)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97.58%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Acceso a la Información (ICAI)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97.14%</a:t>
                      </a:r>
                    </a:p>
                    <a:p>
                      <a:pPr algn="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202982"/>
              </p:ext>
            </p:extLst>
          </p:nvPr>
        </p:nvGraphicFramePr>
        <p:xfrm>
          <a:off x="5711752" y="1196670"/>
          <a:ext cx="5879773" cy="4262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3147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3588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Partidos Políticos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824192" y="11663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Partidos Políticos 64.51%</a:t>
            </a:r>
            <a:r>
              <a:rPr lang="es-ES" noProof="1"/>
              <a:t/>
            </a:r>
            <a:br>
              <a:rPr lang="es-ES" noProof="1"/>
            </a:b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359132"/>
              </p:ext>
            </p:extLst>
          </p:nvPr>
        </p:nvGraphicFramePr>
        <p:xfrm>
          <a:off x="551384" y="793740"/>
          <a:ext cx="4338962" cy="512928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47430"/>
                <a:gridCol w="1291532"/>
              </a:tblGrid>
              <a:tr h="744325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2do.</a:t>
                      </a:r>
                      <a:r>
                        <a:rPr lang="es-MX" baseline="0" dirty="0" smtClean="0"/>
                        <a:t> Trimestre</a:t>
                      </a:r>
                      <a:endParaRPr lang="es-MX" dirty="0"/>
                    </a:p>
                  </a:txBody>
                  <a:tcPr anchor="ctr"/>
                </a:tc>
              </a:tr>
              <a:tr h="6132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Nueva Alianza</a:t>
                      </a:r>
                    </a:p>
                  </a:txBody>
                  <a:tcPr marL="857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Revolucionario Institucional</a:t>
                      </a:r>
                    </a:p>
                  </a:txBody>
                  <a:tcPr marL="857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94.03%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Morena</a:t>
                      </a:r>
                    </a:p>
                  </a:txBody>
                  <a:tcPr marL="857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93.94%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Democrática de Coahuila</a:t>
                      </a:r>
                    </a:p>
                  </a:txBody>
                  <a:tcPr marL="857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93.28%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Sí Coahuila</a:t>
                      </a:r>
                    </a:p>
                  </a:txBody>
                  <a:tcPr marL="857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93.28%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del Trabajo</a:t>
                      </a:r>
                    </a:p>
                  </a:txBody>
                  <a:tcPr marL="857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90.15%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Acción Nacional</a:t>
                      </a:r>
                    </a:p>
                  </a:txBody>
                  <a:tcPr marL="857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82.09%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de la Revolución Coahuilense</a:t>
                      </a:r>
                    </a:p>
                  </a:txBody>
                  <a:tcPr marL="857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53.73%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543231"/>
              </p:ext>
            </p:extLst>
          </p:nvPr>
        </p:nvGraphicFramePr>
        <p:xfrm>
          <a:off x="6744072" y="1340768"/>
          <a:ext cx="489654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8426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13648"/>
            <a:ext cx="40324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800" b="1" noProof="1">
                <a:solidFill>
                  <a:schemeClr val="bg1"/>
                </a:solidFill>
              </a:rPr>
              <a:t>Partidos Políticos </a:t>
            </a:r>
            <a:endParaRPr lang="es-MX" sz="3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949301"/>
              </p:ext>
            </p:extLst>
          </p:nvPr>
        </p:nvGraphicFramePr>
        <p:xfrm>
          <a:off x="3719736" y="980728"/>
          <a:ext cx="4841769" cy="479848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00572"/>
                <a:gridCol w="1441197"/>
              </a:tblGrid>
              <a:tr h="721037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mtClean="0"/>
                        <a:t>2do.</a:t>
                      </a:r>
                      <a:r>
                        <a:rPr lang="es-MX" baseline="0" smtClean="0"/>
                        <a:t> Trimestre</a:t>
                      </a:r>
                      <a:endParaRPr lang="es-MX" dirty="0"/>
                    </a:p>
                  </a:txBody>
                  <a:tcPr anchor="ctr"/>
                </a:tc>
              </a:tr>
              <a:tr h="6577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Encuentro Social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53.73%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699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Campesino Popular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51.49%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699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de la Revolución Democrática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699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Joven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699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Verde Ecologista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42.54%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699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Primero Coahuila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699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Movimiento Ciudadano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7104112" y="1982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1" noProof="1"/>
              <a:t>Promedio Partidos Políticos 64.51%</a:t>
            </a:r>
            <a:br>
              <a:rPr lang="es-ES" sz="2400" b="1" noProof="1"/>
            </a:b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344435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7"/>
          <p:cNvGrpSpPr>
            <a:grpSpLocks/>
          </p:cNvGrpSpPr>
          <p:nvPr/>
        </p:nvGrpSpPr>
        <p:grpSpPr bwMode="auto">
          <a:xfrm>
            <a:off x="2103687" y="1772816"/>
            <a:ext cx="7819776" cy="4759325"/>
            <a:chOff x="1095302" y="1635125"/>
            <a:chExt cx="7143895" cy="4759631"/>
          </a:xfrm>
        </p:grpSpPr>
        <p:pic>
          <p:nvPicPr>
            <p:cNvPr id="12298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02" y="1635125"/>
              <a:ext cx="7143895" cy="475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005" y="2423978"/>
              <a:ext cx="2721816" cy="288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9" name="AutoShape 49"/>
          <p:cNvSpPr>
            <a:spLocks noChangeArrowheads="1"/>
          </p:cNvSpPr>
          <p:nvPr/>
        </p:nvSpPr>
        <p:spPr bwMode="gray">
          <a:xfrm>
            <a:off x="6559550" y="-458788"/>
            <a:ext cx="3352800" cy="99060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굴림" panose="020B0600000101010101" pitchFamily="34" charset="-127"/>
              </a:rPr>
              <a:t>INDICE</a:t>
            </a:r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gray">
          <a:xfrm>
            <a:off x="3768726" y="4416426"/>
            <a:ext cx="4854575" cy="63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gray">
          <a:xfrm>
            <a:off x="3157538" y="4429126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gray">
          <a:xfrm>
            <a:off x="3157538" y="5257801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gray">
          <a:xfrm>
            <a:off x="7311337" y="2083780"/>
            <a:ext cx="2535238" cy="63341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 smtClean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Metodología</a:t>
            </a:r>
            <a:endParaRPr kumimoji="1" lang="es-MX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gray">
          <a:xfrm>
            <a:off x="7223126" y="3596121"/>
            <a:ext cx="2689225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 smtClean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Resultados por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 smtClean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dependencia</a:t>
            </a: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gray">
          <a:xfrm>
            <a:off x="7223125" y="5259222"/>
            <a:ext cx="2700338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Porcentaje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>
                <a:solidFill>
                  <a:schemeClr val="bg1"/>
                </a:solidFill>
                <a:ea typeface="굴림" panose="020B0600000101010101" pitchFamily="34" charset="-127"/>
              </a:rPr>
              <a:t> </a:t>
            </a:r>
            <a:r>
              <a:rPr kumimoji="1" lang="en-US" altLang="ko-KR" sz="2000" b="1" dirty="0" err="1" smtClean="0">
                <a:solidFill>
                  <a:schemeClr val="bg1"/>
                </a:solidFill>
                <a:ea typeface="굴림" panose="020B0600000101010101" pitchFamily="34" charset="-127"/>
              </a:rPr>
              <a:t>generales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336" y="-99392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Sistemas Municipales </a:t>
            </a:r>
            <a:endParaRPr lang="es-ES" sz="2400" b="1" noProof="1" smtClean="0">
              <a:solidFill>
                <a:schemeClr val="bg1"/>
              </a:solidFill>
            </a:endParaRPr>
          </a:p>
          <a:p>
            <a:r>
              <a:rPr lang="es-ES" sz="2400" b="1" noProof="1" smtClean="0">
                <a:solidFill>
                  <a:schemeClr val="bg1"/>
                </a:solidFill>
              </a:rPr>
              <a:t>de </a:t>
            </a:r>
            <a:r>
              <a:rPr lang="es-ES" sz="2400" b="1" noProof="1">
                <a:solidFill>
                  <a:schemeClr val="bg1"/>
                </a:solidFill>
              </a:rPr>
              <a:t>Agua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616280" y="18864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84.79%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951666" y="5756304"/>
            <a:ext cx="3276600" cy="365125"/>
          </a:xfrm>
        </p:spPr>
        <p:txBody>
          <a:bodyPr/>
          <a:lstStyle/>
          <a:p>
            <a:fld id="{9860EDB8-5305-433F-BE41-D7A86D811DB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986279"/>
              </p:ext>
            </p:extLst>
          </p:nvPr>
        </p:nvGraphicFramePr>
        <p:xfrm>
          <a:off x="407368" y="905273"/>
          <a:ext cx="4536504" cy="485103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6172"/>
                <a:gridCol w="1350332"/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mtClean="0"/>
                        <a:t>2do.</a:t>
                      </a:r>
                      <a:r>
                        <a:rPr lang="es-MX" baseline="0" smtClean="0"/>
                        <a:t> Trimestre</a:t>
                      </a:r>
                      <a:endParaRPr lang="es-MX" dirty="0"/>
                    </a:p>
                  </a:txBody>
                  <a:tcPr anchor="ctr"/>
                </a:tc>
              </a:tr>
              <a:tr h="583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Piedras Negras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99.25%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Sabinas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99.25%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SIMAS Torreón- Matamoros- Viesca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99.25%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Torreón 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98.51%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Matamoros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97.76%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Monclova-Frontera 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97.01%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SIMAS Sabinas- San Juan de Sabinas- </a:t>
                      </a: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97.01%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Aguas de Saltillo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95.52%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921914"/>
              </p:ext>
            </p:extLst>
          </p:nvPr>
        </p:nvGraphicFramePr>
        <p:xfrm>
          <a:off x="5231904" y="1052737"/>
          <a:ext cx="5996361" cy="4340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623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>
                <a:solidFill>
                  <a:schemeClr val="bg1"/>
                </a:solidFill>
              </a:rPr>
              <a:t>Sistemas </a:t>
            </a:r>
            <a:r>
              <a:rPr lang="es-ES" sz="2000" b="1" noProof="1" smtClean="0">
                <a:solidFill>
                  <a:schemeClr val="bg1"/>
                </a:solidFill>
              </a:rPr>
              <a:t>Municipales</a:t>
            </a:r>
          </a:p>
          <a:p>
            <a:r>
              <a:rPr lang="es-ES" sz="2000" b="1" noProof="1" smtClean="0">
                <a:solidFill>
                  <a:schemeClr val="bg1"/>
                </a:solidFill>
              </a:rPr>
              <a:t> </a:t>
            </a:r>
            <a:r>
              <a:rPr lang="es-ES" sz="2000" b="1" noProof="1">
                <a:solidFill>
                  <a:schemeClr val="bg1"/>
                </a:solidFill>
              </a:rPr>
              <a:t>de Agua 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2264" y="116632"/>
            <a:ext cx="3552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84.79%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623154"/>
              </p:ext>
            </p:extLst>
          </p:nvPr>
        </p:nvGraphicFramePr>
        <p:xfrm>
          <a:off x="4233660" y="980728"/>
          <a:ext cx="4206241" cy="485103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/>
                <a:gridCol w="1252026"/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Sujeto</a:t>
                      </a:r>
                      <a:r>
                        <a:rPr lang="es-MX" sz="1800" baseline="0" dirty="0" smtClean="0"/>
                        <a:t> Obligado</a:t>
                      </a:r>
                      <a:endParaRPr lang="es-MX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smtClean="0"/>
                        <a:t>2do.</a:t>
                      </a:r>
                      <a:r>
                        <a:rPr lang="es-MX" sz="1800" baseline="0" smtClean="0"/>
                        <a:t> Trimestre</a:t>
                      </a:r>
                      <a:endParaRPr lang="es-MX" sz="1800" dirty="0"/>
                    </a:p>
                  </a:txBody>
                  <a:tcPr anchor="ctr"/>
                </a:tc>
              </a:tr>
              <a:tr h="58385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Morelos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94.78%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SIMAS San Buenaventura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94.78%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Compañía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Aguas de Ramos Arizpe (</a:t>
                      </a: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COMPARA)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86.57%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SIMAS Allende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86.6%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SIMAS Parras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70.9%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</a:t>
                      </a: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Cuatrociénegas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53.73%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San Pedro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Acuña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41.79%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423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6198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356088"/>
              </p:ext>
            </p:extLst>
          </p:nvPr>
        </p:nvGraphicFramePr>
        <p:xfrm>
          <a:off x="551384" y="980728"/>
          <a:ext cx="4206241" cy="49912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/>
                <a:gridCol w="1252026"/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mtClean="0"/>
                        <a:t>2do.</a:t>
                      </a:r>
                      <a:r>
                        <a:rPr lang="es-MX" baseline="0" smtClean="0"/>
                        <a:t> Trimestre</a:t>
                      </a:r>
                      <a:endParaRPr lang="es-MX" dirty="0"/>
                    </a:p>
                  </a:txBody>
                  <a:tcPr anchor="ctr"/>
                </a:tc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Saltillo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98.39%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la Mujer de Torreón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97.58%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Transporte Saltillo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95.97%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Pensiones de Torreón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94.35%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Cultura de Torreón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91.13%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Saltillo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 Torreón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y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Competitividad 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Torreón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88.71%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7104112" y="116632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88.71%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1116920"/>
              </p:ext>
            </p:extLst>
          </p:nvPr>
        </p:nvGraphicFramePr>
        <p:xfrm>
          <a:off x="5807968" y="1052736"/>
          <a:ext cx="597666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522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459443"/>
              </p:ext>
            </p:extLst>
          </p:nvPr>
        </p:nvGraphicFramePr>
        <p:xfrm>
          <a:off x="3791744" y="1556792"/>
          <a:ext cx="4660632" cy="403946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73352"/>
                <a:gridCol w="1387280"/>
              </a:tblGrid>
              <a:tr h="682634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mtClean="0"/>
                        <a:t>2do.</a:t>
                      </a:r>
                      <a:r>
                        <a:rPr lang="es-MX" baseline="0" smtClean="0"/>
                        <a:t> Trimestre</a:t>
                      </a:r>
                      <a:endParaRPr lang="es-MX" dirty="0"/>
                    </a:p>
                  </a:txBody>
                  <a:tcPr anchor="ctr"/>
                </a:tc>
              </a:tr>
              <a:tr h="6226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Cultura Saltillo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87.90%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960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Saltillo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84.68%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960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</a:t>
                      </a: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Integral 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Mantenimiento Vial de Torreón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84.68%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960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Promotor de  la Reserva Territorial de Torreón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82.26%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960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del Deporte de Torreón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66.94%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0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20136" y="11663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88.71%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363904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3352" y="-16076"/>
            <a:ext cx="115932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Sindicatos     </a:t>
            </a:r>
            <a:r>
              <a:rPr lang="es-ES" noProof="1"/>
              <a:t>                                        </a:t>
            </a:r>
            <a:r>
              <a:rPr lang="es-ES" noProof="1" smtClean="0"/>
              <a:t>                                                          </a:t>
            </a:r>
            <a:r>
              <a:rPr lang="es-ES" sz="2000" b="1" noProof="1" smtClean="0"/>
              <a:t>Promedio  </a:t>
            </a:r>
            <a:r>
              <a:rPr lang="es-ES" sz="2000" b="1" noProof="1"/>
              <a:t>Sindicatos 49.35%</a:t>
            </a:r>
            <a:br>
              <a:rPr lang="es-ES" sz="2000" b="1" noProof="1"/>
            </a:br>
            <a:r>
              <a:rPr lang="es-ES" noProof="1"/>
              <a:t>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822393"/>
              </p:ext>
            </p:extLst>
          </p:nvPr>
        </p:nvGraphicFramePr>
        <p:xfrm>
          <a:off x="263352" y="836712"/>
          <a:ext cx="5519936" cy="503391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76876"/>
                <a:gridCol w="1643060"/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mtClean="0"/>
                        <a:t>2do.</a:t>
                      </a:r>
                      <a:r>
                        <a:rPr lang="es-MX" baseline="0" smtClean="0"/>
                        <a:t> Trimestre</a:t>
                      </a:r>
                      <a:endParaRPr lang="es-MX" dirty="0"/>
                    </a:p>
                  </a:txBody>
                  <a:tcPr anchor="ctr"/>
                </a:tc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SNTE 38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SNTE 5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91.38%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SUTSGE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91.38%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DIF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51.72%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SNTE 35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44.83%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Unico de Trabajadores al servicio del Municipio de San Pedro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22.41%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Federación Nacional de Sindicatos Independientes del Estado de Coahuila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de Trabajadores Manuales de Torreón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063451"/>
              </p:ext>
            </p:extLst>
          </p:nvPr>
        </p:nvGraphicFramePr>
        <p:xfrm>
          <a:off x="5940998" y="1288717"/>
          <a:ext cx="5531925" cy="3610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9883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Asociaciones </a:t>
            </a:r>
            <a:r>
              <a:rPr lang="es-ES" sz="2800" b="1" noProof="1" smtClean="0">
                <a:solidFill>
                  <a:schemeClr val="bg1"/>
                </a:solidFill>
              </a:rPr>
              <a:t>Civiles </a:t>
            </a:r>
            <a:r>
              <a:rPr lang="es-ES" b="1" noProof="1" smtClean="0">
                <a:solidFill>
                  <a:schemeClr val="bg1"/>
                </a:solidFill>
              </a:rPr>
              <a:t>                                                                                            </a:t>
            </a:r>
            <a:r>
              <a:rPr lang="es-ES" b="1" noProof="1" smtClean="0"/>
              <a:t>Promedio  </a:t>
            </a:r>
            <a:r>
              <a:rPr lang="es-ES" b="1" noProof="1"/>
              <a:t>Asociaciones Civiles 87.78%</a:t>
            </a:r>
            <a:br>
              <a:rPr lang="es-ES" b="1" noProof="1"/>
            </a:br>
            <a:r>
              <a:rPr lang="es-ES" sz="1200" noProof="1"/>
              <a:t> </a:t>
            </a:r>
            <a:r>
              <a:rPr lang="es-ES" sz="1200" noProof="1" smtClean="0"/>
              <a:t>  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352233"/>
              </p:ext>
            </p:extLst>
          </p:nvPr>
        </p:nvGraphicFramePr>
        <p:xfrm>
          <a:off x="551384" y="1124744"/>
          <a:ext cx="4206241" cy="375375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/>
                <a:gridCol w="1252026"/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mtClean="0"/>
                        <a:t>2do.</a:t>
                      </a:r>
                      <a:r>
                        <a:rPr lang="es-MX" baseline="0" smtClean="0"/>
                        <a:t> Trimestre</a:t>
                      </a:r>
                      <a:endParaRPr lang="es-MX" dirty="0"/>
                    </a:p>
                  </a:txBody>
                  <a:tcPr anchor="ctr"/>
                </a:tc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96.67%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Cluster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96.67%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Artesénica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Teatro Nazas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Arocena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Padres 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Familia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73.33%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32222"/>
              </p:ext>
            </p:extLst>
          </p:nvPr>
        </p:nvGraphicFramePr>
        <p:xfrm>
          <a:off x="5350987" y="1146865"/>
          <a:ext cx="6088792" cy="3683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105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51784" y="0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/>
              <a:t>Promedios Generales</a:t>
            </a:r>
            <a:endParaRPr lang="es-MX" sz="4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65882"/>
              </p:ext>
            </p:extLst>
          </p:nvPr>
        </p:nvGraphicFramePr>
        <p:xfrm>
          <a:off x="1127448" y="1268760"/>
          <a:ext cx="4397061" cy="366231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/>
                <a:gridCol w="1442846"/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Sujetos</a:t>
                      </a:r>
                      <a:r>
                        <a:rPr lang="es-MX" baseline="0" dirty="0" smtClean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2o.</a:t>
                      </a:r>
                      <a:r>
                        <a:rPr lang="es-MX" baseline="0" dirty="0" smtClean="0"/>
                        <a:t> Trimestre</a:t>
                      </a:r>
                      <a:endParaRPr lang="es-MX" dirty="0"/>
                    </a:p>
                  </a:txBody>
                  <a:tcPr anchor="ctr"/>
                </a:tc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Legislativo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95.04%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Judicial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98.26%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Ejecutivo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96.06%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Descentralizado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93.50%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Universidades y Centros Educativos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91.78%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66.95%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716018"/>
              </p:ext>
            </p:extLst>
          </p:nvPr>
        </p:nvGraphicFramePr>
        <p:xfrm>
          <a:off x="6528048" y="1052736"/>
          <a:ext cx="4206241" cy="395830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/>
                <a:gridCol w="1252026"/>
              </a:tblGrid>
              <a:tr h="716607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Sujetos</a:t>
                      </a:r>
                      <a:r>
                        <a:rPr lang="es-MX" baseline="0" dirty="0" smtClean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2o.</a:t>
                      </a:r>
                      <a:r>
                        <a:rPr lang="es-MX" baseline="0" dirty="0" smtClean="0"/>
                        <a:t> Trimestre</a:t>
                      </a:r>
                      <a:endParaRPr lang="es-MX" dirty="0"/>
                    </a:p>
                  </a:txBody>
                  <a:tcPr anchor="ctr"/>
                </a:tc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Organismos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Autónomos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97.87%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Partidos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Políticos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64.51%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Sistemas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Municipales de Agua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84.79%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Paramunicipales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88.71%</a:t>
                      </a:r>
                    </a:p>
                    <a:p>
                      <a:pPr algn="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49.35%</a:t>
                      </a:r>
                    </a:p>
                    <a:p>
                      <a:pPr algn="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Asociaciones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Civiles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87.78%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86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91344" y="836712"/>
            <a:ext cx="117324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El Instituto Coahuilense de Acceso a la Información Pública a través de la Dirección de Cumplimiento y Responsabilidades revisa las páginas de los sujetos obligados trimestralmente.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Los sujetos obligados cuentan con cinco días hábiles a partir del termino del trimestre a evaluar para actualizar y retroalimentar sus portales de internet.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La información considerada en la evaluaciones corresponden a lo establecido en el capítulo tercero de la Ley de Acceso a la Información Pública para el Estado de Coahuila de Zaragoza.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Se califican en porcentaje del 0 al 100 asignando dos puntos si la información esta completa y actualizada (verde), un punto si la información esta desactualizada o incompleta (amarillo) y cero puntos si la información no esta publicada (rojo).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 smtClean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5926" r="54630" b="52963"/>
          <a:stretch/>
        </p:blipFill>
        <p:spPr>
          <a:xfrm>
            <a:off x="10344472" y="3933056"/>
            <a:ext cx="1994076" cy="245936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439472" y="-9939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 smtClean="0"/>
              <a:t>Metodología</a:t>
            </a:r>
            <a:endParaRPr lang="es-MX" sz="4800" b="1" dirty="0"/>
          </a:p>
        </p:txBody>
      </p:sp>
    </p:spTree>
    <p:extLst>
      <p:ext uri="{BB962C8B-B14F-4D97-AF65-F5344CB8AC3E}">
        <p14:creationId xmlns:p14="http://schemas.microsoft.com/office/powerpoint/2010/main" val="22062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113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Poder </a:t>
            </a:r>
            <a:r>
              <a:rPr lang="es-ES" sz="4000" b="1" noProof="1" smtClean="0">
                <a:solidFill>
                  <a:schemeClr val="bg1"/>
                </a:solidFill>
              </a:rPr>
              <a:t>Legislativo</a:t>
            </a:r>
            <a:endParaRPr lang="es-MX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819832634"/>
              </p:ext>
            </p:extLst>
          </p:nvPr>
        </p:nvGraphicFramePr>
        <p:xfrm>
          <a:off x="5181546" y="871845"/>
          <a:ext cx="6653443" cy="5180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365959"/>
              </p:ext>
            </p:extLst>
          </p:nvPr>
        </p:nvGraphicFramePr>
        <p:xfrm>
          <a:off x="119336" y="2420888"/>
          <a:ext cx="5242256" cy="15225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6783"/>
                <a:gridCol w="1975473"/>
              </a:tblGrid>
              <a:tr h="467364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2do.</a:t>
                      </a:r>
                      <a:r>
                        <a:rPr lang="es-MX" baseline="0" dirty="0" smtClean="0"/>
                        <a:t> Trimestre</a:t>
                      </a:r>
                      <a:endParaRPr lang="es-MX" dirty="0"/>
                    </a:p>
                  </a:txBody>
                  <a:tcPr anchor="ctr"/>
                </a:tc>
              </a:tr>
              <a:tr h="5276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Auditoría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Superior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99.22%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76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Congreso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90.85%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104112" y="7566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 smtClean="0"/>
              <a:t>Promedio </a:t>
            </a:r>
            <a:r>
              <a:rPr lang="es-ES" sz="2400" b="1" noProof="1"/>
              <a:t>Poder Legislativo 95.04% </a:t>
            </a:r>
            <a:endParaRPr lang="es-MX" sz="2400" b="1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7711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1178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chemeClr val="bg1"/>
                </a:solidFill>
              </a:rPr>
              <a:t>Poder Judicial </a:t>
            </a:r>
            <a:endParaRPr lang="es-MX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550854"/>
              </p:ext>
            </p:extLst>
          </p:nvPr>
        </p:nvGraphicFramePr>
        <p:xfrm>
          <a:off x="263352" y="2492896"/>
          <a:ext cx="4645285" cy="107202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28499"/>
                <a:gridCol w="1816786"/>
              </a:tblGrid>
              <a:tr h="539187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2do.</a:t>
                      </a:r>
                      <a:r>
                        <a:rPr lang="es-MX" baseline="0" dirty="0" smtClean="0"/>
                        <a:t> Trimestre</a:t>
                      </a:r>
                      <a:endParaRPr lang="es-MX" dirty="0"/>
                    </a:p>
                  </a:txBody>
                  <a:tcPr anchor="ctr"/>
                </a:tc>
              </a:tr>
              <a:tr h="532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Poder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Judicial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98.26%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057936387"/>
              </p:ext>
            </p:extLst>
          </p:nvPr>
        </p:nvGraphicFramePr>
        <p:xfrm>
          <a:off x="5200352" y="1124744"/>
          <a:ext cx="7263904" cy="4968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7752184" y="153888"/>
            <a:ext cx="477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Judial 98.26%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61370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06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96.06 </a:t>
            </a:r>
            <a:r>
              <a:rPr lang="es-ES" sz="2400" b="1" noProof="1"/>
              <a:t>% </a:t>
            </a:r>
            <a:endParaRPr lang="es-MX" sz="2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517387"/>
              </p:ext>
            </p:extLst>
          </p:nvPr>
        </p:nvGraphicFramePr>
        <p:xfrm>
          <a:off x="335360" y="980729"/>
          <a:ext cx="4608512" cy="489654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46033"/>
                <a:gridCol w="1262479"/>
              </a:tblGrid>
              <a:tr h="750439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2do.</a:t>
                      </a:r>
                      <a:r>
                        <a:rPr lang="es-MX" baseline="0" dirty="0" smtClean="0"/>
                        <a:t> Trimestre</a:t>
                      </a:r>
                      <a:endParaRPr lang="es-MX" dirty="0"/>
                    </a:p>
                  </a:txBody>
                  <a:tcPr anchor="ctr"/>
                </a:tc>
              </a:tr>
              <a:tr h="86881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Desarrollo  Económico </a:t>
                      </a:r>
                    </a:p>
                    <a:p>
                      <a:pPr algn="l" rtl="0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Despacho del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Gobernador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Técnica y Planeación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Salud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Procuraduría General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98.57%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  Fiscal General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98.46%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18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de Desarrollo  Rural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98.46%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5738440"/>
              </p:ext>
            </p:extLst>
          </p:nvPr>
        </p:nvGraphicFramePr>
        <p:xfrm>
          <a:off x="5807968" y="980728"/>
          <a:ext cx="597666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284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230" y="0"/>
            <a:ext cx="1144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96.06%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451754"/>
              </p:ext>
            </p:extLst>
          </p:nvPr>
        </p:nvGraphicFramePr>
        <p:xfrm>
          <a:off x="479376" y="980728"/>
          <a:ext cx="5269490" cy="489654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55957"/>
                <a:gridCol w="1413533"/>
              </a:tblGrid>
              <a:tr h="723278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2o.</a:t>
                      </a:r>
                      <a:r>
                        <a:rPr lang="es-MX" baseline="0" dirty="0" smtClean="0"/>
                        <a:t> Trimestre</a:t>
                      </a:r>
                      <a:endParaRPr lang="es-MX" dirty="0"/>
                    </a:p>
                  </a:txBody>
                  <a:tcPr anchor="ctr"/>
                </a:tc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Fiscalización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98.46%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Trabajo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98.46%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Juntas Locales de Conciliación  y Arbitraje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98.03%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Procuraduría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para las Niñas y Niños y la Familia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97.69%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Seguridad Publica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96.92%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Infraestructura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96.92%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Educación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96.47%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933290"/>
              </p:ext>
            </p:extLst>
          </p:nvPr>
        </p:nvGraphicFramePr>
        <p:xfrm>
          <a:off x="6168008" y="980726"/>
          <a:ext cx="5546459" cy="482453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68989"/>
                <a:gridCol w="1377470"/>
              </a:tblGrid>
              <a:tr h="957448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2o.</a:t>
                      </a:r>
                      <a:r>
                        <a:rPr lang="es-MX" baseline="0" dirty="0" smtClean="0"/>
                        <a:t> Trimestre</a:t>
                      </a:r>
                      <a:endParaRPr lang="es-MX" dirty="0"/>
                    </a:p>
                  </a:txBody>
                  <a:tcPr anchor="ctr"/>
                </a:tc>
              </a:tr>
              <a:tr h="55244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Finanzas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96.27%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244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Consejería Jurídica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244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de Trabajadores de la Educación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244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Rural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244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Gobierno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244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las Mujeres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244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Desarrollo Social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32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1178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      </a:t>
            </a:r>
            <a:r>
              <a:rPr lang="es-ES" sz="2000" b="1" noProof="1"/>
              <a:t>Promedio Ejecutivo </a:t>
            </a:r>
            <a:r>
              <a:rPr lang="es-ES" sz="2000" b="1" noProof="1" smtClean="0"/>
              <a:t>96.06%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65147"/>
              </p:ext>
            </p:extLst>
          </p:nvPr>
        </p:nvGraphicFramePr>
        <p:xfrm>
          <a:off x="3359696" y="1340766"/>
          <a:ext cx="5616624" cy="396044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037964"/>
                <a:gridCol w="1578660"/>
              </a:tblGrid>
              <a:tr h="773315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2o.</a:t>
                      </a:r>
                      <a:r>
                        <a:rPr lang="es-MX" baseline="0" dirty="0" smtClean="0"/>
                        <a:t> Trimestre</a:t>
                      </a:r>
                      <a:endParaRPr lang="es-MX" dirty="0"/>
                    </a:p>
                  </a:txBody>
                  <a:tcPr anchor="ctr"/>
                </a:tc>
              </a:tr>
              <a:tr h="63742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</a:t>
                      </a: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Medio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Ambiente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93.57%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3742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Cultura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93.08%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3742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Comunicación Social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93.08%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3742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Público de la Propiedad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90.14%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3742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la Juventud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83.85%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428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171400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</a:t>
            </a:r>
            <a:endParaRPr lang="es-ES" sz="2800" b="1" noProof="1" smtClean="0">
              <a:solidFill>
                <a:schemeClr val="bg1"/>
              </a:solidFill>
            </a:endParaRPr>
          </a:p>
          <a:p>
            <a:r>
              <a:rPr lang="es-ES" sz="2800" b="1" noProof="1" smtClean="0">
                <a:solidFill>
                  <a:schemeClr val="bg1"/>
                </a:solidFill>
              </a:rPr>
              <a:t>Descentralizados</a:t>
            </a:r>
            <a:r>
              <a:rPr lang="es-ES" sz="2800" b="1" noProof="1" smtClean="0"/>
              <a:t>     </a:t>
            </a:r>
            <a:r>
              <a:rPr lang="es-ES" sz="2800" b="1" noProof="1" smtClean="0">
                <a:solidFill>
                  <a:schemeClr val="bg1"/>
                </a:solidFill>
              </a:rPr>
              <a:t>                                                   }}}}}}}}}}}}}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</a:t>
            </a:r>
            <a:r>
              <a:rPr lang="es-ES" sz="2000" b="1" noProof="1" smtClean="0"/>
              <a:t>                                                          </a:t>
            </a:r>
            <a:r>
              <a:rPr lang="es-ES" sz="2000" b="1" noProof="1"/>
              <a:t>Descentralizados </a:t>
            </a:r>
            <a:r>
              <a:rPr lang="es-ES" sz="2000" b="1" noProof="1" smtClean="0"/>
              <a:t>93.50%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39179"/>
              </p:ext>
            </p:extLst>
          </p:nvPr>
        </p:nvGraphicFramePr>
        <p:xfrm>
          <a:off x="335360" y="1090484"/>
          <a:ext cx="5688632" cy="464277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52362"/>
                <a:gridCol w="2336270"/>
              </a:tblGrid>
              <a:tr h="580347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2o.</a:t>
                      </a:r>
                      <a:r>
                        <a:rPr lang="es-MX" baseline="0" dirty="0" smtClean="0"/>
                        <a:t> Trimestre</a:t>
                      </a:r>
                      <a:endParaRPr lang="es-MX" dirty="0"/>
                    </a:p>
                  </a:txBody>
                  <a:tcPr anchor="ctr"/>
                </a:tc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Periódico Oficial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98.46%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034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 Educación para Adultos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98.46%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Coahuilense de las Personas Adultas Mayores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97.69%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 Civil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97.69%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03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Familia 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 ( Estatal)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97.69%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Cultural Vito Alessio Robles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Estatal de Ciencia y Tecnología 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596088"/>
              </p:ext>
            </p:extLst>
          </p:nvPr>
        </p:nvGraphicFramePr>
        <p:xfrm>
          <a:off x="6744072" y="1090484"/>
          <a:ext cx="5040560" cy="4570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03882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9610</TotalTime>
  <Words>1624</Words>
  <Application>Microsoft Office PowerPoint</Application>
  <PresentationFormat>Panorámica</PresentationFormat>
  <Paragraphs>521</Paragraphs>
  <Slides>26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굴림</vt:lpstr>
      <vt:lpstr>Arial</vt:lpstr>
      <vt:lpstr>Calibri</vt:lpstr>
      <vt:lpstr>Calibri Light</vt:lpstr>
      <vt:lpstr>Wingdings 3</vt:lpstr>
      <vt:lpstr>Tema de Office</vt:lpstr>
      <vt:lpstr>Diagnóstico de Cumplimiento de la   Información Pública de Oficio.  2º Trimestre 2017.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Icai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vv28</dc:creator>
  <cp:lastModifiedBy>Gabriela Guillermo</cp:lastModifiedBy>
  <cp:revision>616</cp:revision>
  <cp:lastPrinted>2016-11-03T16:29:35Z</cp:lastPrinted>
  <dcterms:created xsi:type="dcterms:W3CDTF">2015-03-28T20:05:05Z</dcterms:created>
  <dcterms:modified xsi:type="dcterms:W3CDTF">2017-08-28T16:44:17Z</dcterms:modified>
</cp:coreProperties>
</file>