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5" r:id="rId6"/>
    <p:sldId id="266" r:id="rId7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gmlmxMPgGUIPE2bRGsPT3938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710" autoAdjust="0"/>
  </p:normalViewPr>
  <p:slideViewPr>
    <p:cSldViewPr snapToGrid="0">
      <p:cViewPr varScale="1">
        <p:scale>
          <a:sx n="63" d="100"/>
          <a:sy n="63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/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37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57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2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113523" y="5299603"/>
            <a:ext cx="751599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98235" y="3428999"/>
            <a:ext cx="663112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1113523" y="4343400"/>
            <a:ext cx="751599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1113525" y="3886200"/>
            <a:ext cx="751599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1113524" y="4775200"/>
            <a:ext cx="751599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1113524" y="3505200"/>
            <a:ext cx="751599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 rot="5400000">
            <a:off x="3155950" y="493713"/>
            <a:ext cx="3357563" cy="770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 rot="5400000">
            <a:off x="5412754" y="2574439"/>
            <a:ext cx="5105400" cy="132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1569011" y="230314"/>
            <a:ext cx="5105400" cy="60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7343775" y="6108700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1973263" y="6108700"/>
            <a:ext cx="5313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258175" y="6108700"/>
            <a:ext cx="428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0"/>
          <p:cNvGrpSpPr/>
          <p:nvPr/>
        </p:nvGrpSpPr>
        <p:grpSpPr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34" name="Google Shape;34;p10"/>
            <p:cNvSpPr/>
            <p:nvPr/>
          </p:nvSpPr>
          <p:spPr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l" t="t" r="r" b="b"/>
              <a:pathLst>
                <a:path w="860" h="2502" extrusionOk="0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l" t="t" r="r" b="b"/>
              <a:pathLst>
                <a:path w="842" h="2433" extrusionOk="0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6" name="Google Shape;36;p10"/>
            <p:cNvSpPr/>
            <p:nvPr/>
          </p:nvSpPr>
          <p:spPr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l" t="t" r="r" b="b"/>
              <a:pathLst>
                <a:path w="1220" h="1941" extrusionOk="0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" name="Google Shape;37;p10"/>
            <p:cNvSpPr/>
            <p:nvPr/>
          </p:nvSpPr>
          <p:spPr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l" t="t" r="r" b="b"/>
              <a:pathLst>
                <a:path w="1495" h="1872" extrusionOk="0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38" name="Google Shape;38;p10"/>
            <p:cNvSpPr/>
            <p:nvPr/>
          </p:nvSpPr>
          <p:spPr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l" t="t" r="r" b="b"/>
              <a:pathLst>
                <a:path w="2104" h="1875" extrusionOk="0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39" name="Google Shape;39;p10"/>
            <p:cNvSpPr/>
            <p:nvPr/>
          </p:nvSpPr>
          <p:spPr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l" t="t" r="r" b="b"/>
              <a:pathLst>
                <a:path w="1676" h="1944" extrusionOk="0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40" name="Google Shape;40;p10"/>
          <p:cNvSpPr/>
          <p:nvPr/>
        </p:nvSpPr>
        <p:spPr>
          <a:xfrm>
            <a:off x="203200" y="3771900"/>
            <a:ext cx="361950" cy="90488"/>
          </a:xfrm>
          <a:custGeom>
            <a:avLst/>
            <a:gdLst/>
            <a:ahLst/>
            <a:cxnLst/>
            <a:rect l="l" t="t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560388" y="3867150"/>
            <a:ext cx="61912" cy="80963"/>
          </a:xfrm>
          <a:custGeom>
            <a:avLst/>
            <a:gdLst/>
            <a:ahLst/>
            <a:cxnLst/>
            <a:rect l="l" t="t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7326313" y="6116638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3624263" y="6116638"/>
            <a:ext cx="36083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275638" y="6116638"/>
            <a:ext cx="4111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3739896" cy="336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4946904" y="2667000"/>
            <a:ext cx="3739896" cy="33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1113523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3"/>
          </p:nvPr>
        </p:nvSpPr>
        <p:spPr>
          <a:xfrm>
            <a:off x="5161710" y="2667000"/>
            <a:ext cx="346780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4"/>
          </p:nvPr>
        </p:nvSpPr>
        <p:spPr>
          <a:xfrm>
            <a:off x="4957266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947553" y="685800"/>
            <a:ext cx="4681962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1113524" y="2971800"/>
            <a:ext cx="266253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112332" y="3124199"/>
            <a:ext cx="407067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1" name="Google Shape;11;p7"/>
            <p:cNvSpPr/>
            <p:nvPr/>
          </p:nvSpPr>
          <p:spPr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l" t="t" r="r" b="b"/>
              <a:pathLst>
                <a:path w="676" h="3333" extrusionOk="0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0" y="0"/>
              <a:ext cx="758825" cy="4624389"/>
            </a:xfrm>
            <a:custGeom>
              <a:avLst/>
              <a:gdLst/>
              <a:ahLst/>
              <a:cxnLst/>
              <a:rect l="l" t="t" r="r" b="b"/>
              <a:pathLst>
                <a:path w="478" h="2913" extrusionOk="0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l" t="t" r="r" b="b"/>
              <a:pathLst>
                <a:path w="571" h="753" extrusionOk="0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l" t="t" r="r" b="b"/>
              <a:pathLst>
                <a:path w="937" h="984" extrusionOk="0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l" t="t" r="r" b="b"/>
              <a:pathLst>
                <a:path w="1343" h="1008" extrusionOk="0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16" name="Google Shape;16;p7"/>
            <p:cNvSpPr/>
            <p:nvPr/>
          </p:nvSpPr>
          <p:spPr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l" t="t" r="r" b="b"/>
              <a:pathLst>
                <a:path w="868" h="945" extrusionOk="0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8D1515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/>
          <p:nvPr/>
        </p:nvSpPr>
        <p:spPr>
          <a:xfrm>
            <a:off x="865461" y="5460016"/>
            <a:ext cx="1446475" cy="133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" descr="https://scontent-dfw1-1.xx.fbcdn.net/hphotos-xfp1/v/t1.0-9/p180x540/10984605_10153264678219570_1307738791735439166_n.jpg?oh=9f2d0ca2bc36746470fd49be66c14c6f&amp;oe=55F890B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49;p1">
            <a:extLst>
              <a:ext uri="{FF2B5EF4-FFF2-40B4-BE49-F238E27FC236}">
                <a16:creationId xmlns:a16="http://schemas.microsoft.com/office/drawing/2014/main" id="{4EC8F48C-6114-5611-EE2D-94791CC39861}"/>
              </a:ext>
            </a:extLst>
          </p:cNvPr>
          <p:cNvSpPr/>
          <p:nvPr/>
        </p:nvSpPr>
        <p:spPr>
          <a:xfrm>
            <a:off x="2418215" y="5892860"/>
            <a:ext cx="6722965" cy="66346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3067326" y="5992081"/>
            <a:ext cx="583801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Julio 2023 Agenda del mes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 b="16929"/>
          <a:stretch/>
        </p:blipFill>
        <p:spPr>
          <a:xfrm>
            <a:off x="852712" y="5544480"/>
            <a:ext cx="1443732" cy="11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B9C4A7-70E6-263B-0FDA-56913592E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154" y="2695776"/>
            <a:ext cx="4933026" cy="27642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3C1D09-5FFB-41DE-0D78-B7AC33D03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70" y="759910"/>
            <a:ext cx="4849455" cy="3232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julio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356359" y="1253713"/>
            <a:ext cx="720832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 Lunes 3 de julio</a:t>
            </a:r>
          </a:p>
          <a:p>
            <a:r>
              <a:rPr lang="es-MX" sz="1600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El ICAI le recuerda a los #SujetosObligados que para generar documentos en Versión Pública, conforme a la Ley de Acceso a la Información Pública y la Ley de Protección de Datos Personales del Estado de #Coahuila, cuentan con "TEST DATA" y su uso es gratuito.</a:t>
            </a:r>
          </a:p>
        </p:txBody>
      </p:sp>
      <p:sp>
        <p:nvSpPr>
          <p:cNvPr id="4" name="Google Shape;168;p3">
            <a:extLst>
              <a:ext uri="{FF2B5EF4-FFF2-40B4-BE49-F238E27FC236}">
                <a16:creationId xmlns:a16="http://schemas.microsoft.com/office/drawing/2014/main" id="{8618AEFA-0AC8-A61D-A061-68A1FF72DB99}"/>
              </a:ext>
            </a:extLst>
          </p:cNvPr>
          <p:cNvSpPr/>
          <p:nvPr/>
        </p:nvSpPr>
        <p:spPr>
          <a:xfrm>
            <a:off x="999773" y="937650"/>
            <a:ext cx="7921500" cy="163946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171;p3">
            <a:extLst>
              <a:ext uri="{FF2B5EF4-FFF2-40B4-BE49-F238E27FC236}">
                <a16:creationId xmlns:a16="http://schemas.microsoft.com/office/drawing/2014/main" id="{AB3944CF-7C67-8AE6-DF56-11923D832FAF}"/>
              </a:ext>
            </a:extLst>
          </p:cNvPr>
          <p:cNvSpPr/>
          <p:nvPr/>
        </p:nvSpPr>
        <p:spPr>
          <a:xfrm>
            <a:off x="1356360" y="3084455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3 de julio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168;p3">
            <a:extLst>
              <a:ext uri="{FF2B5EF4-FFF2-40B4-BE49-F238E27FC236}">
                <a16:creationId xmlns:a16="http://schemas.microsoft.com/office/drawing/2014/main" id="{037053F3-9CE0-B80F-8353-B353DB82699B}"/>
              </a:ext>
            </a:extLst>
          </p:cNvPr>
          <p:cNvSpPr/>
          <p:nvPr/>
        </p:nvSpPr>
        <p:spPr>
          <a:xfrm>
            <a:off x="999773" y="2782462"/>
            <a:ext cx="7921500" cy="3694538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46C1F2-456B-1D2B-6879-DE1DD532F612}"/>
              </a:ext>
            </a:extLst>
          </p:cNvPr>
          <p:cNvSpPr txBox="1"/>
          <p:nvPr/>
        </p:nvSpPr>
        <p:spPr>
          <a:xfrm>
            <a:off x="1356359" y="3434184"/>
            <a:ext cx="720832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050505"/>
                </a:solidFill>
                <a:effectLst/>
                <a:latin typeface="+mn-lt"/>
              </a:rPr>
              <a:t>¿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Hoy, en "El Poder de la Transparencia" compartimos la premiación virtual de la etapa estatal del Concurso para ser Comisionada y Comisionado Infantil y formar parte del Pleno Niñas y Niños 2023.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Estuvieron presentes: 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N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uestro enlace del ICAI, Andrea Fuentes Osorio; la Comisionada del ICAI, Bertha Icela Mata Ortiz; Martín Valdés Casas, en representación del Comisionado Francisco Javier Diez de Urdanivia del Valle y Patricia </a:t>
            </a:r>
            <a:r>
              <a:rPr lang="es-MX" sz="1600" b="0" i="0" dirty="0" err="1">
                <a:solidFill>
                  <a:srgbClr val="050505"/>
                </a:solidFill>
                <a:effectLst/>
                <a:latin typeface="+mn-lt"/>
              </a:rPr>
              <a:t>Yeverino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 </a:t>
            </a:r>
            <a:r>
              <a:rPr lang="es-MX" sz="1600" b="0" i="0" dirty="0" err="1">
                <a:solidFill>
                  <a:srgbClr val="050505"/>
                </a:solidFill>
                <a:effectLst/>
                <a:latin typeface="+mn-lt"/>
              </a:rPr>
              <a:t>Mayola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, Directora General de la Dirección para Promover la Igualdad y Prevenir  la Discriminación.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Los ganadores de la etapa estatal son: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José Manuel Reyna Delgadillo, Kenia Yamilet Osorio Pinales y María Angélica Cisneros Espinoza.".</a:t>
            </a:r>
            <a:endParaRPr lang="es-MX" sz="16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julio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168;p3">
            <a:extLst>
              <a:ext uri="{FF2B5EF4-FFF2-40B4-BE49-F238E27FC236}">
                <a16:creationId xmlns:a16="http://schemas.microsoft.com/office/drawing/2014/main" id="{E79D3FA3-7899-7F8D-00D7-B19BC443232B}"/>
              </a:ext>
            </a:extLst>
          </p:cNvPr>
          <p:cNvSpPr/>
          <p:nvPr/>
        </p:nvSpPr>
        <p:spPr>
          <a:xfrm>
            <a:off x="1319201" y="1086110"/>
            <a:ext cx="7459039" cy="192362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168;p3">
            <a:extLst>
              <a:ext uri="{FF2B5EF4-FFF2-40B4-BE49-F238E27FC236}">
                <a16:creationId xmlns:a16="http://schemas.microsoft.com/office/drawing/2014/main" id="{13A2190C-E985-67F2-EE38-7991A9AA28E3}"/>
              </a:ext>
            </a:extLst>
          </p:cNvPr>
          <p:cNvSpPr/>
          <p:nvPr/>
        </p:nvSpPr>
        <p:spPr>
          <a:xfrm>
            <a:off x="1319201" y="3353434"/>
            <a:ext cx="7459039" cy="267445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6678EAE-70FE-FF3F-A52D-BA49219559C6}"/>
              </a:ext>
            </a:extLst>
          </p:cNvPr>
          <p:cNvSpPr txBox="1"/>
          <p:nvPr/>
        </p:nvSpPr>
        <p:spPr>
          <a:xfrm>
            <a:off x="1696403" y="3806750"/>
            <a:ext cx="690372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 Lunes 10 de </a:t>
            </a:r>
            <a:r>
              <a:rPr lang="es-MX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julio</a:t>
            </a:r>
            <a:endParaRPr lang="es-MX" sz="14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r>
              <a:rPr lang="es-MX" sz="1600" dirty="0">
                <a:solidFill>
                  <a:srgbClr val="050505"/>
                </a:solidFill>
                <a:latin typeface="+mn-lt"/>
              </a:rPr>
              <a:t>El Comisionado del ICAI, Francisco Javier Diez de Urdanivia del Valle participó de, manera virtual, en la Jornada Regional de la Transparencia Municipal y Ciudadanía Digital" y en el panel "Ciudadanía digital, entornos seguros, privacidad y protección de datos personales que organizan la Comisión de Vinculación, Promoción, Difusión y Comunicación Social del SNT en coordinación con el INAI desde Tamaulipas.</a:t>
            </a:r>
          </a:p>
          <a:p>
            <a:endParaRPr lang="es-MX" sz="1400" dirty="0">
              <a:solidFill>
                <a:schemeClr val="dk1"/>
              </a:solidFill>
              <a:latin typeface="+mn-lt"/>
              <a:sym typeface="Century Gothic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3C818B-A7B8-532F-3510-CD85AD2A3DC6}"/>
              </a:ext>
            </a:extLst>
          </p:cNvPr>
          <p:cNvSpPr txBox="1"/>
          <p:nvPr/>
        </p:nvSpPr>
        <p:spPr>
          <a:xfrm>
            <a:off x="1596860" y="1600201"/>
            <a:ext cx="718138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s-MX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04 de </a:t>
            </a:r>
            <a:r>
              <a:rPr lang="es-MX" sz="14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ju</a:t>
            </a:r>
            <a:r>
              <a:rPr lang="es-MX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lio</a:t>
            </a:r>
          </a:p>
          <a:p>
            <a:r>
              <a:rPr lang="es-MX" sz="1600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Sector Público y Privado, el ICAI les recuerda que el Generador de Avisos de Privacidad es gratuito y está disponible en el siguiente enlace: https://generador-avisos-privacidad.inai.org.mx</a:t>
            </a:r>
            <a:endParaRPr lang="es-MX" sz="1600" i="0" dirty="0">
              <a:solidFill>
                <a:srgbClr val="050505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julio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E4C980-ED92-2820-E7FC-1A07DD91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Google Shape;168;p3">
            <a:extLst>
              <a:ext uri="{FF2B5EF4-FFF2-40B4-BE49-F238E27FC236}">
                <a16:creationId xmlns:a16="http://schemas.microsoft.com/office/drawing/2014/main" id="{B649D0BB-FA09-F332-7FBF-44467AB18750}"/>
              </a:ext>
            </a:extLst>
          </p:cNvPr>
          <p:cNvSpPr/>
          <p:nvPr/>
        </p:nvSpPr>
        <p:spPr>
          <a:xfrm>
            <a:off x="1295400" y="1490444"/>
            <a:ext cx="7459039" cy="1938556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168;p3">
            <a:extLst>
              <a:ext uri="{FF2B5EF4-FFF2-40B4-BE49-F238E27FC236}">
                <a16:creationId xmlns:a16="http://schemas.microsoft.com/office/drawing/2014/main" id="{DA038C2A-68B7-4126-3EB9-FB6BD9B8450D}"/>
              </a:ext>
            </a:extLst>
          </p:cNvPr>
          <p:cNvSpPr/>
          <p:nvPr/>
        </p:nvSpPr>
        <p:spPr>
          <a:xfrm>
            <a:off x="1271599" y="3788580"/>
            <a:ext cx="7482840" cy="26977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708007-57BE-3854-E980-02ADE8420E73}"/>
              </a:ext>
            </a:extLst>
          </p:cNvPr>
          <p:cNvSpPr txBox="1"/>
          <p:nvPr/>
        </p:nvSpPr>
        <p:spPr>
          <a:xfrm>
            <a:off x="1596860" y="3880020"/>
            <a:ext cx="6903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14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endParaRPr lang="es-MX" sz="14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r>
              <a:rPr lang="es-MX" sz="14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11 de julio</a:t>
            </a:r>
          </a:p>
          <a:p>
            <a:pPr algn="l"/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Se realiza la premiación de la etapa estatal del Concurso para ser Comisionada y Comisionado Infantil y formar parte del pleno niñas y niños 2023.</a:t>
            </a:r>
            <a:endParaRPr lang="es-MX" sz="1400" dirty="0">
              <a:solidFill>
                <a:schemeClr val="dk1"/>
              </a:solidFill>
              <a:latin typeface="+mn-lt"/>
              <a:sym typeface="Century Gothic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BFC682-357E-72D5-BCE6-65C8FB3EB908}"/>
              </a:ext>
            </a:extLst>
          </p:cNvPr>
          <p:cNvSpPr txBox="1"/>
          <p:nvPr/>
        </p:nvSpPr>
        <p:spPr>
          <a:xfrm>
            <a:off x="1596860" y="1850273"/>
            <a:ext cx="69037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10 de julio 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En "El Poder de la Transparencia", retransmitimos la entrevista con la titular de la Coordinación de Igualdad de Género de la UAdeC, Magdalena Jaime Cepeda. 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Hablaremos de las mujeres universitarias en #Coahuila y mucho más.</a:t>
            </a:r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julio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" name="Google Shape;184;p5">
            <a:extLst>
              <a:ext uri="{FF2B5EF4-FFF2-40B4-BE49-F238E27FC236}">
                <a16:creationId xmlns:a16="http://schemas.microsoft.com/office/drawing/2014/main" id="{F4E76C78-ED4F-1B7F-45D6-184B9179443B}"/>
              </a:ext>
            </a:extLst>
          </p:cNvPr>
          <p:cNvSpPr/>
          <p:nvPr/>
        </p:nvSpPr>
        <p:spPr>
          <a:xfrm>
            <a:off x="974153" y="1630677"/>
            <a:ext cx="7921500" cy="393192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11 de julio</a:t>
            </a:r>
          </a:p>
          <a:p>
            <a:r>
              <a:rPr lang="es-MX" sz="1600" dirty="0">
                <a:solidFill>
                  <a:schemeClr val="tx1"/>
                </a:solidFill>
                <a:latin typeface="+mn-lt"/>
              </a:rPr>
              <a:t>Ayer se realizó la premiación de la etapa estatal del concurso para ser Comisionado y Comisionada Infantil y formar parte del pleno Niñas y Niños 2023. </a:t>
            </a:r>
          </a:p>
          <a:p>
            <a:r>
              <a:rPr lang="es-MX" sz="1600" dirty="0">
                <a:solidFill>
                  <a:schemeClr val="tx1"/>
                </a:solidFill>
                <a:latin typeface="+mn-lt"/>
              </a:rPr>
              <a:t>Los niños </a:t>
            </a:r>
            <a:r>
              <a:rPr lang="es-MX" sz="1600" dirty="0" err="1">
                <a:solidFill>
                  <a:schemeClr val="tx1"/>
                </a:solidFill>
                <a:latin typeface="+mn-lt"/>
              </a:rPr>
              <a:t>Mariángela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 Cisneros Espinoza, Kenia Osorio Pinales y José Miguel Reyna Delgadillo pasarán a la siguiente etapa del certamen.</a:t>
            </a:r>
          </a:p>
          <a:p>
            <a:endParaRPr lang="es-MX" sz="1600" dirty="0">
              <a:solidFill>
                <a:schemeClr val="tx1"/>
              </a:solidFill>
              <a:latin typeface="+mn-lt"/>
            </a:endParaRPr>
          </a:p>
          <a:p>
            <a:r>
              <a:rPr lang="es-MX" sz="1600" dirty="0">
                <a:solidFill>
                  <a:schemeClr val="tx1"/>
                </a:solidFill>
                <a:latin typeface="+mn-lt"/>
              </a:rPr>
              <a:t>Los comisionados del ICAI, Bertha Icela Mata Ortiz y Javier Diez de Urdanivia del Valle y el Director General del órgano garante, Luis Fernando García </a:t>
            </a:r>
            <a:r>
              <a:rPr lang="es-MX" sz="1600" dirty="0" err="1">
                <a:solidFill>
                  <a:schemeClr val="tx1"/>
                </a:solidFill>
                <a:latin typeface="+mn-lt"/>
              </a:rPr>
              <a:t>Abusaíd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 entregaron a las ganadoras su diploma de participación y unos obsequios.</a:t>
            </a:r>
          </a:p>
          <a:p>
            <a:endParaRPr lang="es-MX" sz="1600" dirty="0">
              <a:solidFill>
                <a:schemeClr val="tx1"/>
              </a:solidFill>
              <a:latin typeface="+mn-lt"/>
            </a:endParaRPr>
          </a:p>
          <a:p>
            <a:r>
              <a:rPr lang="es-MX" sz="1600" dirty="0" err="1">
                <a:solidFill>
                  <a:schemeClr val="tx1"/>
                </a:solidFill>
                <a:latin typeface="+mn-lt"/>
              </a:rPr>
              <a:t>Mariángela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 y Kenia asistieron al evento, José Miguel lo recibirá después.</a:t>
            </a:r>
          </a:p>
          <a:p>
            <a:r>
              <a:rPr lang="es-MX" sz="1600" dirty="0">
                <a:solidFill>
                  <a:schemeClr val="tx1"/>
                </a:solidFill>
                <a:latin typeface="+mn-lt"/>
              </a:rPr>
              <a:t>Mariana Espinoza, maestra de la escuela primaria “Francisco González </a:t>
            </a:r>
            <a:r>
              <a:rPr lang="es-MX" sz="1600" dirty="0" err="1">
                <a:solidFill>
                  <a:schemeClr val="tx1"/>
                </a:solidFill>
                <a:latin typeface="+mn-lt"/>
              </a:rPr>
              <a:t>Bocanera</a:t>
            </a:r>
            <a:r>
              <a:rPr lang="es-MX" sz="1600" dirty="0">
                <a:solidFill>
                  <a:schemeClr val="tx1"/>
                </a:solidFill>
                <a:latin typeface="+mn-lt"/>
              </a:rPr>
              <a:t>”, donde estudian los concursantes, acompañó a las niñas a la entrega de reconocimientos.</a:t>
            </a:r>
          </a:p>
          <a:p>
            <a:endParaRPr lang="es-MX" sz="1600" dirty="0">
              <a:solidFill>
                <a:schemeClr val="tx1"/>
              </a:solidFill>
              <a:latin typeface="+mn-lt"/>
            </a:endParaRPr>
          </a:p>
          <a:p>
            <a:endParaRPr lang="es-MX" sz="1600" dirty="0">
              <a:solidFill>
                <a:schemeClr val="tx1"/>
              </a:solidFill>
              <a:latin typeface="+mn-lt"/>
            </a:endParaRPr>
          </a:p>
          <a:p>
            <a:endParaRPr lang="es-MX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42439A-BF9E-811A-057D-8A717B90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4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081095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julio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184;p5">
            <a:extLst>
              <a:ext uri="{FF2B5EF4-FFF2-40B4-BE49-F238E27FC236}">
                <a16:creationId xmlns:a16="http://schemas.microsoft.com/office/drawing/2014/main" id="{9CA23869-2646-EDDE-9257-63AE71117B9D}"/>
              </a:ext>
            </a:extLst>
          </p:cNvPr>
          <p:cNvSpPr/>
          <p:nvPr/>
        </p:nvSpPr>
        <p:spPr>
          <a:xfrm>
            <a:off x="1120345" y="1310640"/>
            <a:ext cx="7459775" cy="1813560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algn="l"/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11 de julio </a:t>
            </a:r>
          </a:p>
          <a:p>
            <a:pPr algn="l"/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Gustavo Zavala </a:t>
            </a:r>
            <a:r>
              <a:rPr lang="es-MX" sz="1600" b="0" i="0" dirty="0" err="1">
                <a:solidFill>
                  <a:srgbClr val="050505"/>
                </a:solidFill>
                <a:effectLst/>
                <a:latin typeface="+mn-lt"/>
              </a:rPr>
              <a:t>Slehiman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, Director de Capacitación y Cultura de la Transparencia del ICAI y Sandra Pérez Gámez, Jefa del Departamento de Organización de este órgano garante, asistieron a la reunión virtual de seguimiento del proyecto Sociedad Abierta y Semanas Universitarias por la Transparencia 2023, a la que convocó el Comisionado Ciudadano, Julio César Bonilla Gutiérrez.</a:t>
            </a:r>
          </a:p>
          <a:p>
            <a:pPr algn="l"/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184;p5">
            <a:extLst>
              <a:ext uri="{FF2B5EF4-FFF2-40B4-BE49-F238E27FC236}">
                <a16:creationId xmlns:a16="http://schemas.microsoft.com/office/drawing/2014/main" id="{FCB72B53-7103-2F84-5642-9B31FC9B6CD5}"/>
              </a:ext>
            </a:extLst>
          </p:cNvPr>
          <p:cNvSpPr/>
          <p:nvPr/>
        </p:nvSpPr>
        <p:spPr>
          <a:xfrm>
            <a:off x="1070712" y="3429000"/>
            <a:ext cx="7459775" cy="2499360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31 de julio </a:t>
            </a:r>
          </a:p>
          <a:p>
            <a:pPr algn="l"/>
            <a:r>
              <a:rPr lang="es-MX" sz="1600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En "El Poder de la Transparencia" Reynaldo Rosas Cepeda, Director de Datos Personales del ICAI, habla sobre la importancia que tienen los Datos Personales qué son, para que sirven y cómo es que el Instituto Coahuilense de Acceso a la Información Pública trabaja en su protección.</a:t>
            </a:r>
          </a:p>
          <a:p>
            <a:pPr algn="l"/>
            <a:endParaRPr lang="es-MX" sz="1600" b="1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2655086"/>
      </p:ext>
    </p:extLst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643</Words>
  <Application>Microsoft Office PowerPoint</Application>
  <PresentationFormat>Presentación en pantalla (4:3)</PresentationFormat>
  <Paragraphs>42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Century Gothic</vt:lpstr>
      <vt:lpstr>Corbel</vt:lpstr>
      <vt:lpstr>Arial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800</cp:revision>
  <dcterms:created xsi:type="dcterms:W3CDTF">2021-03-23T20:23:42Z</dcterms:created>
  <dcterms:modified xsi:type="dcterms:W3CDTF">2023-08-07T18:00:48Z</dcterms:modified>
</cp:coreProperties>
</file>