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230"/>
    <a:srgbClr val="DE172A"/>
    <a:srgbClr val="8D3736"/>
    <a:srgbClr val="F6DBBC"/>
    <a:srgbClr val="8B261A"/>
    <a:srgbClr val="FAEAD9"/>
    <a:srgbClr val="DD0548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 showGuides="1">
      <p:cViewPr varScale="1">
        <p:scale>
          <a:sx n="70" d="100"/>
          <a:sy n="70" d="100"/>
        </p:scale>
        <p:origin x="84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3er. </a:t>
            </a:r>
            <a:r>
              <a:rPr lang="en-US" dirty="0" err="1"/>
              <a:t>Trimestre</a:t>
            </a:r>
            <a:r>
              <a:rPr lang="en-US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0.99229999999999996</c:v>
                </c:pt>
                <c:pt idx="1">
                  <c:v>0.96389999999999998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333333333333332E-3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267E-3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44444444444445E-2"/>
                  <c:y val="-0.10648148148148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33333333332309E-3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trimestre'!$B$182:$B$189</c:f>
              <c:strCache>
                <c:ptCount val="8"/>
                <c:pt idx="0">
                  <c:v>Instituto Municipal de la Mujer de Torreón</c:v>
                </c:pt>
                <c:pt idx="1">
                  <c:v>Dirección de Pensiones Saltillo</c:v>
                </c:pt>
                <c:pt idx="2">
                  <c:v>Sistema Inegral de Mantenimiento Vial de Torreón</c:v>
                </c:pt>
                <c:pt idx="3">
                  <c:v>Instituto Municipal de Planeación Saltillo</c:v>
                </c:pt>
                <c:pt idx="4">
                  <c:v>Instituto Municipal de Cultura de Torreón</c:v>
                </c:pt>
                <c:pt idx="5">
                  <c:v>Instituto Municipal de Transporte Saltillo</c:v>
                </c:pt>
                <c:pt idx="6">
                  <c:v>DIF Torreón</c:v>
                </c:pt>
                <c:pt idx="7">
                  <c:v>Instituto Municipal de Pensiones de Torreón</c:v>
                </c:pt>
              </c:strCache>
            </c:strRef>
          </c:cat>
          <c:val>
            <c:numRef>
              <c:f>'segundo trimestre'!$F$182:$F$189</c:f>
              <c:numCache>
                <c:formatCode>General</c:formatCode>
                <c:ptCount val="8"/>
                <c:pt idx="0">
                  <c:v>98.41</c:v>
                </c:pt>
                <c:pt idx="1">
                  <c:v>96.03</c:v>
                </c:pt>
                <c:pt idx="2">
                  <c:v>95.24</c:v>
                </c:pt>
                <c:pt idx="3">
                  <c:v>95.24</c:v>
                </c:pt>
                <c:pt idx="4">
                  <c:v>94.44</c:v>
                </c:pt>
                <c:pt idx="5">
                  <c:v>93.65</c:v>
                </c:pt>
                <c:pt idx="6">
                  <c:v>93.65</c:v>
                </c:pt>
                <c:pt idx="7">
                  <c:v>90.48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230176"/>
        <c:axId val="273230736"/>
      </c:lineChart>
      <c:catAx>
        <c:axId val="2732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3230736"/>
        <c:crosses val="autoZero"/>
        <c:auto val="1"/>
        <c:lblAlgn val="ctr"/>
        <c:lblOffset val="100"/>
        <c:noMultiLvlLbl val="0"/>
      </c:catAx>
      <c:valAx>
        <c:axId val="27323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323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22222222222223E-2"/>
                  <c:y val="-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555555555555558E-3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185067526415994E-16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trimestre'!$B$201:$B$208</c:f>
              <c:strCache>
                <c:ptCount val="8"/>
                <c:pt idx="0">
                  <c:v>SNTE 5</c:v>
                </c:pt>
                <c:pt idx="1">
                  <c:v>SUTSGE</c:v>
                </c:pt>
                <c:pt idx="2">
                  <c:v>SNTE 38</c:v>
                </c:pt>
                <c:pt idx="3">
                  <c:v>Sindicato DIF</c:v>
                </c:pt>
                <c:pt idx="4">
                  <c:v>SNTE 35</c:v>
                </c:pt>
                <c:pt idx="5">
                  <c:v>Sindicato Unico de Trabajadores al servicio del Municipio de San Pedro</c:v>
                </c:pt>
                <c:pt idx="6">
                  <c:v>Federación Nacional de Sindicatos Independientes del Estado de Coahuila</c:v>
                </c:pt>
                <c:pt idx="7">
                  <c:v>Sindicato de Trabajadores Manuales de Torreón</c:v>
                </c:pt>
              </c:strCache>
            </c:strRef>
          </c:cat>
          <c:val>
            <c:numRef>
              <c:f>'segundo trimestre'!$F$201:$F$208</c:f>
              <c:numCache>
                <c:formatCode>General</c:formatCode>
                <c:ptCount val="8"/>
                <c:pt idx="0">
                  <c:v>96.55</c:v>
                </c:pt>
                <c:pt idx="1">
                  <c:v>89.66</c:v>
                </c:pt>
                <c:pt idx="2">
                  <c:v>39.659999999999997</c:v>
                </c:pt>
                <c:pt idx="3">
                  <c:v>39.659999999999997</c:v>
                </c:pt>
                <c:pt idx="4">
                  <c:v>32.76</c:v>
                </c:pt>
                <c:pt idx="5">
                  <c:v>18.97</c:v>
                </c:pt>
                <c:pt idx="6">
                  <c:v>1.72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149744"/>
        <c:axId val="271918064"/>
      </c:lineChart>
      <c:catAx>
        <c:axId val="27014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1918064"/>
        <c:crosses val="autoZero"/>
        <c:auto val="1"/>
        <c:lblAlgn val="ctr"/>
        <c:lblOffset val="100"/>
        <c:noMultiLvlLbl val="0"/>
      </c:catAx>
      <c:valAx>
        <c:axId val="27191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014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888888888888888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32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4356E-3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777777777777779E-3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85067526415994E-16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trimestre'!$B$212:$B$217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'segundo trimestre'!$F$212:$F$217</c:f>
              <c:numCache>
                <c:formatCode>General</c:formatCode>
                <c:ptCount val="6"/>
                <c:pt idx="0">
                  <c:v>96.67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86.67</c:v>
                </c:pt>
                <c:pt idx="5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920304"/>
        <c:axId val="271920864"/>
      </c:lineChart>
      <c:catAx>
        <c:axId val="27192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1920864"/>
        <c:crosses val="autoZero"/>
        <c:auto val="1"/>
        <c:lblAlgn val="ctr"/>
        <c:lblOffset val="100"/>
        <c:noMultiLvlLbl val="0"/>
      </c:catAx>
      <c:valAx>
        <c:axId val="27192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192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3er. </a:t>
            </a:r>
            <a:r>
              <a:rPr lang="en-US" b="1" dirty="0" err="1"/>
              <a:t>Trimestre</a:t>
            </a:r>
            <a:r>
              <a:rPr lang="en-US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</c:f>
              <c:strCache>
                <c:ptCount val="1"/>
                <c:pt idx="0">
                  <c:v>Poder Judicial 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0.98260000000000003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7219816272965883E-2"/>
          <c:y val="0.18560185185185185"/>
          <c:w val="0.88389129483814521"/>
          <c:h val="0.5683176582093905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tx>
                <c:rich>
                  <a:bodyPr/>
                  <a:lstStyle/>
                  <a:p>
                    <a:fld id="{28DAE7E2-B754-44CA-A03C-497DFE0F51D6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0925337632079971E-17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75FB9864-95BC-42DC-A67B-6A4C50EA7562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3333333333333332E-3"/>
                  <c:y val="9.2592592592592813E-3"/>
                </c:manualLayout>
              </c:layout>
              <c:tx>
                <c:rich>
                  <a:bodyPr/>
                  <a:lstStyle/>
                  <a:p>
                    <a:fld id="{34D2C703-A5F7-4FF2-82C4-268A0027FC7E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777777777777676E-3"/>
                  <c:y val="9.2592592592592813E-3"/>
                </c:manualLayout>
              </c:layout>
              <c:tx>
                <c:rich>
                  <a:bodyPr/>
                  <a:lstStyle/>
                  <a:p>
                    <a:fld id="{BD99A414-8DD7-4A1C-8630-644D1B6D29EB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3333333333333332E-3"/>
                  <c:y val="-1.3888888888888888E-2"/>
                </c:manualLayout>
              </c:layout>
              <c:tx>
                <c:rich>
                  <a:bodyPr/>
                  <a:lstStyle/>
                  <a:p>
                    <a:fld id="{24B43B6B-E074-45E1-BDDD-9770C23233D1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6666666666666666E-2"/>
                  <c:y val="4.6296296296296294E-3"/>
                </c:manualLayout>
              </c:layout>
              <c:tx>
                <c:rich>
                  <a:bodyPr/>
                  <a:lstStyle/>
                  <a:p>
                    <a:fld id="{1E01EE2A-7B1A-435B-AAEE-E7D310C43119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4.4444444444444446E-2"/>
                  <c:y val="0"/>
                </c:manualLayout>
              </c:layout>
              <c:tx>
                <c:rich>
                  <a:bodyPr/>
                  <a:lstStyle/>
                  <a:p>
                    <a:fld id="{C078DCE9-A91C-49D9-B38E-3E3545017441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trimestre'!$B$10:$B$16</c:f>
              <c:strCache>
                <c:ptCount val="7"/>
                <c:pt idx="0">
                  <c:v>Juntas Locales de Conciliación  y Arbitraje</c:v>
                </c:pt>
                <c:pt idx="1">
                  <c:v>Secretaría de Desarrollo  Económico </c:v>
                </c:pt>
                <c:pt idx="2">
                  <c:v>Secretaría Técnica y de Planeación </c:v>
                </c:pt>
                <c:pt idx="3">
                  <c:v>Secretaría del Trabajo</c:v>
                </c:pt>
                <c:pt idx="4">
                  <c:v>Secretaría de Salud</c:v>
                </c:pt>
                <c:pt idx="5">
                  <c:v>Secretaría de Medio Ambiente</c:v>
                </c:pt>
                <c:pt idx="6">
                  <c:v>Despacho del Gobernador</c:v>
                </c:pt>
              </c:strCache>
            </c:strRef>
          </c:cat>
          <c:val>
            <c:numRef>
              <c:f>'segundo trimestre'!$F$10:$F$16</c:f>
              <c:numCache>
                <c:formatCode>General</c:formatCode>
                <c:ptCount val="7"/>
                <c:pt idx="0">
                  <c:v>99.35</c:v>
                </c:pt>
                <c:pt idx="1">
                  <c:v>99.24</c:v>
                </c:pt>
                <c:pt idx="2">
                  <c:v>99.24</c:v>
                </c:pt>
                <c:pt idx="3">
                  <c:v>99.24</c:v>
                </c:pt>
                <c:pt idx="4">
                  <c:v>98.65</c:v>
                </c:pt>
                <c:pt idx="5">
                  <c:v>98.61</c:v>
                </c:pt>
                <c:pt idx="6">
                  <c:v>98.48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317600"/>
        <c:axId val="268318160"/>
      </c:lineChart>
      <c:catAx>
        <c:axId val="2683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8318160"/>
        <c:crosses val="autoZero"/>
        <c:auto val="1"/>
        <c:lblAlgn val="ctr"/>
        <c:lblOffset val="100"/>
        <c:noMultiLvlLbl val="0"/>
      </c:catAx>
      <c:valAx>
        <c:axId val="26831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83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6058805966003778"/>
          <c:y val="0.14708088272947209"/>
          <c:w val="0.82838885957115871"/>
          <c:h val="0.4423017836690801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222222222222221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888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6666666666666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8E-3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85067526415994E-16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3333333333334356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trimestre'!$B$39:$B$46</c:f>
              <c:strCache>
                <c:ptCount val="8"/>
                <c:pt idx="0">
                  <c:v>Instituto de Capacitación para el Trabajo  del Estado de Coahuila</c:v>
                </c:pt>
                <c:pt idx="1">
                  <c:v>Centro de Empoderamiento y Justicia de la Mujer</c:v>
                </c:pt>
                <c:pt idx="2">
                  <c:v>Comisión Ejecutiva Estatal de Atención a Víctimas </c:v>
                </c:pt>
                <c:pt idx="3">
                  <c:v>Unidad del Patrimonio de la Beneficencia Pública</c:v>
                </c:pt>
                <c:pt idx="4">
                  <c:v>Instituto Coahuilense de la Infraestructura Física Educativa</c:v>
                </c:pt>
                <c:pt idx="5">
                  <c:v>Servicios de Salud</c:v>
                </c:pt>
                <c:pt idx="6">
                  <c:v>Registro Civil</c:v>
                </c:pt>
                <c:pt idx="7">
                  <c:v>Periódico Oficial</c:v>
                </c:pt>
              </c:strCache>
            </c:strRef>
          </c:cat>
          <c:val>
            <c:numRef>
              <c:f>'segundo trimestre'!$F$39:$F$46</c:f>
              <c:numCache>
                <c:formatCode>General</c:formatCode>
                <c:ptCount val="8"/>
                <c:pt idx="0">
                  <c:v>99.24</c:v>
                </c:pt>
                <c:pt idx="1">
                  <c:v>99.24</c:v>
                </c:pt>
                <c:pt idx="2">
                  <c:v>99.24</c:v>
                </c:pt>
                <c:pt idx="3">
                  <c:v>99.24</c:v>
                </c:pt>
                <c:pt idx="4">
                  <c:v>99.24</c:v>
                </c:pt>
                <c:pt idx="5">
                  <c:v>99.24</c:v>
                </c:pt>
                <c:pt idx="6">
                  <c:v>98.48</c:v>
                </c:pt>
                <c:pt idx="7">
                  <c:v>98.48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415024"/>
        <c:axId val="268415584"/>
      </c:lineChart>
      <c:catAx>
        <c:axId val="26841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8415584"/>
        <c:crosses val="autoZero"/>
        <c:auto val="1"/>
        <c:lblAlgn val="ctr"/>
        <c:lblOffset val="100"/>
        <c:noMultiLvlLbl val="0"/>
      </c:catAx>
      <c:valAx>
        <c:axId val="2684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841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9870723428390997E-2"/>
          <c:y val="0.16766939876327988"/>
          <c:w val="0.82643000874890638"/>
          <c:h val="0.4075663458734324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tx>
                <c:rich>
                  <a:bodyPr/>
                  <a:lstStyle/>
                  <a:p>
                    <a:fld id="{7EEC95F4-FE69-45D7-A1FE-CAA4BFE6A42A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7777777777778286E-3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7A96F484-9AFD-463B-990B-B9B7FD4B1DBD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4.1666666666666685E-2"/>
                </c:manualLayout>
              </c:layout>
              <c:tx>
                <c:rich>
                  <a:bodyPr/>
                  <a:lstStyle/>
                  <a:p>
                    <a:fld id="{9EFB0268-B4A9-41BF-8E5C-630EDBB9D4CB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6.0185185185185182E-2"/>
                </c:manualLayout>
              </c:layout>
              <c:tx>
                <c:rich>
                  <a:bodyPr/>
                  <a:lstStyle/>
                  <a:p>
                    <a:fld id="{846272A9-C859-467E-9104-9E6E4941C8BF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7777777777777779E-3"/>
                  <c:y val="-5.5555555555555552E-2"/>
                </c:manualLayout>
              </c:layout>
              <c:tx>
                <c:rich>
                  <a:bodyPr/>
                  <a:lstStyle/>
                  <a:p>
                    <a:fld id="{248DF1A1-87FB-49B0-98AA-B7F68E4B6FF1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5555555555555558E-3"/>
                  <c:y val="-3.7037037037037035E-2"/>
                </c:manualLayout>
              </c:layout>
              <c:tx>
                <c:rich>
                  <a:bodyPr/>
                  <a:lstStyle/>
                  <a:p>
                    <a:fld id="{D52B1E07-AC5D-410E-A4A1-41521820252C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2.777777777777676E-3"/>
                  <c:y val="-5.5555555555555601E-2"/>
                </c:manualLayout>
              </c:layout>
              <c:tx>
                <c:rich>
                  <a:bodyPr/>
                  <a:lstStyle/>
                  <a:p>
                    <a:fld id="{25728AD6-FCBD-424A-9FD3-4A369ABC543D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"/>
                  <c:y val="-6.9444444444444448E-2"/>
                </c:manualLayout>
              </c:layout>
              <c:tx>
                <c:rich>
                  <a:bodyPr/>
                  <a:lstStyle/>
                  <a:p>
                    <a:fld id="{C9DA900E-5B02-406E-A909-176C81E61DBA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trimestre'!$B$72:$B$79</c:f>
              <c:strCache>
                <c:ptCount val="8"/>
                <c:pt idx="0">
                  <c:v>Instituto Tecnológico de Estudios Superiores de la Región  Carbonífera </c:v>
                </c:pt>
                <c:pt idx="1">
                  <c:v>Universidad Tecnológica del Norte de Coahuila</c:v>
                </c:pt>
                <c:pt idx="2">
                  <c:v>Universidad Tecnológica  de la Región Centro de Coahuila</c:v>
                </c:pt>
                <c:pt idx="3">
                  <c:v>Colegio de Bachilleres de Edo. Coahuila</c:v>
                </c:pt>
                <c:pt idx="4">
                  <c:v>Colegio de Educación  Profesional Técnica del Estado</c:v>
                </c:pt>
                <c:pt idx="5">
                  <c:v>Universidad Politécnica de Piedras Negras</c:v>
                </c:pt>
                <c:pt idx="6">
                  <c:v>Universidad Tecnológica de Torreón</c:v>
                </c:pt>
                <c:pt idx="7">
                  <c:v>Universidad Politécnica de Monclova</c:v>
                </c:pt>
              </c:strCache>
            </c:strRef>
          </c:cat>
          <c:val>
            <c:numRef>
              <c:f>'segundo trimestre'!$F$72:$F$79</c:f>
              <c:numCache>
                <c:formatCode>General</c:formatCode>
                <c:ptCount val="8"/>
                <c:pt idx="0">
                  <c:v>99.32</c:v>
                </c:pt>
                <c:pt idx="1">
                  <c:v>98.65</c:v>
                </c:pt>
                <c:pt idx="2">
                  <c:v>98.65</c:v>
                </c:pt>
                <c:pt idx="3">
                  <c:v>97.97</c:v>
                </c:pt>
                <c:pt idx="4">
                  <c:v>97.97</c:v>
                </c:pt>
                <c:pt idx="5">
                  <c:v>97.97</c:v>
                </c:pt>
                <c:pt idx="6">
                  <c:v>97.3</c:v>
                </c:pt>
                <c:pt idx="7">
                  <c:v>96.62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816016"/>
        <c:axId val="272816576"/>
      </c:lineChart>
      <c:catAx>
        <c:axId val="27281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816576"/>
        <c:crosses val="autoZero"/>
        <c:auto val="1"/>
        <c:lblAlgn val="ctr"/>
        <c:lblOffset val="100"/>
        <c:noMultiLvlLbl val="0"/>
      </c:catAx>
      <c:valAx>
        <c:axId val="27281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81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>
        <c:manualLayout>
          <c:xMode val="edge"/>
          <c:yMode val="edge"/>
          <c:x val="0.2644026684164479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77777777777803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66666666666666E-2"/>
                  <c:y val="0.10185185185185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44444444444444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trimestre'!$B$94:$B$100</c:f>
              <c:strCache>
                <c:ptCount val="7"/>
                <c:pt idx="0">
                  <c:v>Piedras Negras</c:v>
                </c:pt>
                <c:pt idx="1">
                  <c:v>San Juan de Sabinas</c:v>
                </c:pt>
                <c:pt idx="2">
                  <c:v>Ramos Arizpe</c:v>
                </c:pt>
                <c:pt idx="3">
                  <c:v>Monclova</c:v>
                </c:pt>
                <c:pt idx="4">
                  <c:v>Saltillo</c:v>
                </c:pt>
                <c:pt idx="5">
                  <c:v>Nava</c:v>
                </c:pt>
                <c:pt idx="6">
                  <c:v>Viesca</c:v>
                </c:pt>
              </c:strCache>
            </c:strRef>
          </c:cat>
          <c:val>
            <c:numRef>
              <c:f>'segundo trimestre'!$F$94:$F$100</c:f>
              <c:numCache>
                <c:formatCode>General</c:formatCode>
                <c:ptCount val="7"/>
                <c:pt idx="0">
                  <c:v>99.43</c:v>
                </c:pt>
                <c:pt idx="1">
                  <c:v>98.28</c:v>
                </c:pt>
                <c:pt idx="2">
                  <c:v>99.43</c:v>
                </c:pt>
                <c:pt idx="3">
                  <c:v>95.98</c:v>
                </c:pt>
                <c:pt idx="4">
                  <c:v>95.4</c:v>
                </c:pt>
                <c:pt idx="5">
                  <c:v>95.4</c:v>
                </c:pt>
                <c:pt idx="6">
                  <c:v>94.25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818816"/>
        <c:axId val="272819376"/>
      </c:lineChart>
      <c:catAx>
        <c:axId val="2728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819376"/>
        <c:crosses val="autoZero"/>
        <c:auto val="1"/>
        <c:lblAlgn val="ctr"/>
        <c:lblOffset val="100"/>
        <c:noMultiLvlLbl val="0"/>
      </c:catAx>
      <c:valAx>
        <c:axId val="2728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8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88888888888891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6666666666666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212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trimestre'!$B$136:$B$140</c:f>
              <c:strCache>
                <c:ptCount val="5"/>
                <c:pt idx="0">
                  <c:v>Instituto Coahuilense de Acceso a la Información (ICAI)</c:v>
                </c:pt>
                <c:pt idx="1">
                  <c:v>Comisión de Derechos Humanos del Estado de Coahuila (CDHEC)</c:v>
                </c:pt>
                <c:pt idx="2">
                  <c:v>Tribunal Electoral de Coahuila</c:v>
                </c:pt>
                <c:pt idx="3">
                  <c:v>COCCAM</c:v>
                </c:pt>
                <c:pt idx="4">
                  <c:v>Instituto Estatal Electoral (IEC)</c:v>
                </c:pt>
              </c:strCache>
            </c:strRef>
          </c:cat>
          <c:val>
            <c:numRef>
              <c:f>'segundo trimestre'!$F$136:$F$140</c:f>
              <c:numCache>
                <c:formatCode>General</c:formatCode>
                <c:ptCount val="5"/>
                <c:pt idx="0">
                  <c:v>97.89</c:v>
                </c:pt>
                <c:pt idx="1">
                  <c:v>97.79</c:v>
                </c:pt>
                <c:pt idx="2">
                  <c:v>97.47</c:v>
                </c:pt>
                <c:pt idx="3">
                  <c:v>95.16</c:v>
                </c:pt>
                <c:pt idx="4">
                  <c:v>90.67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90688"/>
        <c:axId val="272691248"/>
      </c:lineChart>
      <c:catAx>
        <c:axId val="27269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691248"/>
        <c:crosses val="autoZero"/>
        <c:auto val="1"/>
        <c:lblAlgn val="ctr"/>
        <c:lblOffset val="100"/>
        <c:noMultiLvlLbl val="0"/>
      </c:catAx>
      <c:valAx>
        <c:axId val="2726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269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6666666666669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25337632079971E-17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9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7779E-3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555555555555558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3333333333335362E-3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trimestre'!$B$144:$B$151</c:f>
              <c:strCache>
                <c:ptCount val="8"/>
                <c:pt idx="0">
                  <c:v>Partido del Trabajo</c:v>
                </c:pt>
                <c:pt idx="1">
                  <c:v>Unidad Democrática de Coahuila</c:v>
                </c:pt>
                <c:pt idx="2">
                  <c:v>Partido Nueva Alianza</c:v>
                </c:pt>
                <c:pt idx="3">
                  <c:v>Partido Revolucionario Institucional</c:v>
                </c:pt>
                <c:pt idx="4">
                  <c:v>Partido Sí Coahuila</c:v>
                </c:pt>
                <c:pt idx="5">
                  <c:v>Partido Acción Nacional</c:v>
                </c:pt>
                <c:pt idx="6">
                  <c:v>Partido Morena</c:v>
                </c:pt>
                <c:pt idx="7">
                  <c:v>Partido Campesino Popular</c:v>
                </c:pt>
              </c:strCache>
            </c:strRef>
          </c:cat>
          <c:val>
            <c:numRef>
              <c:f>'segundo trimestre'!$F$144:$F$151</c:f>
              <c:numCache>
                <c:formatCode>General</c:formatCode>
                <c:ptCount val="8"/>
                <c:pt idx="0">
                  <c:v>97.01</c:v>
                </c:pt>
                <c:pt idx="1">
                  <c:v>94.78</c:v>
                </c:pt>
                <c:pt idx="2">
                  <c:v>94.03</c:v>
                </c:pt>
                <c:pt idx="3">
                  <c:v>94.03</c:v>
                </c:pt>
                <c:pt idx="4">
                  <c:v>93.28</c:v>
                </c:pt>
                <c:pt idx="5">
                  <c:v>70.900000000000006</c:v>
                </c:pt>
                <c:pt idx="6">
                  <c:v>51.49</c:v>
                </c:pt>
                <c:pt idx="7">
                  <c:v>51.49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32448"/>
        <c:axId val="202233008"/>
      </c:lineChart>
      <c:catAx>
        <c:axId val="2022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233008"/>
        <c:crosses val="autoZero"/>
        <c:auto val="1"/>
        <c:lblAlgn val="ctr"/>
        <c:lblOffset val="100"/>
        <c:noMultiLvlLbl val="0"/>
      </c:catAx>
      <c:valAx>
        <c:axId val="20223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2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 smtClean="0">
                <a:effectLst/>
              </a:rPr>
              <a:t>Mayor Porcentaje de Cumplimiento </a:t>
            </a:r>
            <a:endParaRPr lang="es-MX" dirty="0">
              <a:effectLst/>
            </a:endParaRPr>
          </a:p>
        </c:rich>
      </c:tx>
      <c:layout>
        <c:manualLayout>
          <c:xMode val="edge"/>
          <c:yMode val="edge"/>
          <c:x val="0.16808060336013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504742127993714E-3"/>
                  <c:y val="-9.183905170032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514226383980496E-3"/>
                  <c:y val="-5.5103431020194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009484255987862E-3"/>
                  <c:y val="-2.93884965441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009484255987003E-3"/>
                  <c:y val="-7.714480342827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75237106399675E-2"/>
                  <c:y val="-5.5103431020194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4018968511974006E-3"/>
                  <c:y val="-3.306205861211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102845276796099E-2"/>
                  <c:y val="-2.938849654410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306205861211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 trimestre'!$B$162:$B$169</c:f>
              <c:strCache>
                <c:ptCount val="8"/>
                <c:pt idx="0">
                  <c:v>SIMAS Piedras Negras</c:v>
                </c:pt>
                <c:pt idx="1">
                  <c:v>SIMAS Sabinas</c:v>
                </c:pt>
                <c:pt idx="2">
                  <c:v>        SIMAS Torreón- Matamoros- Viesca</c:v>
                </c:pt>
                <c:pt idx="3">
                  <c:v>SIMAS Torreón </c:v>
                </c:pt>
                <c:pt idx="4">
                  <c:v>SIMAS Matamoros</c:v>
                </c:pt>
                <c:pt idx="5">
                  <c:v>SIMAS Monclova-Frontera </c:v>
                </c:pt>
                <c:pt idx="6">
                  <c:v>        SIMAS Sabinas- San Juan de Sabinas- Múzquiz</c:v>
                </c:pt>
                <c:pt idx="7">
                  <c:v>Aguas de Saltillo</c:v>
                </c:pt>
              </c:strCache>
            </c:strRef>
          </c:cat>
          <c:val>
            <c:numRef>
              <c:f>'primer trimestre'!$E$162:$E$169</c:f>
              <c:numCache>
                <c:formatCode>General</c:formatCode>
                <c:ptCount val="8"/>
                <c:pt idx="0">
                  <c:v>99.25</c:v>
                </c:pt>
                <c:pt idx="1">
                  <c:v>99.25</c:v>
                </c:pt>
                <c:pt idx="2">
                  <c:v>99.25</c:v>
                </c:pt>
                <c:pt idx="3">
                  <c:v>98.51</c:v>
                </c:pt>
                <c:pt idx="4">
                  <c:v>97.76</c:v>
                </c:pt>
                <c:pt idx="5">
                  <c:v>97.01</c:v>
                </c:pt>
                <c:pt idx="6">
                  <c:v>97.01</c:v>
                </c:pt>
                <c:pt idx="7">
                  <c:v>95.52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35248"/>
        <c:axId val="273227936"/>
      </c:lineChart>
      <c:catAx>
        <c:axId val="20223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3227936"/>
        <c:crosses val="autoZero"/>
        <c:auto val="1"/>
        <c:lblAlgn val="ctr"/>
        <c:lblOffset val="100"/>
        <c:noMultiLvlLbl val="0"/>
      </c:catAx>
      <c:valAx>
        <c:axId val="2732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23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13/11/2017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3er. Trimestre 2017.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72752" y="5782468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 smtClean="0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 smtClean="0">
                <a:solidFill>
                  <a:schemeClr val="bg1"/>
                </a:solidFill>
              </a:rPr>
              <a:t> </a:t>
            </a:r>
            <a:r>
              <a:rPr lang="es-ES" sz="2400" b="1" noProof="1">
                <a:solidFill>
                  <a:schemeClr val="bg1"/>
                </a:solidFill>
              </a:rPr>
              <a:t>Descentralizados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</a:t>
            </a:r>
            <a:r>
              <a:rPr lang="es-ES" sz="2000" b="1" noProof="1" smtClean="0"/>
              <a:t>                                                           Descentralizados 93.75%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71339"/>
              </p:ext>
            </p:extLst>
          </p:nvPr>
        </p:nvGraphicFramePr>
        <p:xfrm>
          <a:off x="263352" y="1039381"/>
          <a:ext cx="5112568" cy="522728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/>
                <a:gridCol w="1926695"/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Sujeto</a:t>
                      </a:r>
                      <a:r>
                        <a:rPr lang="es-MX" sz="1600" baseline="0" dirty="0" smtClean="0"/>
                        <a:t> Obligado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3er.</a:t>
                      </a:r>
                      <a:r>
                        <a:rPr lang="es-MX" sz="1600" baseline="0" dirty="0" smtClean="0"/>
                        <a:t> Trimestre</a:t>
                      </a:r>
                      <a:endParaRPr lang="es-MX" sz="1600" dirty="0"/>
                    </a:p>
                  </a:txBody>
                  <a:tcPr anchor="ctr"/>
                </a:tc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Médico de los Trabajadores de la Educación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 de Salud, Rehabilitación y Educación Especial e Integral del Esatdo de Coahuila (ISSREEI)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22380"/>
              </p:ext>
            </p:extLst>
          </p:nvPr>
        </p:nvGraphicFramePr>
        <p:xfrm>
          <a:off x="5735959" y="973291"/>
          <a:ext cx="5544617" cy="52705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/>
                <a:gridCol w="2237120"/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Cultural Vito Alessio Robles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Estatal para la Regulación de la Tenencia de la Tierra Urbana y Rústica de Coahuila (Certturc)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Estatal del Desarrollo  Docente, Investigación y Evaluación Educativa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 de Estudios Científicos y Tecnológicos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de Becas y Créditos Educativos del Estado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para el Desarrollo Integral de la Famila DIF ( Estatal)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12280"/>
              </p:ext>
            </p:extLst>
          </p:nvPr>
        </p:nvGraphicFramePr>
        <p:xfrm>
          <a:off x="2639616" y="980728"/>
          <a:ext cx="6977272" cy="46924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48439"/>
                <a:gridCol w="2728833"/>
              </a:tblGrid>
              <a:tr h="61688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512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Estatal de la Vivienda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67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Coahuilense de Cultura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Coahuilense del Catastro y la Información Territorial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Pensiones para los Trabajadores del Estado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-171400"/>
            <a:ext cx="3550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Descentralizado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760296" y="748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Organismos                                                                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93.75%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707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Centros </a:t>
            </a:r>
            <a:r>
              <a:rPr lang="es-ES" sz="2800" b="1" noProof="1">
                <a:solidFill>
                  <a:schemeClr val="bg1"/>
                </a:solidFill>
              </a:rPr>
              <a:t>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33257"/>
              </p:ext>
            </p:extLst>
          </p:nvPr>
        </p:nvGraphicFramePr>
        <p:xfrm>
          <a:off x="407368" y="980728"/>
          <a:ext cx="5434475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2266"/>
                <a:gridCol w="1832209"/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3er.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la Región  Carbonífera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 de la Región Centro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Edo.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 Profesional Técnica del Estado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 smtClean="0"/>
              <a:t>Centros </a:t>
            </a:r>
            <a:r>
              <a:rPr lang="es-ES" sz="2000" b="1" noProof="1"/>
              <a:t>Educativos </a:t>
            </a:r>
            <a:r>
              <a:rPr lang="es-ES" sz="2000" b="1" noProof="1" smtClean="0"/>
              <a:t>95.56% </a:t>
            </a:r>
            <a:endParaRPr lang="es-MX" sz="20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13703"/>
              </p:ext>
            </p:extLst>
          </p:nvPr>
        </p:nvGraphicFramePr>
        <p:xfrm>
          <a:off x="6312024" y="707886"/>
          <a:ext cx="5472608" cy="452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</a:t>
            </a:r>
            <a:r>
              <a:rPr lang="es-ES" sz="2400" b="1" noProof="1" smtClean="0">
                <a:solidFill>
                  <a:schemeClr val="bg1"/>
                </a:solidFill>
              </a:rPr>
              <a:t>y</a:t>
            </a:r>
          </a:p>
          <a:p>
            <a:r>
              <a:rPr lang="es-ES" sz="2400" b="1" noProof="1" smtClean="0">
                <a:solidFill>
                  <a:schemeClr val="bg1"/>
                </a:solidFill>
              </a:rPr>
              <a:t> </a:t>
            </a:r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 smtClean="0"/>
              <a:t>Centros </a:t>
            </a:r>
            <a:r>
              <a:rPr lang="es-ES" sz="2000" b="1" noProof="1"/>
              <a:t>Educativos  </a:t>
            </a:r>
            <a:r>
              <a:rPr lang="es-ES" sz="2000" b="1" noProof="1" smtClean="0"/>
              <a:t>95.56%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8997"/>
              </p:ext>
            </p:extLst>
          </p:nvPr>
        </p:nvGraphicFramePr>
        <p:xfrm>
          <a:off x="479376" y="980728"/>
          <a:ext cx="5256584" cy="4228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71310"/>
                <a:gridCol w="1785274"/>
              </a:tblGrid>
              <a:tr h="48646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817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la Región Carbonífera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6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Tecnológico  Superior de Monclova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Muzquiz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39362"/>
              </p:ext>
            </p:extLst>
          </p:nvPr>
        </p:nvGraphicFramePr>
        <p:xfrm>
          <a:off x="6672064" y="980728"/>
          <a:ext cx="4963587" cy="35418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/>
                <a:gridCol w="1586700"/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Autónoma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Tecnológico de Estudios Superiores de Cd. Acuña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</a:t>
            </a:r>
            <a:r>
              <a:rPr lang="es-ES" sz="3200" b="1" noProof="1" smtClean="0"/>
              <a:t>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69.42%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66355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/>
                <a:gridCol w="1696018"/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Ramos Arizpe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Monclova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Saltillo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Viesca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71527"/>
              </p:ext>
            </p:extLst>
          </p:nvPr>
        </p:nvGraphicFramePr>
        <p:xfrm>
          <a:off x="6744072" y="1700808"/>
          <a:ext cx="46440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</a:t>
            </a:r>
            <a:r>
              <a:rPr lang="es-ES" noProof="1" smtClean="0"/>
              <a:t>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69.42%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40686"/>
              </p:ext>
            </p:extLst>
          </p:nvPr>
        </p:nvGraphicFramePr>
        <p:xfrm>
          <a:off x="767408" y="980728"/>
          <a:ext cx="4536504" cy="49429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/>
                <a:gridCol w="1350332"/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31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Cuatrociénegas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Francisco I. Madero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34935"/>
              </p:ext>
            </p:extLst>
          </p:nvPr>
        </p:nvGraphicFramePr>
        <p:xfrm>
          <a:off x="5987988" y="980728"/>
          <a:ext cx="4915810" cy="49353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/>
                <a:gridCol w="1623431"/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46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Juárez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Hidalgo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</a:t>
            </a:r>
            <a:r>
              <a:rPr lang="es-ES" noProof="1" smtClean="0"/>
              <a:t>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69.42%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04066"/>
              </p:ext>
            </p:extLst>
          </p:nvPr>
        </p:nvGraphicFramePr>
        <p:xfrm>
          <a:off x="767406" y="908720"/>
          <a:ext cx="4536505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/>
                <a:gridCol w="1354122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Guerrero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Sacramento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Múzquiz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81043"/>
              </p:ext>
            </p:extLst>
          </p:nvPr>
        </p:nvGraphicFramePr>
        <p:xfrm>
          <a:off x="6240017" y="980731"/>
          <a:ext cx="4540250" cy="46805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/>
                <a:gridCol w="1589051"/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Escobedo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69" y="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  <a:endParaRPr lang="es-ES" sz="2800" b="1" noProof="1" smtClean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 smtClean="0"/>
              <a:t>Autónomos 95.80%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57397"/>
              </p:ext>
            </p:extLst>
          </p:nvPr>
        </p:nvGraphicFramePr>
        <p:xfrm>
          <a:off x="263352" y="1340768"/>
          <a:ext cx="5078613" cy="36849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/>
                <a:gridCol w="1653573"/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95.16</a:t>
                      </a:r>
                    </a:p>
                    <a:p>
                      <a:pPr algn="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87120"/>
              </p:ext>
            </p:extLst>
          </p:nvPr>
        </p:nvGraphicFramePr>
        <p:xfrm>
          <a:off x="6312024" y="1556792"/>
          <a:ext cx="50040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24192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54.18%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91471"/>
              </p:ext>
            </p:extLst>
          </p:nvPr>
        </p:nvGraphicFramePr>
        <p:xfrm>
          <a:off x="551384" y="793740"/>
          <a:ext cx="4338962" cy="507769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/>
                <a:gridCol w="1291532"/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13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del Trabajo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Nueva Alianza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Sí Coahuila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Campesino Popular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82600"/>
              </p:ext>
            </p:extLst>
          </p:nvPr>
        </p:nvGraphicFramePr>
        <p:xfrm>
          <a:off x="6168008" y="1052736"/>
          <a:ext cx="57606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3648"/>
            <a:ext cx="403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b="1" noProof="1">
                <a:solidFill>
                  <a:schemeClr val="bg1"/>
                </a:solidFill>
              </a:rPr>
              <a:t>Partidos Políticos </a:t>
            </a:r>
            <a:endParaRPr lang="es-MX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29578"/>
              </p:ext>
            </p:extLst>
          </p:nvPr>
        </p:nvGraphicFramePr>
        <p:xfrm>
          <a:off x="3719736" y="980728"/>
          <a:ext cx="4841769" cy="545618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00572"/>
                <a:gridCol w="1441197"/>
              </a:tblGrid>
              <a:tr h="7210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Campesino Popular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Joven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Primero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Movimiento Ciudadano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de la Revolución Coahuilense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Encuentro Social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104112" y="19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noProof="1"/>
              <a:t>Promedio Partidos Políticos </a:t>
            </a:r>
            <a:r>
              <a:rPr lang="es-ES" sz="2400" b="1" noProof="1" smtClean="0"/>
              <a:t>54.18%</a:t>
            </a:r>
            <a:r>
              <a:rPr lang="es-ES" sz="2400" b="1" noProof="1"/>
              <a:t/>
            </a:r>
            <a:br>
              <a:rPr lang="es-ES" sz="2400" b="1" noProof="1"/>
            </a:b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443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  <a:endParaRPr kumimoji="1" lang="es-MX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 smtClean="0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  <a:endParaRPr lang="es-ES" sz="2400" b="1" noProof="1" smtClean="0">
              <a:solidFill>
                <a:schemeClr val="bg1"/>
              </a:solidFill>
            </a:endParaRPr>
          </a:p>
          <a:p>
            <a:r>
              <a:rPr lang="es-ES" sz="2400" b="1" noProof="1" smtClean="0">
                <a:solidFill>
                  <a:schemeClr val="bg1"/>
                </a:solidFill>
              </a:rPr>
              <a:t>de </a:t>
            </a:r>
            <a:r>
              <a:rPr lang="es-ES" sz="2400" b="1" noProof="1">
                <a:solidFill>
                  <a:schemeClr val="bg1"/>
                </a:solidFill>
              </a:rPr>
              <a:t>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84.79%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951666" y="5756304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331864"/>
              </p:ext>
            </p:extLst>
          </p:nvPr>
        </p:nvGraphicFramePr>
        <p:xfrm>
          <a:off x="407368" y="905273"/>
          <a:ext cx="4536504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/>
                <a:gridCol w="1350332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SIMAS Sabinas- San Juan de Sabinas-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921914"/>
              </p:ext>
            </p:extLst>
          </p:nvPr>
        </p:nvGraphicFramePr>
        <p:xfrm>
          <a:off x="5231904" y="1052737"/>
          <a:ext cx="5996361" cy="434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</a:t>
            </a:r>
            <a:r>
              <a:rPr lang="es-ES" sz="2000" b="1" noProof="1" smtClean="0">
                <a:solidFill>
                  <a:schemeClr val="bg1"/>
                </a:solidFill>
              </a:rPr>
              <a:t>Municipales</a:t>
            </a:r>
          </a:p>
          <a:p>
            <a:r>
              <a:rPr lang="es-ES" sz="2000" b="1" noProof="1" smtClean="0">
                <a:solidFill>
                  <a:schemeClr val="bg1"/>
                </a:solidFill>
              </a:rPr>
              <a:t> </a:t>
            </a:r>
            <a:r>
              <a:rPr lang="es-ES" sz="2000" b="1" noProof="1">
                <a:solidFill>
                  <a:schemeClr val="bg1"/>
                </a:solidFill>
              </a:rPr>
              <a:t>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84.79%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80714"/>
              </p:ext>
            </p:extLst>
          </p:nvPr>
        </p:nvGraphicFramePr>
        <p:xfrm>
          <a:off x="4233660" y="980728"/>
          <a:ext cx="4206241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Morelos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SIMAS Torreón- Matamoros- Viesca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SIMAS San Buenaventura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SIMAS Allende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SIMAS Parras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Acuña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Cuatrociénegas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91666"/>
              </p:ext>
            </p:extLst>
          </p:nvPr>
        </p:nvGraphicFramePr>
        <p:xfrm>
          <a:off x="551384" y="980728"/>
          <a:ext cx="4206241" cy="493027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la Mujer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Inegral de Mantenimiento Vial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Cultura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Transporte Saltillo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Pensiones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94.81%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061173"/>
              </p:ext>
            </p:extLst>
          </p:nvPr>
        </p:nvGraphicFramePr>
        <p:xfrm>
          <a:off x="5519936" y="980728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56645"/>
              </p:ext>
            </p:extLst>
          </p:nvPr>
        </p:nvGraphicFramePr>
        <p:xfrm>
          <a:off x="3791744" y="1556792"/>
          <a:ext cx="4660632" cy="42878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/>
                <a:gridCol w="1387280"/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 Saltillo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del Deporte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Promotor de  la Reserva Territorial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Municipal de Pensiones de Monclova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94.81%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</a:t>
            </a:r>
            <a:r>
              <a:rPr lang="es-ES" noProof="1" smtClean="0"/>
              <a:t>                                                          </a:t>
            </a:r>
            <a:r>
              <a:rPr lang="es-ES" sz="2000" b="1" noProof="1" smtClean="0"/>
              <a:t>Promedio  </a:t>
            </a:r>
            <a:r>
              <a:rPr lang="es-ES" sz="2000" b="1" noProof="1"/>
              <a:t>Sindicatos </a:t>
            </a:r>
            <a:r>
              <a:rPr lang="es-ES" sz="2000" b="1" noProof="1" smtClean="0"/>
              <a:t>39.87%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26951"/>
              </p:ext>
            </p:extLst>
          </p:nvPr>
        </p:nvGraphicFramePr>
        <p:xfrm>
          <a:off x="263352" y="836712"/>
          <a:ext cx="5519936" cy="4631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76876"/>
                <a:gridCol w="1643060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SNTE 5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SUTSGE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SNTE 38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 DIF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SNTE 35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 Unico de Trabajadores al servicio del Municipio de San Pedro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Federación Nacional de Sindicatos Independientes del Estado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 de Trabajadores Manuales de Torreón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088365"/>
              </p:ext>
            </p:extLst>
          </p:nvPr>
        </p:nvGraphicFramePr>
        <p:xfrm>
          <a:off x="6672064" y="1340768"/>
          <a:ext cx="51845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</a:t>
            </a:r>
            <a:r>
              <a:rPr lang="es-ES" sz="2800" b="1" noProof="1" smtClean="0">
                <a:solidFill>
                  <a:schemeClr val="bg1"/>
                </a:solidFill>
              </a:rPr>
              <a:t>Civiles </a:t>
            </a:r>
            <a:r>
              <a:rPr lang="es-ES" b="1" noProof="1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 smtClean="0"/>
              <a:t>Promedio  </a:t>
            </a:r>
            <a:r>
              <a:rPr lang="es-ES" b="1" noProof="1"/>
              <a:t>Asociaciones Civiles </a:t>
            </a:r>
            <a:r>
              <a:rPr lang="es-ES" b="1" noProof="1" smtClean="0"/>
              <a:t>88.89%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</a:t>
            </a:r>
            <a:r>
              <a:rPr lang="es-ES" sz="1200" noProof="1" smtClean="0"/>
              <a:t>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71204"/>
              </p:ext>
            </p:extLst>
          </p:nvPr>
        </p:nvGraphicFramePr>
        <p:xfrm>
          <a:off x="551384" y="1124744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Teatro Nazas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Pádres de Familia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Artesénica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Arocena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69011"/>
              </p:ext>
            </p:extLst>
          </p:nvPr>
        </p:nvGraphicFramePr>
        <p:xfrm>
          <a:off x="6528048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54188"/>
              </p:ext>
            </p:extLst>
          </p:nvPr>
        </p:nvGraphicFramePr>
        <p:xfrm>
          <a:off x="1127448" y="1268760"/>
          <a:ext cx="4397061" cy="37964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44284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Sujetos</a:t>
                      </a:r>
                      <a:r>
                        <a:rPr lang="es-MX" baseline="0" dirty="0" smtClean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3er.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97.81 %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96.57 %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95.56 %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69.42 %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96884"/>
              </p:ext>
            </p:extLst>
          </p:nvPr>
        </p:nvGraphicFramePr>
        <p:xfrm>
          <a:off x="6528048" y="1052736"/>
          <a:ext cx="4206241" cy="39156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71660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Sujetos</a:t>
                      </a:r>
                      <a:r>
                        <a:rPr lang="es-MX" baseline="0" dirty="0" smtClean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3er.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95.80 %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54.18 %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84.79 %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94.81 %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39.87 %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/>
              <a:t>Metodología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</a:t>
            </a:r>
            <a:r>
              <a:rPr lang="es-ES" sz="4000" b="1" noProof="1" smtClean="0">
                <a:solidFill>
                  <a:schemeClr val="bg1"/>
                </a:solidFill>
              </a:rPr>
              <a:t>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21837716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44455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/>
                <a:gridCol w="1975473"/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3er.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99.23%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 smtClean="0"/>
              <a:t>Promedio </a:t>
            </a:r>
            <a:r>
              <a:rPr lang="es-ES" sz="2400" b="1" noProof="1"/>
              <a:t>Poder Legislativo </a:t>
            </a:r>
            <a:r>
              <a:rPr lang="es-ES" sz="2400" b="1" noProof="1" smtClean="0"/>
              <a:t>97.81%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Poder Judicial 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58996"/>
              </p:ext>
            </p:extLst>
          </p:nvPr>
        </p:nvGraphicFramePr>
        <p:xfrm>
          <a:off x="263352" y="2492896"/>
          <a:ext cx="4645285" cy="10720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/>
                <a:gridCol w="1816786"/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3er.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99.43%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057809861"/>
              </p:ext>
            </p:extLst>
          </p:nvPr>
        </p:nvGraphicFramePr>
        <p:xfrm>
          <a:off x="4945212" y="980728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99.43%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96.57 </a:t>
            </a:r>
            <a:r>
              <a:rPr lang="es-ES" sz="2400" b="1" noProof="1"/>
              <a:t>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75875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/>
                <a:gridCol w="1296144"/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Juntas Locales de Conciliación 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Desarrollo  Económico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Técnica y Planeación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Medio Ambiente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Despacho del Gobernador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1" name="Gráfico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521505"/>
              </p:ext>
            </p:extLst>
          </p:nvPr>
        </p:nvGraphicFramePr>
        <p:xfrm>
          <a:off x="6096000" y="980728"/>
          <a:ext cx="56166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96.57%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18785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/>
                <a:gridCol w="1413533"/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de Seguridad Publica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Fiscalización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Gobierno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Procuraduría General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01558"/>
              </p:ext>
            </p:extLst>
          </p:nvPr>
        </p:nvGraphicFramePr>
        <p:xfrm>
          <a:off x="6168008" y="980729"/>
          <a:ext cx="5546459" cy="46805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/>
                <a:gridCol w="1377470"/>
              </a:tblGrid>
              <a:tr h="9288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Educación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Procuraduría para las niñas, niños y la familia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Consejería Jurídica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Pensiones de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Desarrollo 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Infraestructura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  </a:t>
            </a:r>
            <a:r>
              <a:rPr lang="es-ES" sz="2000" b="1" noProof="1"/>
              <a:t>Promedio Ejecutivo </a:t>
            </a:r>
            <a:r>
              <a:rPr lang="es-ES" sz="2000" b="1" noProof="1" smtClean="0"/>
              <a:t>96.57%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27996"/>
              </p:ext>
            </p:extLst>
          </p:nvPr>
        </p:nvGraphicFramePr>
        <p:xfrm>
          <a:off x="3359696" y="1340766"/>
          <a:ext cx="5616624" cy="39604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37964"/>
                <a:gridCol w="1578660"/>
              </a:tblGrid>
              <a:tr h="773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Finanzas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 Público de la Propiedad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 Comunicación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4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Descentralizados</a:t>
            </a:r>
            <a:r>
              <a:rPr lang="es-ES" sz="2800" b="1" noProof="1" smtClean="0"/>
              <a:t>     </a:t>
            </a:r>
            <a:r>
              <a:rPr lang="es-ES" sz="2800" b="1" noProof="1" smtClean="0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</a:t>
            </a:r>
            <a:r>
              <a:rPr lang="es-ES" sz="2000" b="1" noProof="1" smtClean="0"/>
              <a:t>                                                         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93.75%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83830"/>
              </p:ext>
            </p:extLst>
          </p:nvPr>
        </p:nvGraphicFramePr>
        <p:xfrm>
          <a:off x="335360" y="1090484"/>
          <a:ext cx="5688632" cy="52231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2362"/>
                <a:gridCol w="2336270"/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3er.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 del Estado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Ejecutiva Estatal de Atención a Víctimas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Infraestructura Física Educativa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936329"/>
              </p:ext>
            </p:extLst>
          </p:nvPr>
        </p:nvGraphicFramePr>
        <p:xfrm>
          <a:off x="6458125" y="1844824"/>
          <a:ext cx="5760640" cy="320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9808</TotalTime>
  <Words>1495</Words>
  <Application>Microsoft Office PowerPoint</Application>
  <PresentationFormat>Panorámica</PresentationFormat>
  <Paragraphs>585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굴림</vt:lpstr>
      <vt:lpstr>Arial</vt:lpstr>
      <vt:lpstr>Calibri</vt:lpstr>
      <vt:lpstr>Calibri Light</vt:lpstr>
      <vt:lpstr>Wingdings 3</vt:lpstr>
      <vt:lpstr>Tema de Office</vt:lpstr>
      <vt:lpstr>Diagnóstico de Cumplimiento de la   Información Pública de Oficio.  3er. Trimestre 2017.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Gabriela Guillermo</cp:lastModifiedBy>
  <cp:revision>636</cp:revision>
  <cp:lastPrinted>2016-11-03T16:29:35Z</cp:lastPrinted>
  <dcterms:created xsi:type="dcterms:W3CDTF">2015-03-28T20:05:05Z</dcterms:created>
  <dcterms:modified xsi:type="dcterms:W3CDTF">2017-11-13T21:36:29Z</dcterms:modified>
</cp:coreProperties>
</file>