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2" r:id="rId16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2"/>
  </p:normalViewPr>
  <p:slideViewPr>
    <p:cSldViewPr snapToGrid="0" snapToObjects="1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8742363594406889E-2"/>
          <c:w val="1"/>
          <c:h val="0.8233368207914969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Medio de Entrada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1FE-4999-B3AE-867074D41B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FE-4999-B3AE-867074D41B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1FE-4999-B3AE-867074D41B56}"/>
              </c:ext>
            </c:extLst>
          </c:dPt>
          <c:dLbls>
            <c:dLbl>
              <c:idx val="0"/>
              <c:layout>
                <c:manualLayout>
                  <c:x val="0.22727272727272727"/>
                  <c:y val="0.1767955801104972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FE-4999-B3AE-867074D41B56}"/>
                </c:ext>
              </c:extLst>
            </c:dLbl>
            <c:dLbl>
              <c:idx val="1"/>
              <c:layout>
                <c:manualLayout>
                  <c:x val="-1.2626262626262627E-3"/>
                  <c:y val="-0.1199684293606945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FE-4999-B3AE-867074D41B56}"/>
                </c:ext>
              </c:extLst>
            </c:dLbl>
            <c:dLbl>
              <c:idx val="2"/>
              <c:layout>
                <c:manualLayout>
                  <c:x val="-0.23232323232323232"/>
                  <c:y val="2.84135753749013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FE-4999-B3AE-867074D41B5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Hoja1!$A$2:$A$4</c:f>
              <c:strCache>
                <c:ptCount val="3"/>
                <c:pt idx="0">
                  <c:v>Dispositivo Móvil</c:v>
                </c:pt>
                <c:pt idx="1">
                  <c:v>Electrónico</c:v>
                </c:pt>
                <c:pt idx="2">
                  <c:v>Manual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497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FE-4999-B3AE-867074D41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75251351175726655"/>
          <c:y val="0.34346496319083342"/>
          <c:w val="0.17838439986913623"/>
          <c:h val="0.20765904804537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Datos Personales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Tipo de Solicitud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0-478A-8EEF-98C73872CF52}"/>
            </c:ext>
          </c:extLst>
        </c:ser>
        <c:ser>
          <c:idx val="0"/>
          <c:order val="1"/>
          <c:tx>
            <c:strRef>
              <c:f>Hoja1!$B$1</c:f>
              <c:strCache>
                <c:ptCount val="1"/>
                <c:pt idx="0">
                  <c:v>Acceso a la Información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Tipo de Solicitud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60-478A-8EEF-98C73872CF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03532184"/>
        <c:axId val="303523168"/>
      </c:barChart>
      <c:catAx>
        <c:axId val="303532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3523168"/>
        <c:crosses val="autoZero"/>
        <c:auto val="1"/>
        <c:lblAlgn val="ctr"/>
        <c:lblOffset val="100"/>
        <c:noMultiLvlLbl val="0"/>
      </c:catAx>
      <c:valAx>
        <c:axId val="30352316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Número</a:t>
                </a:r>
                <a:r>
                  <a:rPr lang="es-MX" baseline="0" dirty="0"/>
                  <a:t> de solicitudes</a:t>
                </a:r>
              </a:p>
              <a:p>
                <a:pPr>
                  <a:defRPr/>
                </a:pPr>
                <a:endParaRPr lang="es-MX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353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 a 29 años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Edad de solicitantes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9A-4D01-85C8-B78486ED783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30 a 39 años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Edad de solicitantes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9A-4D01-85C8-B78486ED7838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+40 años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Edad de solicitantes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9A-4D01-85C8-B78486ED7838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Sin Especificar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Edad de solicitantes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9A-4D01-85C8-B78486ED78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3526696"/>
        <c:axId val="303521208"/>
      </c:barChart>
      <c:catAx>
        <c:axId val="30352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3521208"/>
        <c:crosses val="autoZero"/>
        <c:auto val="1"/>
        <c:lblAlgn val="ctr"/>
        <c:lblOffset val="100"/>
        <c:noMultiLvlLbl val="0"/>
      </c:catAx>
      <c:valAx>
        <c:axId val="303521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3526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Género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5-42FD-885B-AD648681E08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Género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F5-42FD-885B-AD648681E08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Sin Especificar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Género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F5-42FD-885B-AD648681E0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5882160"/>
        <c:axId val="355879024"/>
      </c:barChart>
      <c:catAx>
        <c:axId val="35588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5879024"/>
        <c:crosses val="autoZero"/>
        <c:auto val="1"/>
        <c:lblAlgn val="ctr"/>
        <c:lblOffset val="100"/>
        <c:noMultiLvlLbl val="0"/>
      </c:catAx>
      <c:valAx>
        <c:axId val="35587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55882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Diciembre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Meses Comparados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7-419B-B341-B04FFCE95ABC}"/>
            </c:ext>
          </c:extLst>
        </c:ser>
        <c:ser>
          <c:idx val="0"/>
          <c:order val="1"/>
          <c:tx>
            <c:strRef>
              <c:f>Hoja1!$B$1</c:f>
              <c:strCache>
                <c:ptCount val="1"/>
                <c:pt idx="0">
                  <c:v>Noviembre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Meses Comparados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B7-419B-B341-B04FFCE95A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15640144"/>
        <c:axId val="415640536"/>
      </c:barChart>
      <c:catAx>
        <c:axId val="4156401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Meses Comparados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crossAx val="415640536"/>
        <c:crosses val="autoZero"/>
        <c:auto val="1"/>
        <c:lblAlgn val="ctr"/>
        <c:lblOffset val="100"/>
        <c:noMultiLvlLbl val="0"/>
      </c:catAx>
      <c:valAx>
        <c:axId val="415640536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Número</a:t>
                </a:r>
                <a:r>
                  <a:rPr lang="es-MX" baseline="0" dirty="0"/>
                  <a:t> de solicitudes</a:t>
                </a:r>
              </a:p>
              <a:p>
                <a:pPr>
                  <a:defRPr/>
                </a:pPr>
                <a:endParaRPr lang="es-MX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564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Hoja1!$B$2</c:f>
              <c:numCache>
                <c:formatCode>General</c:formatCode>
                <c:ptCount val="1"/>
                <c:pt idx="0">
                  <c:v>11498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7-4FAB-BDAA-AA02EB86F67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Hoja1!$C$2</c:f>
              <c:numCache>
                <c:formatCode>General</c:formatCode>
                <c:ptCount val="1"/>
                <c:pt idx="0">
                  <c:v>11253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D7-4FAB-BDAA-AA02EB86F67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Hoja1!$D$2</c:f>
              <c:numCache>
                <c:formatCode>General</c:formatCode>
                <c:ptCount val="1"/>
                <c:pt idx="0">
                  <c:v>12304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D7-4FAB-BDAA-AA02EB86F67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Hoja1!$E$2</c:f>
              <c:numCache>
                <c:formatCode>General</c:formatCode>
                <c:ptCount val="1"/>
                <c:pt idx="0">
                  <c:v>11468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D7-4FAB-BDAA-AA02EB86F67D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Hoja1!$F$2</c:f>
              <c:numCache>
                <c:formatCode>General</c:formatCode>
                <c:ptCount val="1"/>
                <c:pt idx="0">
                  <c:v>10406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D7-4FAB-BDAA-AA02EB86F67D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Hoja1!$G$2</c:f>
              <c:numCache>
                <c:formatCode>General</c:formatCode>
                <c:ptCount val="1"/>
                <c:pt idx="0">
                  <c:v>13697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D7-4FAB-BDAA-AA02EB86F67D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Hoja1!$H$2</c:f>
              <c:numCache>
                <c:formatCode>General</c:formatCode>
                <c:ptCount val="1"/>
                <c:pt idx="0">
                  <c:v>10939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D7-4FAB-BDAA-AA02EB86F67D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Hoja1!$I$2</c:f>
              <c:numCache>
                <c:formatCode>General</c:formatCode>
                <c:ptCount val="1"/>
                <c:pt idx="0">
                  <c:v>12640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D7-4FAB-BDAA-AA02EB86F67D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Hoja1!$J$2</c:f>
              <c:numCache>
                <c:formatCode>General</c:formatCode>
                <c:ptCount val="1"/>
                <c:pt idx="0">
                  <c:v>19899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D7-4FAB-BDAA-AA02EB86F67D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Hoja1!$K$2</c:f>
              <c:numCache>
                <c:formatCode>General</c:formatCode>
                <c:ptCount val="1"/>
                <c:pt idx="0">
                  <c:v>8420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3D7-4FAB-BDAA-AA02EB86F67D}"/>
            </c:ext>
          </c:extLst>
        </c:ser>
        <c:ser>
          <c:idx val="10"/>
          <c:order val="10"/>
          <c:tx>
            <c:strRef>
              <c:f>Hoja1!$L$1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Hoja1!$L$2</c:f>
              <c:numCache>
                <c:formatCode>General</c:formatCode>
                <c:ptCount val="1"/>
                <c:pt idx="0">
                  <c:v>4943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D7-4FAB-BDAA-AA02EB86F67D}"/>
            </c:ext>
          </c:extLst>
        </c:ser>
        <c:ser>
          <c:idx val="11"/>
          <c:order val="11"/>
          <c:tx>
            <c:strRef>
              <c:f>Hoja1!$M$1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Hoja1!$M$2</c:f>
              <c:numCache>
                <c:formatCode>General</c:formatCode>
                <c:ptCount val="1"/>
                <c:pt idx="0">
                  <c:v>4153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3D7-4FAB-BDAA-AA02EB86F67D}"/>
            </c:ext>
          </c:extLst>
        </c:ser>
        <c:ser>
          <c:idx val="12"/>
          <c:order val="12"/>
          <c:tx>
            <c:strRef>
              <c:f>Hoja1!$N$1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Hoja1!$N$2</c:f>
              <c:numCache>
                <c:formatCode>General</c:formatCode>
                <c:ptCount val="1"/>
                <c:pt idx="0">
                  <c:v>4885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3D7-4FAB-BDAA-AA02EB86F67D}"/>
            </c:ext>
          </c:extLst>
        </c:ser>
        <c:ser>
          <c:idx val="13"/>
          <c:order val="13"/>
          <c:tx>
            <c:strRef>
              <c:f>Hoja1!$O$1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Hoja1!$O$2</c:f>
              <c:numCache>
                <c:formatCode>General</c:formatCode>
                <c:ptCount val="1"/>
                <c:pt idx="0">
                  <c:v>5209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3D7-4FAB-BDAA-AA02EB86F67D}"/>
            </c:ext>
          </c:extLst>
        </c:ser>
        <c:ser>
          <c:idx val="14"/>
          <c:order val="14"/>
          <c:tx>
            <c:strRef>
              <c:f>Hoja1!$P$1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Hoja1!$P$2</c:f>
              <c:numCache>
                <c:formatCode>General</c:formatCode>
                <c:ptCount val="1"/>
                <c:pt idx="0">
                  <c:v>4202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3D7-4FAB-BDAA-AA02EB86F67D}"/>
            </c:ext>
          </c:extLst>
        </c:ser>
        <c:ser>
          <c:idx val="15"/>
          <c:order val="15"/>
          <c:tx>
            <c:strRef>
              <c:f>Hoja1!$Q$1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Hoja1!$Q$2</c:f>
              <c:numCache>
                <c:formatCode>General</c:formatCode>
                <c:ptCount val="1"/>
                <c:pt idx="0">
                  <c:v>5127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3D7-4FAB-BDAA-AA02EB86F67D}"/>
            </c:ext>
          </c:extLst>
        </c:ser>
        <c:ser>
          <c:idx val="16"/>
          <c:order val="16"/>
          <c:tx>
            <c:strRef>
              <c:f>Hoja1!$R$1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Hoja1!$R$2</c:f>
              <c:numCache>
                <c:formatCode>General</c:formatCode>
                <c:ptCount val="1"/>
                <c:pt idx="0">
                  <c:v>5168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3D7-4FAB-BDAA-AA02EB86F67D}"/>
            </c:ext>
          </c:extLst>
        </c:ser>
        <c:ser>
          <c:idx val="17"/>
          <c:order val="17"/>
          <c:tx>
            <c:strRef>
              <c:f>Hoja1!$S$1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Hoja1!$S$2</c:f>
              <c:numCache>
                <c:formatCode>General</c:formatCode>
                <c:ptCount val="1"/>
                <c:pt idx="0">
                  <c:v>2038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3D7-4FAB-BDAA-AA02EB86F67D}"/>
            </c:ext>
          </c:extLst>
        </c:ser>
        <c:ser>
          <c:idx val="18"/>
          <c:order val="18"/>
          <c:tx>
            <c:strRef>
              <c:f>Hoja1!$T$1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Hoja1!$T$2</c:f>
              <c:numCache>
                <c:formatCode>General</c:formatCode>
                <c:ptCount val="1"/>
                <c:pt idx="0">
                  <c:v>2067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3D7-4FAB-BDAA-AA02EB86F67D}"/>
            </c:ext>
          </c:extLst>
        </c:ser>
        <c:ser>
          <c:idx val="19"/>
          <c:order val="19"/>
          <c:tx>
            <c:strRef>
              <c:f>Hoja1!$U$1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Hoja1!$U$2</c:f>
              <c:numCache>
                <c:formatCode>General</c:formatCode>
                <c:ptCount val="1"/>
                <c:pt idx="0">
                  <c:v>1599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3D7-4FAB-BDAA-AA02EB86F67D}"/>
            </c:ext>
          </c:extLst>
        </c:ser>
        <c:ser>
          <c:idx val="20"/>
          <c:order val="20"/>
          <c:tx>
            <c:strRef>
              <c:f>Hoja1!$V$1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</c:f>
              <c:numCache>
                <c:formatCode>General</c:formatCode>
                <c:ptCount val="1"/>
              </c:numCache>
            </c:numRef>
          </c:cat>
          <c:val>
            <c:numRef>
              <c:f>Hoja1!$V$2</c:f>
              <c:numCache>
                <c:formatCode>General</c:formatCode>
                <c:ptCount val="1"/>
                <c:pt idx="0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3D7-4FAB-BDAA-AA02EB86F6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5639752"/>
        <c:axId val="415640928"/>
      </c:barChart>
      <c:catAx>
        <c:axId val="415639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Meses Comparados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5640928"/>
        <c:crosses val="autoZero"/>
        <c:auto val="1"/>
        <c:lblAlgn val="ctr"/>
        <c:lblOffset val="100"/>
        <c:noMultiLvlLbl val="0"/>
      </c:catAx>
      <c:valAx>
        <c:axId val="415640928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Número de solicitudes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5639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42253241072139E-2"/>
          <c:y val="3.8847795959206753E-2"/>
          <c:w val="0.94856885787003897"/>
          <c:h val="0.62845384658409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Secretaría de Finanzas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7-416E-BFB0-A2825916224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Torreón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7-416E-BFB0-A2825916224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Congreso del Estado de Coahuila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17-416E-BFB0-A28259162247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Instituto Registral y Catastral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17-416E-BFB0-A28259162247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Fiscalía General del Estado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17-416E-BFB0-A28259162247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Secretaría de Salud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Hoja1!$G$2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17-416E-BFB0-A28259162247}"/>
            </c:ext>
          </c:extLst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Despacho del titular del Gobernador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Hoja1!$H$2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17-416E-BFB0-A28259162247}"/>
            </c:ext>
          </c:extLst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Saltillo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Hoja1!$I$2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17-416E-BFB0-A28259162247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Secretaría de Gobierno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Hoja1!$J$2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17-416E-BFB0-A28259162247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Poder Judicial 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Hoja1!$K$2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17-416E-BFB0-A282591622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5642104"/>
        <c:axId val="415635832"/>
      </c:barChart>
      <c:catAx>
        <c:axId val="41564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5635832"/>
        <c:crosses val="autoZero"/>
        <c:auto val="1"/>
        <c:lblAlgn val="ctr"/>
        <c:lblOffset val="100"/>
        <c:noMultiLvlLbl val="0"/>
      </c:catAx>
      <c:valAx>
        <c:axId val="415635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564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291387315423219"/>
          <c:w val="1"/>
          <c:h val="0.24693022593887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Torreón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AF-4E57-A035-8474AAB7830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Fiscalía General del Estado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AF-4E57-A035-8474AAB7830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Secretaría de Finanzas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AF-4E57-A035-8474AAB7830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Saltillo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AF-4E57-A035-8474AAB7830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Secretaría de Salud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AF-4E57-A035-8474AAB7830B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Congreso del Estado de Coahuila de Zaragoza2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Hoja1!$G$2</c:f>
              <c:numCache>
                <c:formatCode>General</c:formatCode>
                <c:ptCount val="1"/>
                <c:pt idx="0">
                  <c:v>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AF-4E57-A035-8474AAB7830B}"/>
            </c:ext>
          </c:extLst>
        </c:ser>
        <c:ser>
          <c:idx val="6"/>
          <c:order val="6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Hoja1!$H$2</c:f>
              <c:numCache>
                <c:formatCode>General</c:formatCode>
                <c:ptCount val="1"/>
                <c:pt idx="0">
                  <c:v>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AF-4E57-A035-8474AAB7830B}"/>
            </c:ext>
          </c:extLst>
        </c:ser>
        <c:ser>
          <c:idx val="7"/>
          <c:order val="7"/>
          <c:tx>
            <c:strRef>
              <c:f>Hoja1!$H$1</c:f>
              <c:strCache>
                <c:ptCount val="1"/>
                <c:pt idx="0">
                  <c:v>ICAI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Hoja1!$I$2</c:f>
              <c:numCache>
                <c:formatCode>General</c:formatCode>
                <c:ptCount val="1"/>
                <c:pt idx="0">
                  <c:v>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AF-4E57-A035-8474AAB7830B}"/>
            </c:ext>
          </c:extLst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Poder Judicial del Estado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Hoja1!$J$2</c:f>
              <c:numCache>
                <c:formatCode>General</c:formatCode>
                <c:ptCount val="1"/>
                <c:pt idx="0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AF-4E57-A035-8474AAB7830B}"/>
            </c:ext>
          </c:extLst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Secretaría de Gobierno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Sujetos Obligados</c:v>
                </c:pt>
              </c:strCache>
            </c:strRef>
          </c:cat>
          <c:val>
            <c:numRef>
              <c:f>Hoja1!$K$2</c:f>
              <c:numCache>
                <c:formatCode>General</c:formatCode>
                <c:ptCount val="1"/>
                <c:pt idx="0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AF-4E57-A035-8474AAB783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5637400"/>
        <c:axId val="415629952"/>
      </c:barChart>
      <c:catAx>
        <c:axId val="41563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5629952"/>
        <c:crosses val="autoZero"/>
        <c:auto val="1"/>
        <c:lblAlgn val="ctr"/>
        <c:lblOffset val="100"/>
        <c:noMultiLvlLbl val="0"/>
      </c:catAx>
      <c:valAx>
        <c:axId val="41562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563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782977411914425"/>
          <c:y val="4.5157132562431229E-2"/>
          <c:w val="0.39444156128211244"/>
          <c:h val="0.896820413082731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1C-4238-86F9-660D697078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1C-4238-86F9-660D697078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1C-4238-86F9-660D697078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F1C-4238-86F9-660D697078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F1C-4238-86F9-660D697078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F1C-4238-86F9-660D697078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Información disponible vía PNT</c:v>
                </c:pt>
                <c:pt idx="1">
                  <c:v>Registro de la Solicitud</c:v>
                </c:pt>
                <c:pt idx="2">
                  <c:v>No es de mi competencia</c:v>
                </c:pt>
                <c:pt idx="3">
                  <c:v>Prórroga</c:v>
                </c:pt>
                <c:pt idx="4">
                  <c:v>Información pública de oficio</c:v>
                </c:pt>
                <c:pt idx="5">
                  <c:v>Otros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256</c:v>
                </c:pt>
                <c:pt idx="1">
                  <c:v>104</c:v>
                </c:pt>
                <c:pt idx="2">
                  <c:v>78</c:v>
                </c:pt>
                <c:pt idx="3">
                  <c:v>24</c:v>
                </c:pt>
                <c:pt idx="4">
                  <c:v>15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1C-4238-86F9-660D697078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0047677302511716"/>
          <c:w val="0.39636463055754395"/>
          <c:h val="0.78145522013568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6FACA-CF47-4376-9489-21DD2A5B8828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987D23E7-AA90-474F-A2B0-9367603FC84E}">
      <dgm:prSet phldrT="[Texto]"/>
      <dgm:spPr/>
      <dgm:t>
        <a:bodyPr/>
        <a:lstStyle/>
        <a:p>
          <a:r>
            <a:rPr lang="es-MX" dirty="0"/>
            <a:t>Mensual</a:t>
          </a:r>
        </a:p>
      </dgm:t>
    </dgm:pt>
    <dgm:pt modelId="{1DA9C948-EE9B-42A9-A4D7-D0080141A718}" type="parTrans" cxnId="{E8127038-9311-4A9D-9782-1C7011583771}">
      <dgm:prSet/>
      <dgm:spPr/>
      <dgm:t>
        <a:bodyPr/>
        <a:lstStyle/>
        <a:p>
          <a:endParaRPr lang="es-MX">
            <a:solidFill>
              <a:schemeClr val="bg1">
                <a:lumMod val="50000"/>
              </a:schemeClr>
            </a:solidFill>
          </a:endParaRPr>
        </a:p>
      </dgm:t>
    </dgm:pt>
    <dgm:pt modelId="{843B1421-1DD1-4FA3-BD92-CABAC2A0ADCB}" type="sibTrans" cxnId="{E8127038-9311-4A9D-9782-1C7011583771}">
      <dgm:prSet/>
      <dgm:spPr/>
      <dgm:t>
        <a:bodyPr/>
        <a:lstStyle/>
        <a:p>
          <a:endParaRPr lang="es-MX">
            <a:solidFill>
              <a:schemeClr val="bg1">
                <a:lumMod val="50000"/>
              </a:schemeClr>
            </a:solidFill>
          </a:endParaRPr>
        </a:p>
      </dgm:t>
    </dgm:pt>
    <dgm:pt modelId="{4E87B838-4738-4810-88D9-68F55BEBAD3F}">
      <dgm:prSet phldrT="[Texto]"/>
      <dgm:spPr/>
      <dgm:t>
        <a:bodyPr/>
        <a:lstStyle/>
        <a:p>
          <a:r>
            <a:rPr lang="es-MX" dirty="0"/>
            <a:t>503</a:t>
          </a:r>
        </a:p>
      </dgm:t>
    </dgm:pt>
    <dgm:pt modelId="{BB4D0132-FEA2-449B-8FCE-EC6C03ECAB3B}" type="parTrans" cxnId="{4E2D61DD-99AF-4E33-A29E-1585BDB25E02}">
      <dgm:prSet/>
      <dgm:spPr/>
      <dgm:t>
        <a:bodyPr/>
        <a:lstStyle/>
        <a:p>
          <a:endParaRPr lang="es-MX">
            <a:solidFill>
              <a:schemeClr val="bg1">
                <a:lumMod val="50000"/>
              </a:schemeClr>
            </a:solidFill>
          </a:endParaRPr>
        </a:p>
      </dgm:t>
    </dgm:pt>
    <dgm:pt modelId="{E3E0E201-73F7-48FE-B7F1-B87C6E1DBD75}" type="sibTrans" cxnId="{4E2D61DD-99AF-4E33-A29E-1585BDB25E02}">
      <dgm:prSet/>
      <dgm:spPr/>
      <dgm:t>
        <a:bodyPr/>
        <a:lstStyle/>
        <a:p>
          <a:endParaRPr lang="es-MX">
            <a:solidFill>
              <a:schemeClr val="bg1">
                <a:lumMod val="50000"/>
              </a:schemeClr>
            </a:solidFill>
          </a:endParaRPr>
        </a:p>
      </dgm:t>
    </dgm:pt>
    <dgm:pt modelId="{35E37E1A-5CB1-4A0A-A0EE-917456A7E6B7}">
      <dgm:prSet phldrT="[Texto]"/>
      <dgm:spPr/>
      <dgm:t>
        <a:bodyPr/>
        <a:lstStyle/>
        <a:p>
          <a:r>
            <a:rPr lang="es-MX" dirty="0"/>
            <a:t>Anual</a:t>
          </a:r>
        </a:p>
      </dgm:t>
    </dgm:pt>
    <dgm:pt modelId="{C699092D-00A9-4778-AA9E-40550B287112}" type="parTrans" cxnId="{2D00C0AD-D739-42B6-AB57-886E584FCF2F}">
      <dgm:prSet/>
      <dgm:spPr/>
      <dgm:t>
        <a:bodyPr/>
        <a:lstStyle/>
        <a:p>
          <a:endParaRPr lang="es-MX">
            <a:solidFill>
              <a:schemeClr val="bg1">
                <a:lumMod val="50000"/>
              </a:schemeClr>
            </a:solidFill>
          </a:endParaRPr>
        </a:p>
      </dgm:t>
    </dgm:pt>
    <dgm:pt modelId="{59CF278C-5C4B-441A-BC52-28F2AC426512}" type="sibTrans" cxnId="{2D00C0AD-D739-42B6-AB57-886E584FCF2F}">
      <dgm:prSet/>
      <dgm:spPr/>
      <dgm:t>
        <a:bodyPr/>
        <a:lstStyle/>
        <a:p>
          <a:endParaRPr lang="es-MX">
            <a:solidFill>
              <a:schemeClr val="bg1">
                <a:lumMod val="50000"/>
              </a:schemeClr>
            </a:solidFill>
          </a:endParaRPr>
        </a:p>
      </dgm:t>
    </dgm:pt>
    <dgm:pt modelId="{69E654CC-C13B-42F2-B78D-3A3D6CBA12CE}">
      <dgm:prSet phldrT="[Texto]"/>
      <dgm:spPr/>
      <dgm:t>
        <a:bodyPr/>
        <a:lstStyle/>
        <a:p>
          <a:r>
            <a:rPr lang="es-MX" dirty="0"/>
            <a:t>11,498</a:t>
          </a:r>
        </a:p>
      </dgm:t>
    </dgm:pt>
    <dgm:pt modelId="{A3FD3589-EBF6-4E91-A6F0-E97183FBD180}" type="parTrans" cxnId="{AE74F032-4833-4A2F-B1B6-37C31AA04101}">
      <dgm:prSet/>
      <dgm:spPr/>
      <dgm:t>
        <a:bodyPr/>
        <a:lstStyle/>
        <a:p>
          <a:endParaRPr lang="es-MX">
            <a:solidFill>
              <a:schemeClr val="bg1">
                <a:lumMod val="50000"/>
              </a:schemeClr>
            </a:solidFill>
          </a:endParaRPr>
        </a:p>
      </dgm:t>
    </dgm:pt>
    <dgm:pt modelId="{C07C1485-2BAC-4598-8083-09A3A3677178}" type="sibTrans" cxnId="{AE74F032-4833-4A2F-B1B6-37C31AA04101}">
      <dgm:prSet/>
      <dgm:spPr/>
      <dgm:t>
        <a:bodyPr/>
        <a:lstStyle/>
        <a:p>
          <a:endParaRPr lang="es-MX">
            <a:solidFill>
              <a:schemeClr val="bg1">
                <a:lumMod val="50000"/>
              </a:schemeClr>
            </a:solidFill>
          </a:endParaRPr>
        </a:p>
      </dgm:t>
    </dgm:pt>
    <dgm:pt modelId="{EE3A0907-2E90-48BE-80AE-C0ABE3B4EB11}">
      <dgm:prSet phldrT="[Texto]"/>
      <dgm:spPr/>
      <dgm:t>
        <a:bodyPr/>
        <a:lstStyle/>
        <a:p>
          <a:r>
            <a:rPr lang="es-MX" dirty="0"/>
            <a:t>Histórico</a:t>
          </a:r>
        </a:p>
      </dgm:t>
    </dgm:pt>
    <dgm:pt modelId="{B6F7CC63-4F22-43C0-8A2F-0AB232EBE76B}" type="parTrans" cxnId="{DE8048A9-F5D6-42F6-AFF4-2804EAE3BF26}">
      <dgm:prSet/>
      <dgm:spPr/>
      <dgm:t>
        <a:bodyPr/>
        <a:lstStyle/>
        <a:p>
          <a:endParaRPr lang="es-MX">
            <a:solidFill>
              <a:schemeClr val="bg1">
                <a:lumMod val="50000"/>
              </a:schemeClr>
            </a:solidFill>
          </a:endParaRPr>
        </a:p>
      </dgm:t>
    </dgm:pt>
    <dgm:pt modelId="{C4EDB601-BA9B-4202-9E72-746242703A21}" type="sibTrans" cxnId="{DE8048A9-F5D6-42F6-AFF4-2804EAE3BF26}">
      <dgm:prSet/>
      <dgm:spPr/>
      <dgm:t>
        <a:bodyPr/>
        <a:lstStyle/>
        <a:p>
          <a:endParaRPr lang="es-MX">
            <a:solidFill>
              <a:schemeClr val="bg1">
                <a:lumMod val="50000"/>
              </a:schemeClr>
            </a:solidFill>
          </a:endParaRPr>
        </a:p>
      </dgm:t>
    </dgm:pt>
    <dgm:pt modelId="{0FCF9C90-B98C-48BB-B4AF-2117AB8C9824}">
      <dgm:prSet phldrT="[Texto]"/>
      <dgm:spPr/>
      <dgm:t>
        <a:bodyPr/>
        <a:lstStyle/>
        <a:p>
          <a:r>
            <a:rPr lang="es-MX" dirty="0"/>
            <a:t>162,648</a:t>
          </a:r>
        </a:p>
      </dgm:t>
    </dgm:pt>
    <dgm:pt modelId="{9771CB42-F74F-41B6-9C7D-507963CE7BBA}" type="sibTrans" cxnId="{D28C944C-4B95-43B2-923F-F28F9199D44C}">
      <dgm:prSet/>
      <dgm:spPr/>
      <dgm:t>
        <a:bodyPr/>
        <a:lstStyle/>
        <a:p>
          <a:endParaRPr lang="es-MX">
            <a:solidFill>
              <a:schemeClr val="bg1">
                <a:lumMod val="50000"/>
              </a:schemeClr>
            </a:solidFill>
          </a:endParaRPr>
        </a:p>
      </dgm:t>
    </dgm:pt>
    <dgm:pt modelId="{898011A6-56EE-441B-8E97-DC1A1AC9EB79}" type="parTrans" cxnId="{D28C944C-4B95-43B2-923F-F28F9199D44C}">
      <dgm:prSet/>
      <dgm:spPr/>
      <dgm:t>
        <a:bodyPr/>
        <a:lstStyle/>
        <a:p>
          <a:endParaRPr lang="es-MX">
            <a:solidFill>
              <a:schemeClr val="bg1">
                <a:lumMod val="50000"/>
              </a:schemeClr>
            </a:solidFill>
          </a:endParaRPr>
        </a:p>
      </dgm:t>
    </dgm:pt>
    <dgm:pt modelId="{310DA1FD-3AFC-4848-837F-66EC9225768B}" type="pres">
      <dgm:prSet presAssocID="{E696FACA-CF47-4376-9489-21DD2A5B882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621EE064-9194-406B-B8DA-450AC59B8A3D}" type="pres">
      <dgm:prSet presAssocID="{987D23E7-AA90-474F-A2B0-9367603FC84E}" presName="composite" presStyleCnt="0"/>
      <dgm:spPr/>
    </dgm:pt>
    <dgm:pt modelId="{0FC5D1A3-EB66-42A0-82F0-6A68A698010D}" type="pres">
      <dgm:prSet presAssocID="{987D23E7-AA90-474F-A2B0-9367603FC84E}" presName="BackAccent" presStyleLbl="bgShp" presStyleIdx="0" presStyleCnt="3" custScaleX="214684" custScaleY="214684"/>
      <dgm:spPr/>
    </dgm:pt>
    <dgm:pt modelId="{9F4E8128-C563-47E4-B5DA-4035ACF47E31}" type="pres">
      <dgm:prSet presAssocID="{987D23E7-AA90-474F-A2B0-9367603FC84E}" presName="Accent" presStyleLbl="alignNode1" presStyleIdx="0" presStyleCnt="3" custScaleX="214684" custScaleY="214684"/>
      <dgm:spPr/>
    </dgm:pt>
    <dgm:pt modelId="{27C770AC-CEBA-425B-A7F4-9EF96E1D7B12}" type="pres">
      <dgm:prSet presAssocID="{987D23E7-AA90-474F-A2B0-9367603FC84E}" presName="Child" presStyleLbl="revTx" presStyleIdx="0" presStyleCnt="6" custScaleX="83361" custScaleY="20156" custLinFactNeighborX="3646" custLinFactNeighborY="-37781">
        <dgm:presLayoutVars>
          <dgm:chMax val="0"/>
          <dgm:chPref val="0"/>
          <dgm:bulletEnabled val="1"/>
        </dgm:presLayoutVars>
      </dgm:prSet>
      <dgm:spPr/>
    </dgm:pt>
    <dgm:pt modelId="{EE6C143D-48FD-4E2D-A009-3BB31E324D14}" type="pres">
      <dgm:prSet presAssocID="{987D23E7-AA90-474F-A2B0-9367603FC84E}" presName="Parent" presStyleLbl="revTx" presStyleIdx="1" presStyleCnt="6" custScaleX="83361" custLinFactNeighborX="2390">
        <dgm:presLayoutVars>
          <dgm:chMax val="1"/>
          <dgm:chPref val="1"/>
          <dgm:bulletEnabled val="1"/>
        </dgm:presLayoutVars>
      </dgm:prSet>
      <dgm:spPr/>
    </dgm:pt>
    <dgm:pt modelId="{B0AC1611-51C0-4C82-B125-3450978352C8}" type="pres">
      <dgm:prSet presAssocID="{843B1421-1DD1-4FA3-BD92-CABAC2A0ADCB}" presName="sibTrans" presStyleCnt="0"/>
      <dgm:spPr/>
    </dgm:pt>
    <dgm:pt modelId="{A9CD7E60-90F4-49B9-8729-295CB86EF7DD}" type="pres">
      <dgm:prSet presAssocID="{35E37E1A-5CB1-4A0A-A0EE-917456A7E6B7}" presName="composite" presStyleCnt="0"/>
      <dgm:spPr/>
    </dgm:pt>
    <dgm:pt modelId="{2E968D2B-983B-4369-8350-9C1B7CB94422}" type="pres">
      <dgm:prSet presAssocID="{35E37E1A-5CB1-4A0A-A0EE-917456A7E6B7}" presName="BackAccent" presStyleLbl="bgShp" presStyleIdx="1" presStyleCnt="3" custScaleX="214684" custScaleY="214684" custLinFactNeighborX="26039"/>
      <dgm:spPr/>
    </dgm:pt>
    <dgm:pt modelId="{123255D5-B107-4F33-B10E-86A5A6073524}" type="pres">
      <dgm:prSet presAssocID="{35E37E1A-5CB1-4A0A-A0EE-917456A7E6B7}" presName="Accent" presStyleLbl="alignNode1" presStyleIdx="1" presStyleCnt="3" custScaleX="214684" custScaleY="214684" custLinFactNeighborX="32549"/>
      <dgm:spPr/>
    </dgm:pt>
    <dgm:pt modelId="{0833BA85-9BE7-4B60-9D5E-5715F05BE49F}" type="pres">
      <dgm:prSet presAssocID="{35E37E1A-5CB1-4A0A-A0EE-917456A7E6B7}" presName="Child" presStyleLbl="revTx" presStyleIdx="2" presStyleCnt="6" custScaleX="83361" custScaleY="21039" custLinFactNeighborX="8054" custLinFactNeighborY="-34888">
        <dgm:presLayoutVars>
          <dgm:chMax val="0"/>
          <dgm:chPref val="0"/>
          <dgm:bulletEnabled val="1"/>
        </dgm:presLayoutVars>
      </dgm:prSet>
      <dgm:spPr/>
    </dgm:pt>
    <dgm:pt modelId="{0408AA0C-CFE3-43AF-8356-7BA1128E753A}" type="pres">
      <dgm:prSet presAssocID="{35E37E1A-5CB1-4A0A-A0EE-917456A7E6B7}" presName="Parent" presStyleLbl="revTx" presStyleIdx="3" presStyleCnt="6" custScaleX="83361" custLinFactNeighborX="11195">
        <dgm:presLayoutVars>
          <dgm:chMax val="1"/>
          <dgm:chPref val="1"/>
          <dgm:bulletEnabled val="1"/>
        </dgm:presLayoutVars>
      </dgm:prSet>
      <dgm:spPr/>
    </dgm:pt>
    <dgm:pt modelId="{13549DDD-B501-4C5A-93DA-83DC6BD2F2C8}" type="pres">
      <dgm:prSet presAssocID="{59CF278C-5C4B-441A-BC52-28F2AC426512}" presName="sibTrans" presStyleCnt="0"/>
      <dgm:spPr/>
    </dgm:pt>
    <dgm:pt modelId="{C6424476-74A4-4F3C-9885-1C0D4D5930A2}" type="pres">
      <dgm:prSet presAssocID="{EE3A0907-2E90-48BE-80AE-C0ABE3B4EB11}" presName="composite" presStyleCnt="0"/>
      <dgm:spPr/>
    </dgm:pt>
    <dgm:pt modelId="{4532CF5D-4BA4-4A7B-B87D-E1C1786A22DF}" type="pres">
      <dgm:prSet presAssocID="{EE3A0907-2E90-48BE-80AE-C0ABE3B4EB11}" presName="BackAccent" presStyleLbl="bgShp" presStyleIdx="2" presStyleCnt="3" custScaleX="214684" custScaleY="214684" custLinFactNeighborX="-29750"/>
      <dgm:spPr/>
    </dgm:pt>
    <dgm:pt modelId="{B03F1241-E488-4BFD-94F8-B98DC779C284}" type="pres">
      <dgm:prSet presAssocID="{EE3A0907-2E90-48BE-80AE-C0ABE3B4EB11}" presName="Accent" presStyleLbl="alignNode1" presStyleIdx="2" presStyleCnt="3" custScaleX="214684" custScaleY="214684" custLinFactNeighborX="-37189"/>
      <dgm:spPr/>
    </dgm:pt>
    <dgm:pt modelId="{F7C8B888-35F6-4548-BC8E-48CD5D69FB8E}" type="pres">
      <dgm:prSet presAssocID="{EE3A0907-2E90-48BE-80AE-C0ABE3B4EB11}" presName="Child" presStyleLbl="revTx" presStyleIdx="4" presStyleCnt="6" custScaleX="83361" custScaleY="21922" custLinFactNeighborX="-9990" custLinFactNeighborY="-31796">
        <dgm:presLayoutVars>
          <dgm:chMax val="0"/>
          <dgm:chPref val="0"/>
          <dgm:bulletEnabled val="1"/>
        </dgm:presLayoutVars>
      </dgm:prSet>
      <dgm:spPr/>
    </dgm:pt>
    <dgm:pt modelId="{307F20D2-C583-4665-A04A-5AEC7ADE5151}" type="pres">
      <dgm:prSet presAssocID="{EE3A0907-2E90-48BE-80AE-C0ABE3B4EB11}" presName="Parent" presStyleLbl="revTx" presStyleIdx="5" presStyleCnt="6" custScaleX="83361" custLinFactNeighborX="-9843">
        <dgm:presLayoutVars>
          <dgm:chMax val="1"/>
          <dgm:chPref val="1"/>
          <dgm:bulletEnabled val="1"/>
        </dgm:presLayoutVars>
      </dgm:prSet>
      <dgm:spPr/>
    </dgm:pt>
  </dgm:ptLst>
  <dgm:cxnLst>
    <dgm:cxn modelId="{11EE2026-1554-456E-92D3-82EC6E11D295}" type="presOf" srcId="{EE3A0907-2E90-48BE-80AE-C0ABE3B4EB11}" destId="{307F20D2-C583-4665-A04A-5AEC7ADE5151}" srcOrd="0" destOrd="0" presId="urn:microsoft.com/office/officeart/2008/layout/IncreasingCircleProcess"/>
    <dgm:cxn modelId="{AE74F032-4833-4A2F-B1B6-37C31AA04101}" srcId="{35E37E1A-5CB1-4A0A-A0EE-917456A7E6B7}" destId="{69E654CC-C13B-42F2-B78D-3A3D6CBA12CE}" srcOrd="0" destOrd="0" parTransId="{A3FD3589-EBF6-4E91-A6F0-E97183FBD180}" sibTransId="{C07C1485-2BAC-4598-8083-09A3A3677178}"/>
    <dgm:cxn modelId="{E8127038-9311-4A9D-9782-1C7011583771}" srcId="{E696FACA-CF47-4376-9489-21DD2A5B8828}" destId="{987D23E7-AA90-474F-A2B0-9367603FC84E}" srcOrd="0" destOrd="0" parTransId="{1DA9C948-EE9B-42A9-A4D7-D0080141A718}" sibTransId="{843B1421-1DD1-4FA3-BD92-CABAC2A0ADCB}"/>
    <dgm:cxn modelId="{5B04F849-D62C-4CBF-AB23-BF83E8855891}" type="presOf" srcId="{987D23E7-AA90-474F-A2B0-9367603FC84E}" destId="{EE6C143D-48FD-4E2D-A009-3BB31E324D14}" srcOrd="0" destOrd="0" presId="urn:microsoft.com/office/officeart/2008/layout/IncreasingCircleProcess"/>
    <dgm:cxn modelId="{D28C944C-4B95-43B2-923F-F28F9199D44C}" srcId="{EE3A0907-2E90-48BE-80AE-C0ABE3B4EB11}" destId="{0FCF9C90-B98C-48BB-B4AF-2117AB8C9824}" srcOrd="0" destOrd="0" parTransId="{898011A6-56EE-441B-8E97-DC1A1AC9EB79}" sibTransId="{9771CB42-F74F-41B6-9C7D-507963CE7BBA}"/>
    <dgm:cxn modelId="{3B595574-47A9-49C0-8043-0E178D6889E5}" type="presOf" srcId="{4E87B838-4738-4810-88D9-68F55BEBAD3F}" destId="{27C770AC-CEBA-425B-A7F4-9EF96E1D7B12}" srcOrd="0" destOrd="0" presId="urn:microsoft.com/office/officeart/2008/layout/IncreasingCircleProcess"/>
    <dgm:cxn modelId="{79707A9A-DD95-41E0-9E8F-46FFE4CDDBA1}" type="presOf" srcId="{0FCF9C90-B98C-48BB-B4AF-2117AB8C9824}" destId="{F7C8B888-35F6-4548-BC8E-48CD5D69FB8E}" srcOrd="0" destOrd="0" presId="urn:microsoft.com/office/officeart/2008/layout/IncreasingCircleProcess"/>
    <dgm:cxn modelId="{DE8048A9-F5D6-42F6-AFF4-2804EAE3BF26}" srcId="{E696FACA-CF47-4376-9489-21DD2A5B8828}" destId="{EE3A0907-2E90-48BE-80AE-C0ABE3B4EB11}" srcOrd="2" destOrd="0" parTransId="{B6F7CC63-4F22-43C0-8A2F-0AB232EBE76B}" sibTransId="{C4EDB601-BA9B-4202-9E72-746242703A21}"/>
    <dgm:cxn modelId="{2D00C0AD-D739-42B6-AB57-886E584FCF2F}" srcId="{E696FACA-CF47-4376-9489-21DD2A5B8828}" destId="{35E37E1A-5CB1-4A0A-A0EE-917456A7E6B7}" srcOrd="1" destOrd="0" parTransId="{C699092D-00A9-4778-AA9E-40550B287112}" sibTransId="{59CF278C-5C4B-441A-BC52-28F2AC426512}"/>
    <dgm:cxn modelId="{E5D951C3-0735-4BF6-BB34-925713E42FDE}" type="presOf" srcId="{E696FACA-CF47-4376-9489-21DD2A5B8828}" destId="{310DA1FD-3AFC-4848-837F-66EC9225768B}" srcOrd="0" destOrd="0" presId="urn:microsoft.com/office/officeart/2008/layout/IncreasingCircleProcess"/>
    <dgm:cxn modelId="{4E2D61DD-99AF-4E33-A29E-1585BDB25E02}" srcId="{987D23E7-AA90-474F-A2B0-9367603FC84E}" destId="{4E87B838-4738-4810-88D9-68F55BEBAD3F}" srcOrd="0" destOrd="0" parTransId="{BB4D0132-FEA2-449B-8FCE-EC6C03ECAB3B}" sibTransId="{E3E0E201-73F7-48FE-B7F1-B87C6E1DBD75}"/>
    <dgm:cxn modelId="{5FF751E1-7C6A-48B5-975D-D32CEBCCFE22}" type="presOf" srcId="{69E654CC-C13B-42F2-B78D-3A3D6CBA12CE}" destId="{0833BA85-9BE7-4B60-9D5E-5715F05BE49F}" srcOrd="0" destOrd="0" presId="urn:microsoft.com/office/officeart/2008/layout/IncreasingCircleProcess"/>
    <dgm:cxn modelId="{D4C15BE6-9A68-4DB1-81DB-659B447B46AC}" type="presOf" srcId="{35E37E1A-5CB1-4A0A-A0EE-917456A7E6B7}" destId="{0408AA0C-CFE3-43AF-8356-7BA1128E753A}" srcOrd="0" destOrd="0" presId="urn:microsoft.com/office/officeart/2008/layout/IncreasingCircleProcess"/>
    <dgm:cxn modelId="{642647DB-3343-4E94-A69B-E3B48DD6CE02}" type="presParOf" srcId="{310DA1FD-3AFC-4848-837F-66EC9225768B}" destId="{621EE064-9194-406B-B8DA-450AC59B8A3D}" srcOrd="0" destOrd="0" presId="urn:microsoft.com/office/officeart/2008/layout/IncreasingCircleProcess"/>
    <dgm:cxn modelId="{28E2AD17-B2EC-45EF-82F3-C84EA6F82374}" type="presParOf" srcId="{621EE064-9194-406B-B8DA-450AC59B8A3D}" destId="{0FC5D1A3-EB66-42A0-82F0-6A68A698010D}" srcOrd="0" destOrd="0" presId="urn:microsoft.com/office/officeart/2008/layout/IncreasingCircleProcess"/>
    <dgm:cxn modelId="{8BCF9C8F-35E9-4B3E-B0C3-D4D82992F72D}" type="presParOf" srcId="{621EE064-9194-406B-B8DA-450AC59B8A3D}" destId="{9F4E8128-C563-47E4-B5DA-4035ACF47E31}" srcOrd="1" destOrd="0" presId="urn:microsoft.com/office/officeart/2008/layout/IncreasingCircleProcess"/>
    <dgm:cxn modelId="{C145FB70-99CE-4D21-85E3-8128F047BA99}" type="presParOf" srcId="{621EE064-9194-406B-B8DA-450AC59B8A3D}" destId="{27C770AC-CEBA-425B-A7F4-9EF96E1D7B12}" srcOrd="2" destOrd="0" presId="urn:microsoft.com/office/officeart/2008/layout/IncreasingCircleProcess"/>
    <dgm:cxn modelId="{FE1E4299-B149-40D1-9943-766B9FB2BDF9}" type="presParOf" srcId="{621EE064-9194-406B-B8DA-450AC59B8A3D}" destId="{EE6C143D-48FD-4E2D-A009-3BB31E324D14}" srcOrd="3" destOrd="0" presId="urn:microsoft.com/office/officeart/2008/layout/IncreasingCircleProcess"/>
    <dgm:cxn modelId="{B1EC1F04-AE26-4DC3-806E-9925854996B6}" type="presParOf" srcId="{310DA1FD-3AFC-4848-837F-66EC9225768B}" destId="{B0AC1611-51C0-4C82-B125-3450978352C8}" srcOrd="1" destOrd="0" presId="urn:microsoft.com/office/officeart/2008/layout/IncreasingCircleProcess"/>
    <dgm:cxn modelId="{25DEB990-A028-4A47-B6B0-FF6FDDFE06D0}" type="presParOf" srcId="{310DA1FD-3AFC-4848-837F-66EC9225768B}" destId="{A9CD7E60-90F4-49B9-8729-295CB86EF7DD}" srcOrd="2" destOrd="0" presId="urn:microsoft.com/office/officeart/2008/layout/IncreasingCircleProcess"/>
    <dgm:cxn modelId="{69A609E7-8DEB-452D-9CE3-19A89A0ACB2E}" type="presParOf" srcId="{A9CD7E60-90F4-49B9-8729-295CB86EF7DD}" destId="{2E968D2B-983B-4369-8350-9C1B7CB94422}" srcOrd="0" destOrd="0" presId="urn:microsoft.com/office/officeart/2008/layout/IncreasingCircleProcess"/>
    <dgm:cxn modelId="{1608B399-D414-41F5-B768-287B4F200378}" type="presParOf" srcId="{A9CD7E60-90F4-49B9-8729-295CB86EF7DD}" destId="{123255D5-B107-4F33-B10E-86A5A6073524}" srcOrd="1" destOrd="0" presId="urn:microsoft.com/office/officeart/2008/layout/IncreasingCircleProcess"/>
    <dgm:cxn modelId="{98899C65-49F1-4639-B804-5F142A7482F7}" type="presParOf" srcId="{A9CD7E60-90F4-49B9-8729-295CB86EF7DD}" destId="{0833BA85-9BE7-4B60-9D5E-5715F05BE49F}" srcOrd="2" destOrd="0" presId="urn:microsoft.com/office/officeart/2008/layout/IncreasingCircleProcess"/>
    <dgm:cxn modelId="{0663CF75-CD9F-41B0-85C3-0F970BF13F3B}" type="presParOf" srcId="{A9CD7E60-90F4-49B9-8729-295CB86EF7DD}" destId="{0408AA0C-CFE3-43AF-8356-7BA1128E753A}" srcOrd="3" destOrd="0" presId="urn:microsoft.com/office/officeart/2008/layout/IncreasingCircleProcess"/>
    <dgm:cxn modelId="{608A779E-E6C6-4B76-8D63-7BD8DAB8A3A5}" type="presParOf" srcId="{310DA1FD-3AFC-4848-837F-66EC9225768B}" destId="{13549DDD-B501-4C5A-93DA-83DC6BD2F2C8}" srcOrd="3" destOrd="0" presId="urn:microsoft.com/office/officeart/2008/layout/IncreasingCircleProcess"/>
    <dgm:cxn modelId="{816ED178-72D7-417B-9A63-93F0734763B8}" type="presParOf" srcId="{310DA1FD-3AFC-4848-837F-66EC9225768B}" destId="{C6424476-74A4-4F3C-9885-1C0D4D5930A2}" srcOrd="4" destOrd="0" presId="urn:microsoft.com/office/officeart/2008/layout/IncreasingCircleProcess"/>
    <dgm:cxn modelId="{D19F1F30-833E-4A77-98EC-95E640093D6D}" type="presParOf" srcId="{C6424476-74A4-4F3C-9885-1C0D4D5930A2}" destId="{4532CF5D-4BA4-4A7B-B87D-E1C1786A22DF}" srcOrd="0" destOrd="0" presId="urn:microsoft.com/office/officeart/2008/layout/IncreasingCircleProcess"/>
    <dgm:cxn modelId="{08C34293-52B8-4067-A771-5CAAAE75E78A}" type="presParOf" srcId="{C6424476-74A4-4F3C-9885-1C0D4D5930A2}" destId="{B03F1241-E488-4BFD-94F8-B98DC779C284}" srcOrd="1" destOrd="0" presId="urn:microsoft.com/office/officeart/2008/layout/IncreasingCircleProcess"/>
    <dgm:cxn modelId="{ECFB071B-2633-453A-A9D0-F9996B7E6F79}" type="presParOf" srcId="{C6424476-74A4-4F3C-9885-1C0D4D5930A2}" destId="{F7C8B888-35F6-4548-BC8E-48CD5D69FB8E}" srcOrd="2" destOrd="0" presId="urn:microsoft.com/office/officeart/2008/layout/IncreasingCircleProcess"/>
    <dgm:cxn modelId="{E1F2DE8C-8D66-4AB1-A4EF-77EA921F2388}" type="presParOf" srcId="{C6424476-74A4-4F3C-9885-1C0D4D5930A2}" destId="{307F20D2-C583-4665-A04A-5AEC7ADE5151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5D1A3-EB66-42A0-82F0-6A68A698010D}">
      <dsp:nvSpPr>
        <dsp:cNvPr id="0" name=""/>
        <dsp:cNvSpPr/>
      </dsp:nvSpPr>
      <dsp:spPr>
        <a:xfrm>
          <a:off x="221606" y="14019"/>
          <a:ext cx="1619931" cy="1619931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E8128-C563-47E4-B5DA-4035ACF47E31}">
      <dsp:nvSpPr>
        <dsp:cNvPr id="0" name=""/>
        <dsp:cNvSpPr/>
      </dsp:nvSpPr>
      <dsp:spPr>
        <a:xfrm>
          <a:off x="383600" y="176012"/>
          <a:ext cx="1295945" cy="1295945"/>
        </a:xfrm>
        <a:prstGeom prst="chord">
          <a:avLst>
            <a:gd name="adj1" fmla="val 1168272"/>
            <a:gd name="adj2" fmla="val 963172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770AC-CEBA-425B-A7F4-9EF96E1D7B12}">
      <dsp:nvSpPr>
        <dsp:cNvPr id="0" name=""/>
        <dsp:cNvSpPr/>
      </dsp:nvSpPr>
      <dsp:spPr>
        <a:xfrm>
          <a:off x="1833157" y="1269254"/>
          <a:ext cx="1860831" cy="640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503</a:t>
          </a:r>
        </a:p>
      </dsp:txBody>
      <dsp:txXfrm>
        <a:off x="1833157" y="1269254"/>
        <a:ext cx="1860831" cy="640046"/>
      </dsp:txXfrm>
    </dsp:sp>
    <dsp:sp modelId="{EE6C143D-48FD-4E2D-A009-3BB31E324D14}">
      <dsp:nvSpPr>
        <dsp:cNvPr id="0" name=""/>
        <dsp:cNvSpPr/>
      </dsp:nvSpPr>
      <dsp:spPr>
        <a:xfrm>
          <a:off x="1805120" y="446702"/>
          <a:ext cx="1860831" cy="75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Mensual</a:t>
          </a:r>
        </a:p>
      </dsp:txBody>
      <dsp:txXfrm>
        <a:off x="1805120" y="446702"/>
        <a:ext cx="1860831" cy="754565"/>
      </dsp:txXfrm>
    </dsp:sp>
    <dsp:sp modelId="{2E968D2B-983B-4369-8350-9C1B7CB94422}">
      <dsp:nvSpPr>
        <dsp:cNvPr id="0" name=""/>
        <dsp:cNvSpPr/>
      </dsp:nvSpPr>
      <dsp:spPr>
        <a:xfrm>
          <a:off x="3966283" y="7009"/>
          <a:ext cx="1619931" cy="1619931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255D5-B107-4F33-B10E-86A5A6073524}">
      <dsp:nvSpPr>
        <dsp:cNvPr id="0" name=""/>
        <dsp:cNvSpPr/>
      </dsp:nvSpPr>
      <dsp:spPr>
        <a:xfrm>
          <a:off x="4128277" y="169002"/>
          <a:ext cx="1295945" cy="1295945"/>
        </a:xfrm>
        <a:prstGeom prst="chord">
          <a:avLst>
            <a:gd name="adj1" fmla="val 20431728"/>
            <a:gd name="adj2" fmla="val 119682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3BA85-9BE7-4B60-9D5E-5715F05BE49F}">
      <dsp:nvSpPr>
        <dsp:cNvPr id="0" name=""/>
        <dsp:cNvSpPr/>
      </dsp:nvSpPr>
      <dsp:spPr>
        <a:xfrm>
          <a:off x="5479749" y="1340091"/>
          <a:ext cx="1860831" cy="66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11,498</a:t>
          </a:r>
        </a:p>
      </dsp:txBody>
      <dsp:txXfrm>
        <a:off x="5479749" y="1340091"/>
        <a:ext cx="1860831" cy="668085"/>
      </dsp:txXfrm>
    </dsp:sp>
    <dsp:sp modelId="{0408AA0C-CFE3-43AF-8356-7BA1128E753A}">
      <dsp:nvSpPr>
        <dsp:cNvPr id="0" name=""/>
        <dsp:cNvSpPr/>
      </dsp:nvSpPr>
      <dsp:spPr>
        <a:xfrm>
          <a:off x="5549865" y="439692"/>
          <a:ext cx="1860831" cy="75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Anual</a:t>
          </a:r>
        </a:p>
      </dsp:txBody>
      <dsp:txXfrm>
        <a:off x="5549865" y="439692"/>
        <a:ext cx="1860831" cy="754565"/>
      </dsp:txXfrm>
    </dsp:sp>
    <dsp:sp modelId="{4532CF5D-4BA4-4A7B-B87D-E1C1786A22DF}">
      <dsp:nvSpPr>
        <dsp:cNvPr id="0" name=""/>
        <dsp:cNvSpPr/>
      </dsp:nvSpPr>
      <dsp:spPr>
        <a:xfrm>
          <a:off x="7093513" y="0"/>
          <a:ext cx="1619931" cy="1619931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F1241-E488-4BFD-94F8-B98DC779C284}">
      <dsp:nvSpPr>
        <dsp:cNvPr id="0" name=""/>
        <dsp:cNvSpPr/>
      </dsp:nvSpPr>
      <dsp:spPr>
        <a:xfrm>
          <a:off x="7255497" y="161993"/>
          <a:ext cx="1295945" cy="1295945"/>
        </a:xfrm>
        <a:prstGeom prst="chord">
          <a:avLst>
            <a:gd name="adj1" fmla="val 162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8B888-35F6-4548-BC8E-48CD5D69FB8E}">
      <dsp:nvSpPr>
        <dsp:cNvPr id="0" name=""/>
        <dsp:cNvSpPr/>
      </dsp:nvSpPr>
      <dsp:spPr>
        <a:xfrm>
          <a:off x="8625156" y="1417247"/>
          <a:ext cx="1860831" cy="69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300" kern="1200" dirty="0"/>
            <a:t>162,648</a:t>
          </a:r>
        </a:p>
      </dsp:txBody>
      <dsp:txXfrm>
        <a:off x="8625156" y="1417247"/>
        <a:ext cx="1860831" cy="696125"/>
      </dsp:txXfrm>
    </dsp:sp>
    <dsp:sp modelId="{307F20D2-C583-4665-A04A-5AEC7ADE5151}">
      <dsp:nvSpPr>
        <dsp:cNvPr id="0" name=""/>
        <dsp:cNvSpPr/>
      </dsp:nvSpPr>
      <dsp:spPr>
        <a:xfrm>
          <a:off x="8628437" y="432682"/>
          <a:ext cx="1860831" cy="75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600" kern="1200" dirty="0"/>
            <a:t>Histórico</a:t>
          </a:r>
        </a:p>
      </dsp:txBody>
      <dsp:txXfrm>
        <a:off x="8628437" y="432682"/>
        <a:ext cx="1860831" cy="754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248E-8D32-8E44-98C3-2A9CF15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87D54-E367-5C4C-87C7-0ED9E4323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A0C1C-B541-B147-BFE5-C4C0C589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EECE-6464-D14D-9AAE-85AD1C169675}" type="datetimeFigureOut">
              <a:rPr lang="en-MX" smtClean="0"/>
              <a:t>01/20/2025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EA667-6CDC-FB47-87D1-331FFFB2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03C41-8C60-064B-BAC1-3DDA0D11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336-9A22-0540-A25C-089D666505AD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1120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047C-0646-E241-8C48-CC4AB88C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334D4-4F69-9743-91F7-55BB520A2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0406F-F37F-6841-AC7C-F5E960E7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EECE-6464-D14D-9AAE-85AD1C169675}" type="datetimeFigureOut">
              <a:rPr lang="en-MX" smtClean="0"/>
              <a:t>01/20/2025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41D80-067A-E441-BC21-2A9C49BA7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94860-2506-AD44-AD6A-52891D11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336-9A22-0540-A25C-089D666505AD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3090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323C4B-D13C-604A-8DD5-0B91043D2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D2A9CB-E951-FB48-BBBF-8B55985AC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8F2E0-AC62-C148-A19A-4DB8E05F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EECE-6464-D14D-9AAE-85AD1C169675}" type="datetimeFigureOut">
              <a:rPr lang="en-MX" smtClean="0"/>
              <a:t>01/20/2025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76E50-4ADB-A946-B11E-8A04A1FB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FCFB5-CB7D-C348-8084-7B4CAB9B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336-9A22-0540-A25C-089D666505AD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08477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4AC2-AB35-B84E-A882-1780E315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E0461-AADF-3A44-BC1D-2E4006CBB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E41A3-BC5B-C64C-A4BA-FDC67D67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EECE-6464-D14D-9AAE-85AD1C169675}" type="datetimeFigureOut">
              <a:rPr lang="en-MX" smtClean="0"/>
              <a:t>01/20/2025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814DB-2AE3-2C4A-8BE0-67117F94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955F-4D42-7244-98C1-4A10716B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336-9A22-0540-A25C-089D666505AD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29972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A5DA-451F-A64E-A351-41F6F6BF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B1200-7CF2-704C-B98C-2A97F6333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AACE0-1A0E-6F40-817F-A4D1C4BD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EECE-6464-D14D-9AAE-85AD1C169675}" type="datetimeFigureOut">
              <a:rPr lang="en-MX" smtClean="0"/>
              <a:t>01/20/2025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22C01-7CAC-CD48-8AB1-C6251E8C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097C-7300-DE4D-AC07-975B3BB4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336-9A22-0540-A25C-089D666505AD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89490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2F8D-748E-2646-AB3B-645B68E0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E5386-C3DA-E344-89D5-1F7E0D4E3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7AA9B-DE76-2047-9EF0-5C5072CB0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1893F-4171-0441-9D33-A0A69160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EECE-6464-D14D-9AAE-85AD1C169675}" type="datetimeFigureOut">
              <a:rPr lang="en-MX" smtClean="0"/>
              <a:t>01/20/2025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9B4F5-686C-C24F-8220-0D026D79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6F476-05E9-9D4A-B384-B7EDD1C4D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336-9A22-0540-A25C-089D666505AD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1292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8557-9B02-8A4A-ADAC-88D1CDA3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A54BE-4AE0-4141-B330-B1311FB2A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1A842-0410-0D4F-9AD5-CE2F861AF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C3AFE-06C6-B14B-BB34-687DFC738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0548A7-69E3-3643-A598-7006FF653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A33347-0003-2F47-A358-F3C72288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EECE-6464-D14D-9AAE-85AD1C169675}" type="datetimeFigureOut">
              <a:rPr lang="en-MX" smtClean="0"/>
              <a:t>01/20/2025</a:t>
            </a:fld>
            <a:endParaRPr lang="en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E739D6-9027-754F-838B-BC516485C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C1910-50CE-6B41-B413-7A770F52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336-9A22-0540-A25C-089D666505AD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6080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6F8B2-3322-074A-AAAC-FB0B23DB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82A62-2E57-C847-8979-C589C705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EECE-6464-D14D-9AAE-85AD1C169675}" type="datetimeFigureOut">
              <a:rPr lang="en-MX" smtClean="0"/>
              <a:t>01/20/2025</a:t>
            </a:fld>
            <a:endParaRPr lang="en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E9868-50D7-3C4D-A76F-94C328DB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EF8A6-E755-D34F-B999-B3495282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336-9A22-0540-A25C-089D666505AD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1517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FE74B-C311-A240-AF1D-3CAEDE14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EECE-6464-D14D-9AAE-85AD1C169675}" type="datetimeFigureOut">
              <a:rPr lang="en-MX" smtClean="0"/>
              <a:t>01/20/2025</a:t>
            </a:fld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C1786A-6D1A-5745-9F6D-EC781515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5072A-65AF-EA44-92B4-FA6E99B1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336-9A22-0540-A25C-089D666505AD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87886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03D6-897F-D040-B313-C48948DB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6E3C-EF75-F74E-8D58-D315765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20D81-2356-B04F-AA80-230FA832F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FBF66-439D-4D46-8E77-992F4FD5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EECE-6464-D14D-9AAE-85AD1C169675}" type="datetimeFigureOut">
              <a:rPr lang="en-MX" smtClean="0"/>
              <a:t>01/20/2025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C399D-A2E1-B84F-873D-D17C75F1F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DAD1A-1331-3C41-83B9-3335320B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336-9A22-0540-A25C-089D666505AD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75214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FFDC2-4A17-DC4C-821E-C0EB1106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6CA880-89BB-BE4C-B7FB-2C7B12755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14624-9003-6A4E-BF99-46015F379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18FAA-9CD1-BF4F-A06B-89790C5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EECE-6464-D14D-9AAE-85AD1C169675}" type="datetimeFigureOut">
              <a:rPr lang="en-MX" smtClean="0"/>
              <a:t>01/20/2025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E5CC5-F1F4-1E46-8713-28278A12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C7180-5589-8640-BC67-CAB1CDA5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44336-9A22-0540-A25C-089D666505AD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21528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B6EBA-2C09-F94A-BDC4-1BF96FA71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217A8-13BF-8743-AD31-706DE4223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782D-CB22-E14D-946D-68E0BF316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8EECE-6464-D14D-9AAE-85AD1C169675}" type="datetimeFigureOut">
              <a:rPr lang="en-MX" smtClean="0"/>
              <a:t>01/20/2025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752A2-4084-B047-B352-A46C8448A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F90D8-B9D7-0447-A6D4-E3F67AD96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4336-9A22-0540-A25C-089D666505AD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0539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9.xlsx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7395C6-2DC8-B347-BD38-A0CAF7372BB9}"/>
              </a:ext>
            </a:extLst>
          </p:cNvPr>
          <p:cNvSpPr txBox="1"/>
          <p:nvPr/>
        </p:nvSpPr>
        <p:spPr>
          <a:xfrm>
            <a:off x="2319867" y="2581430"/>
            <a:ext cx="9431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Reporte de Estadísticas </a:t>
            </a:r>
            <a:r>
              <a:rPr lang="es-MX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de</a:t>
            </a:r>
            <a:br>
              <a:rPr lang="es-MX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s-MX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Solicitudes de Acceso a la Información y Datos Personales.</a:t>
            </a:r>
            <a:br>
              <a:rPr lang="es-MX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br>
              <a:rPr lang="es-MX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s-MX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Diciembre 2024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28975E-4A65-7340-87C9-403E3473E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44" y="5880298"/>
            <a:ext cx="5500468" cy="113244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Dirección de Cumplimiento y Responsabilidades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Fecha de actualización: Enero 2025</a:t>
            </a:r>
          </a:p>
        </p:txBody>
      </p:sp>
    </p:spTree>
    <p:extLst>
      <p:ext uri="{BB962C8B-B14F-4D97-AF65-F5344CB8AC3E}">
        <p14:creationId xmlns:p14="http://schemas.microsoft.com/office/powerpoint/2010/main" val="280597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00B24-67E7-9C58-2364-1E885606E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332BFE-F994-A842-DAAF-B2D35487E8F8}"/>
              </a:ext>
            </a:extLst>
          </p:cNvPr>
          <p:cNvSpPr txBox="1"/>
          <p:nvPr/>
        </p:nvSpPr>
        <p:spPr>
          <a:xfrm>
            <a:off x="270934" y="177800"/>
            <a:ext cx="94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Reporte Estadístico de Solicitudes. Diciembre 2024.</a:t>
            </a:r>
            <a:endParaRPr lang="en-MX" sz="2400" b="1" dirty="0">
              <a:solidFill>
                <a:schemeClr val="bg1"/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EA45D4-E0F2-DFFC-ED60-1FF496E2BB90}"/>
              </a:ext>
            </a:extLst>
          </p:cNvPr>
          <p:cNvSpPr txBox="1"/>
          <p:nvPr/>
        </p:nvSpPr>
        <p:spPr>
          <a:xfrm>
            <a:off x="423333" y="1333961"/>
            <a:ext cx="943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8. Comparativo Top 10 en Relación con el Mes Anterior</a:t>
            </a:r>
            <a:endParaRPr lang="en-MX" sz="2000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174BD74-F4FF-ED84-9E3F-802FB2AFB9DF}"/>
              </a:ext>
            </a:extLst>
          </p:cNvPr>
          <p:cNvCxnSpPr/>
          <p:nvPr/>
        </p:nvCxnSpPr>
        <p:spPr>
          <a:xfrm>
            <a:off x="506436" y="1758463"/>
            <a:ext cx="10930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Marcador de contenido 17">
            <a:extLst>
              <a:ext uri="{FF2B5EF4-FFF2-40B4-BE49-F238E27FC236}">
                <a16:creationId xmlns:a16="http://schemas.microsoft.com/office/drawing/2014/main" id="{5C5AE6E5-3543-5229-2FA3-655F2E0EBC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4333003"/>
              </p:ext>
            </p:extLst>
          </p:nvPr>
        </p:nvGraphicFramePr>
        <p:xfrm>
          <a:off x="726102" y="1805922"/>
          <a:ext cx="4938712" cy="443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9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es-MX" sz="1600" b="1" spc="-55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Tahoma"/>
                        </a:rPr>
                        <a:t>Noviembre 2024</a:t>
                      </a:r>
                      <a:endParaRPr sz="1600" dirty="0">
                        <a:latin typeface="Century Gothic" panose="020B0502020202020204" pitchFamily="34" charset="0"/>
                        <a:cs typeface="Tahoma"/>
                      </a:endParaRPr>
                    </a:p>
                  </a:txBody>
                  <a:tcPr marL="0" marR="0" marT="4254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7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 Ayuntamiento de Torreón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7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 Secretaría de Finanzas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 Secretaría de Salud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7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 Fiscalía General del Estado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7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 Saltillo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7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 Instituto Coahuilense de Acceso a la Información Pública (ICAI)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7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 Instituto Registral y Catastral del Estado de Coahuila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7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 Secretaría de Educación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7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 Partido Acción Nacional (PAN)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75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10. Ayuntamiento de Matamoros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Marcador de contenido 18">
            <a:extLst>
              <a:ext uri="{FF2B5EF4-FFF2-40B4-BE49-F238E27FC236}">
                <a16:creationId xmlns:a16="http://schemas.microsoft.com/office/drawing/2014/main" id="{F1255C7E-FD56-CBBE-B9BA-4C7F43B5F1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969693"/>
              </p:ext>
            </p:extLst>
          </p:nvPr>
        </p:nvGraphicFramePr>
        <p:xfrm>
          <a:off x="6229653" y="1805922"/>
          <a:ext cx="5053365" cy="443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26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lang="es-MX" sz="1600" b="1" spc="-55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  <a:cs typeface="Tahoma"/>
                        </a:rPr>
                        <a:t>Diciembre 2024</a:t>
                      </a:r>
                      <a:endParaRPr sz="1600" dirty="0">
                        <a:latin typeface="Century Gothic" panose="020B0502020202020204" pitchFamily="34" charset="0"/>
                        <a:cs typeface="Tahoma"/>
                      </a:endParaRPr>
                    </a:p>
                  </a:txBody>
                  <a:tcPr marL="0" marR="0" marT="4254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6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 Secretaría de Finanzas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26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 Torreón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26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 Congreso del Estado de Coahuila de Zaragoza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9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 Instituto Registral y Catastral del Estado de Coahuila de Zaragoza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26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 Fiscalía General del Estado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77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 Secretaría de Salud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26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 Despacho del Titular del Gobernador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26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 Saltillo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26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 Secretaría de Gobierno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2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10. Poder Judicial del Estado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72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0AFD0-C4CD-1EFA-7423-EC8FBC623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F5CE92-5531-6BF5-8979-FD82627EE184}"/>
              </a:ext>
            </a:extLst>
          </p:cNvPr>
          <p:cNvSpPr txBox="1"/>
          <p:nvPr/>
        </p:nvSpPr>
        <p:spPr>
          <a:xfrm>
            <a:off x="270934" y="177800"/>
            <a:ext cx="94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Reporte Estadístico de Solicitudes. Diciembre 2024.</a:t>
            </a:r>
            <a:endParaRPr lang="en-MX" sz="2400" b="1" dirty="0">
              <a:solidFill>
                <a:schemeClr val="bg1"/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5524E-809A-BE61-9C67-AA830C60A35F}"/>
              </a:ext>
            </a:extLst>
          </p:cNvPr>
          <p:cNvSpPr txBox="1"/>
          <p:nvPr/>
        </p:nvSpPr>
        <p:spPr>
          <a:xfrm>
            <a:off x="423333" y="1333961"/>
            <a:ext cx="943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9. Top 10 Entidades con más Solicitudes del Ejercicio en Curso</a:t>
            </a:r>
            <a:endParaRPr lang="en-MX" sz="2000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D72857D-0F21-B7A3-BCFF-A12C93C49C42}"/>
              </a:ext>
            </a:extLst>
          </p:cNvPr>
          <p:cNvCxnSpPr/>
          <p:nvPr/>
        </p:nvCxnSpPr>
        <p:spPr>
          <a:xfrm>
            <a:off x="506436" y="1758463"/>
            <a:ext cx="10930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Marcador de contenido 7">
            <a:extLst>
              <a:ext uri="{FF2B5EF4-FFF2-40B4-BE49-F238E27FC236}">
                <a16:creationId xmlns:a16="http://schemas.microsoft.com/office/drawing/2014/main" id="{AC5DBDC9-E696-F611-F884-F8D1A7CF5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682964"/>
              </p:ext>
            </p:extLst>
          </p:nvPr>
        </p:nvGraphicFramePr>
        <p:xfrm>
          <a:off x="506436" y="1846263"/>
          <a:ext cx="10930597" cy="43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2763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7AAE9-3E8A-FAAC-3977-697DACDFB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8DEE75-3E2F-7CAE-9CBF-BAE9052444E1}"/>
              </a:ext>
            </a:extLst>
          </p:cNvPr>
          <p:cNvSpPr txBox="1"/>
          <p:nvPr/>
        </p:nvSpPr>
        <p:spPr>
          <a:xfrm>
            <a:off x="270934" y="177800"/>
            <a:ext cx="94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Reporte Estadístico de Solicitudes. Diciembre 2024.</a:t>
            </a:r>
            <a:endParaRPr lang="en-MX" sz="2400" b="1" dirty="0">
              <a:solidFill>
                <a:schemeClr val="bg1"/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D15D9-4466-C54B-67F4-93C229253E7B}"/>
              </a:ext>
            </a:extLst>
          </p:cNvPr>
          <p:cNvSpPr txBox="1"/>
          <p:nvPr/>
        </p:nvSpPr>
        <p:spPr>
          <a:xfrm>
            <a:off x="423333" y="1333961"/>
            <a:ext cx="943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10. Solicitudes Recibidas Según Clasificación de Sujetos Obligados</a:t>
            </a:r>
            <a:endParaRPr lang="en-MX" sz="2000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C5FA89F-107A-9E0D-AA1D-91CAC03706C2}"/>
              </a:ext>
            </a:extLst>
          </p:cNvPr>
          <p:cNvCxnSpPr/>
          <p:nvPr/>
        </p:nvCxnSpPr>
        <p:spPr>
          <a:xfrm>
            <a:off x="506436" y="1758463"/>
            <a:ext cx="10930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Marcador de contenido 2">
            <a:extLst>
              <a:ext uri="{FF2B5EF4-FFF2-40B4-BE49-F238E27FC236}">
                <a16:creationId xmlns:a16="http://schemas.microsoft.com/office/drawing/2014/main" id="{A1407561-C260-1327-D7CD-1E9CA85B7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213359"/>
              </p:ext>
            </p:extLst>
          </p:nvPr>
        </p:nvGraphicFramePr>
        <p:xfrm>
          <a:off x="1096963" y="1856424"/>
          <a:ext cx="10058400" cy="439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43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Century Gothic" panose="020B0502020202020204" pitchFamily="34" charset="0"/>
                        </a:rPr>
                        <a:t>Clasificación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latin typeface="Century Gothic" panose="020B0502020202020204" pitchFamily="34" charset="0"/>
                        </a:rPr>
                        <a:t>Número de Solicitudes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Century Gothic" panose="020B0502020202020204" pitchFamily="34" charset="0"/>
                        </a:rPr>
                        <a:t>Legislativo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Century Gothic" panose="020B0502020202020204" pitchFamily="34" charset="0"/>
                        </a:rPr>
                        <a:t>Judicial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Century Gothic" panose="020B0502020202020204" pitchFamily="34" charset="0"/>
                        </a:rPr>
                        <a:t>Ejecutivo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Century Gothic" panose="020B0502020202020204" pitchFamily="34" charset="0"/>
                        </a:rPr>
                        <a:t>Descentralizado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Century Gothic" panose="020B0502020202020204" pitchFamily="34" charset="0"/>
                        </a:rPr>
                        <a:t>Universidades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Century Gothic" panose="020B0502020202020204" pitchFamily="34" charset="0"/>
                        </a:rPr>
                        <a:t>Municipios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Century Gothic" panose="020B0502020202020204" pitchFamily="34" charset="0"/>
                        </a:rPr>
                        <a:t>Autónomos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Century Gothic" panose="020B0502020202020204" pitchFamily="34" charset="0"/>
                        </a:rPr>
                        <a:t>Partidos Políticos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37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Century Gothic" panose="020B0502020202020204" pitchFamily="34" charset="0"/>
                        </a:rPr>
                        <a:t>SIMAS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35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Century Gothic" panose="020B0502020202020204" pitchFamily="34" charset="0"/>
                        </a:rPr>
                        <a:t>Paramunicipales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Century Gothic" panose="020B0502020202020204" pitchFamily="34" charset="0"/>
                        </a:rPr>
                        <a:t>Sindicatos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latin typeface="Century Gothic" panose="020B0502020202020204" pitchFamily="34" charset="0"/>
                        </a:rPr>
                        <a:t>Asociaciones Civiles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79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1FB86-5C84-1386-7D6A-D80DAF686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25A46C-16AC-05CD-A4B3-6CD9C9E41136}"/>
              </a:ext>
            </a:extLst>
          </p:cNvPr>
          <p:cNvSpPr txBox="1"/>
          <p:nvPr/>
        </p:nvSpPr>
        <p:spPr>
          <a:xfrm>
            <a:off x="270934" y="177800"/>
            <a:ext cx="94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Reporte Estadístico de Solicitudes. Diciembre 2024.</a:t>
            </a:r>
            <a:endParaRPr lang="en-MX" sz="2400" b="1" dirty="0">
              <a:solidFill>
                <a:schemeClr val="bg1"/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3F83D-A51D-2512-88FB-E6B69BF31C8E}"/>
              </a:ext>
            </a:extLst>
          </p:cNvPr>
          <p:cNvSpPr txBox="1"/>
          <p:nvPr/>
        </p:nvSpPr>
        <p:spPr>
          <a:xfrm>
            <a:off x="423333" y="1333961"/>
            <a:ext cx="943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11. Tipos de Respuestas Otorgadas</a:t>
            </a:r>
            <a:endParaRPr lang="en-MX" sz="2000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B4E9555-5177-9C65-C946-579CBC2A2777}"/>
              </a:ext>
            </a:extLst>
          </p:cNvPr>
          <p:cNvCxnSpPr/>
          <p:nvPr/>
        </p:nvCxnSpPr>
        <p:spPr>
          <a:xfrm>
            <a:off x="506436" y="1758463"/>
            <a:ext cx="10930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Marcador de contenido 8">
            <a:extLst>
              <a:ext uri="{FF2B5EF4-FFF2-40B4-BE49-F238E27FC236}">
                <a16:creationId xmlns:a16="http://schemas.microsoft.com/office/drawing/2014/main" id="{B19F432F-0F62-5DF9-321B-74B0AD9E2C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906988"/>
              </p:ext>
            </p:extLst>
          </p:nvPr>
        </p:nvGraphicFramePr>
        <p:xfrm>
          <a:off x="618978" y="1846263"/>
          <a:ext cx="10536385" cy="442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557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8C153-BE09-787D-F4B0-37BF27722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667FE0-8AEE-C908-94C4-C22C2351DD4A}"/>
              </a:ext>
            </a:extLst>
          </p:cNvPr>
          <p:cNvSpPr txBox="1"/>
          <p:nvPr/>
        </p:nvSpPr>
        <p:spPr>
          <a:xfrm>
            <a:off x="270934" y="177800"/>
            <a:ext cx="94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Reporte Estadístico de Solicitudes. Diciembre 2024.</a:t>
            </a:r>
            <a:endParaRPr lang="en-MX" sz="2400" b="1" dirty="0">
              <a:solidFill>
                <a:schemeClr val="bg1"/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AE453-621D-4026-4265-6AF0D01F71A4}"/>
              </a:ext>
            </a:extLst>
          </p:cNvPr>
          <p:cNvSpPr txBox="1"/>
          <p:nvPr/>
        </p:nvSpPr>
        <p:spPr>
          <a:xfrm>
            <a:off x="423333" y="1024465"/>
            <a:ext cx="9431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12. Histórico de Solicitudes Recibidas en el Instituto Coahuilense de Acceso a la Información Pública</a:t>
            </a:r>
            <a:endParaRPr lang="en-MX" sz="2000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2496F25-D4E1-2D2E-E47A-C9FFB39F5DD6}"/>
              </a:ext>
            </a:extLst>
          </p:cNvPr>
          <p:cNvCxnSpPr/>
          <p:nvPr/>
        </p:nvCxnSpPr>
        <p:spPr>
          <a:xfrm>
            <a:off x="506436" y="1758463"/>
            <a:ext cx="10930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0F28DBC4-A8E9-49E6-EEC8-A5885B15C1D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386582"/>
              </p:ext>
            </p:extLst>
          </p:nvPr>
        </p:nvGraphicFramePr>
        <p:xfrm>
          <a:off x="882650" y="1858963"/>
          <a:ext cx="10426700" cy="428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77485" imgH="4391089" progId="Excel.Sheet.12">
                  <p:embed/>
                </p:oleObj>
              </mc:Choice>
              <mc:Fallback>
                <p:oleObj name="Worksheet" r:id="rId2" imgW="10677485" imgH="4391089" progId="Excel.Sheet.12">
                  <p:embed/>
                  <p:pic>
                    <p:nvPicPr>
                      <p:cNvPr id="4" name="Marcador de contenid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2650" y="1858963"/>
                        <a:ext cx="10426700" cy="428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693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9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5E2A29-ABF8-694C-87B6-4342594DD1DC}"/>
              </a:ext>
            </a:extLst>
          </p:cNvPr>
          <p:cNvSpPr txBox="1"/>
          <p:nvPr/>
        </p:nvSpPr>
        <p:spPr>
          <a:xfrm>
            <a:off x="270934" y="106082"/>
            <a:ext cx="94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Reporte Estadístico de Solicitudes. Diciembre 2024.</a:t>
            </a:r>
            <a:endParaRPr lang="en-MX" sz="2400" b="1" dirty="0">
              <a:solidFill>
                <a:schemeClr val="bg1"/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CC235-6CAD-054F-BE9C-03A9EF739AA8}"/>
              </a:ext>
            </a:extLst>
          </p:cNvPr>
          <p:cNvSpPr txBox="1"/>
          <p:nvPr/>
        </p:nvSpPr>
        <p:spPr>
          <a:xfrm>
            <a:off x="437401" y="1333959"/>
            <a:ext cx="943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Índice</a:t>
            </a:r>
            <a:endParaRPr lang="en-MX" sz="2000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6D861C0-F08B-8390-74C3-0D423088B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3" y="2056750"/>
            <a:ext cx="11407596" cy="43937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  <a:latin typeface="Century Gothic" panose="020B0502020202020204" pitchFamily="34" charset="0"/>
                <a:hlinkClick r:id="rId2" action="ppaction://hlinksldjump"/>
              </a:rPr>
              <a:t>1. Total de solicitudes recibidas</a:t>
            </a:r>
            <a:endParaRPr lang="es-MX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1800" dirty="0">
                <a:latin typeface="Century Gothic" panose="020B0502020202020204" pitchFamily="34" charset="0"/>
                <a:hlinkClick r:id="rId3" action="ppaction://hlinksldjump"/>
              </a:rPr>
              <a:t>2. Medio por el cual fueron presentadas</a:t>
            </a:r>
            <a:endParaRPr lang="es-MX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1800" dirty="0">
                <a:latin typeface="Century Gothic" panose="020B0502020202020204" pitchFamily="34" charset="0"/>
                <a:hlinkClick r:id="rId4" action="ppaction://hlinksldjump"/>
              </a:rPr>
              <a:t>3. Naturaleza de la Solicitud</a:t>
            </a:r>
            <a:endParaRPr lang="es-MX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  <a:latin typeface="Century Gothic" panose="020B0502020202020204" pitchFamily="34" charset="0"/>
                <a:hlinkClick r:id="rId5" action="ppaction://hlinksldjump"/>
              </a:rPr>
              <a:t>4. Género y Edades de Solicitantes</a:t>
            </a:r>
            <a:endParaRPr lang="es-MX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1800" dirty="0">
                <a:latin typeface="Century Gothic" panose="020B0502020202020204" pitchFamily="34" charset="0"/>
                <a:hlinkClick r:id="rId6" action="ppaction://hlinksldjump"/>
              </a:rPr>
              <a:t>5. Comparativo en relación con el mes </a:t>
            </a:r>
            <a:r>
              <a:rPr lang="es-MX" sz="1800" dirty="0">
                <a:solidFill>
                  <a:schemeClr val="tx1"/>
                </a:solidFill>
                <a:latin typeface="Century Gothic" panose="020B0502020202020204" pitchFamily="34" charset="0"/>
                <a:hlinkClick r:id="rId6" action="ppaction://hlinksldjump"/>
              </a:rPr>
              <a:t>anterior</a:t>
            </a:r>
            <a:endParaRPr lang="es-MX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  <a:latin typeface="Century Gothic" panose="020B0502020202020204" pitchFamily="34" charset="0"/>
                <a:hlinkClick r:id="rId7" action="ppaction://hlinksldjump"/>
              </a:rPr>
              <a:t>6. Comparativo histórico del ejercicio en curso</a:t>
            </a:r>
            <a:endParaRPr lang="es-MX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  <a:latin typeface="Century Gothic" panose="020B0502020202020204" pitchFamily="34" charset="0"/>
                <a:hlinkClick r:id="rId8" action="ppaction://hlinksldjump"/>
              </a:rPr>
              <a:t>7. Top 10 de entidades con más solicitudes del mes informado</a:t>
            </a:r>
            <a:endParaRPr lang="es-MX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  <a:latin typeface="Century Gothic" panose="020B0502020202020204" pitchFamily="34" charset="0"/>
                <a:hlinkClick r:id="rId9" action="ppaction://hlinksldjump"/>
              </a:rPr>
              <a:t>8. Comparativo Top 10 de entidades con más solicitudes en relación con el mes anterior</a:t>
            </a:r>
            <a:endParaRPr lang="es-MX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1800" dirty="0">
                <a:solidFill>
                  <a:schemeClr val="tx1"/>
                </a:solidFill>
                <a:latin typeface="Century Gothic" panose="020B0502020202020204" pitchFamily="34" charset="0"/>
                <a:hlinkClick r:id="rId10" action="ppaction://hlinksldjump"/>
              </a:rPr>
              <a:t>9. Top 10 de entidades con más solicitudes del ejercicio en curso</a:t>
            </a:r>
            <a:endParaRPr lang="es-MX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1800" dirty="0">
                <a:latin typeface="Century Gothic" panose="020B0502020202020204" pitchFamily="34" charset="0"/>
                <a:hlinkClick r:id="rId11" action="ppaction://hlinksldjump"/>
              </a:rPr>
              <a:t>10. Solicitudes recibidas según clasificación de Sujetos Obligados</a:t>
            </a:r>
            <a:endParaRPr lang="es-MX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1800" dirty="0">
                <a:latin typeface="Century Gothic" panose="020B0502020202020204" pitchFamily="34" charset="0"/>
                <a:hlinkClick r:id="rId12" action="ppaction://hlinksldjump"/>
              </a:rPr>
              <a:t>11. Tipo de respuestas otorgadas</a:t>
            </a:r>
            <a:endParaRPr lang="es-MX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MX" sz="1800" dirty="0">
                <a:latin typeface="Century Gothic" panose="020B0502020202020204" pitchFamily="34" charset="0"/>
                <a:hlinkClick r:id="rId13" action="ppaction://hlinksldjump"/>
              </a:rPr>
              <a:t>12. Histórico de solicitudes recibidas en el Instituto Coahuilense de Acceso a la Información Pública</a:t>
            </a:r>
            <a:endParaRPr lang="es-MX" sz="1800" dirty="0">
              <a:latin typeface="Century Gothic" panose="020B0502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75AA43B-3CCE-5DEE-6B1C-10762619B84E}"/>
              </a:ext>
            </a:extLst>
          </p:cNvPr>
          <p:cNvCxnSpPr/>
          <p:nvPr/>
        </p:nvCxnSpPr>
        <p:spPr>
          <a:xfrm>
            <a:off x="506436" y="1758463"/>
            <a:ext cx="10930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41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5E2A29-ABF8-694C-87B6-4342594DD1DC}"/>
              </a:ext>
            </a:extLst>
          </p:cNvPr>
          <p:cNvSpPr txBox="1"/>
          <p:nvPr/>
        </p:nvSpPr>
        <p:spPr>
          <a:xfrm>
            <a:off x="270934" y="177800"/>
            <a:ext cx="94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Reporte Estadístico de Solicitudes. Diciembre 2024.</a:t>
            </a:r>
            <a:endParaRPr lang="en-MX" sz="2400" b="1" dirty="0">
              <a:solidFill>
                <a:schemeClr val="bg1"/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CC235-6CAD-054F-BE9C-03A9EF739AA8}"/>
              </a:ext>
            </a:extLst>
          </p:cNvPr>
          <p:cNvSpPr txBox="1"/>
          <p:nvPr/>
        </p:nvSpPr>
        <p:spPr>
          <a:xfrm>
            <a:off x="423333" y="1333961"/>
            <a:ext cx="943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1. Total de Solicitudes Recibidas en el Mes</a:t>
            </a:r>
            <a:r>
              <a:rPr lang="en-MX" sz="20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 </a:t>
            </a:r>
          </a:p>
        </p:txBody>
      </p:sp>
      <p:graphicFrame>
        <p:nvGraphicFramePr>
          <p:cNvPr id="2" name="Marcador de contenido 8">
            <a:extLst>
              <a:ext uri="{FF2B5EF4-FFF2-40B4-BE49-F238E27FC236}">
                <a16:creationId xmlns:a16="http://schemas.microsoft.com/office/drawing/2014/main" id="{CF8E24A9-2F4A-E779-172E-4C63464445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847673"/>
              </p:ext>
            </p:extLst>
          </p:nvPr>
        </p:nvGraphicFramePr>
        <p:xfrm>
          <a:off x="630701" y="2702824"/>
          <a:ext cx="10930597" cy="393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707724F-DB9B-D38E-1458-F1ADE84C4F2D}"/>
              </a:ext>
            </a:extLst>
          </p:cNvPr>
          <p:cNvCxnSpPr/>
          <p:nvPr/>
        </p:nvCxnSpPr>
        <p:spPr>
          <a:xfrm>
            <a:off x="506436" y="1758463"/>
            <a:ext cx="10930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8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8CC7C-7929-EB37-2233-BAB38DB3B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A3A68-B8D4-53EE-2AD8-B7F787F73F3B}"/>
              </a:ext>
            </a:extLst>
          </p:cNvPr>
          <p:cNvSpPr txBox="1"/>
          <p:nvPr/>
        </p:nvSpPr>
        <p:spPr>
          <a:xfrm>
            <a:off x="270934" y="177800"/>
            <a:ext cx="94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Reporte Estadístico de Solicitudes. Diciembre 2024.</a:t>
            </a:r>
            <a:endParaRPr lang="en-MX" sz="2400" b="1" dirty="0">
              <a:solidFill>
                <a:schemeClr val="bg1"/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528F5-A72B-66FC-CF3D-F6318F8B0C70}"/>
              </a:ext>
            </a:extLst>
          </p:cNvPr>
          <p:cNvSpPr txBox="1"/>
          <p:nvPr/>
        </p:nvSpPr>
        <p:spPr>
          <a:xfrm>
            <a:off x="423333" y="1333961"/>
            <a:ext cx="943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2. Medio por el Cual Fueron Recibidas</a:t>
            </a:r>
            <a:endParaRPr lang="en-MX" sz="2000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9E613D-58A0-2E23-6778-B4F658CCCB88}"/>
              </a:ext>
            </a:extLst>
          </p:cNvPr>
          <p:cNvCxnSpPr/>
          <p:nvPr/>
        </p:nvCxnSpPr>
        <p:spPr>
          <a:xfrm>
            <a:off x="506436" y="1758463"/>
            <a:ext cx="10930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Marcador de contenido 11">
            <a:extLst>
              <a:ext uri="{FF2B5EF4-FFF2-40B4-BE49-F238E27FC236}">
                <a16:creationId xmlns:a16="http://schemas.microsoft.com/office/drawing/2014/main" id="{F589B003-6EF2-3A8F-E235-389AB700A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554018"/>
              </p:ext>
            </p:extLst>
          </p:nvPr>
        </p:nvGraphicFramePr>
        <p:xfrm>
          <a:off x="506436" y="1846263"/>
          <a:ext cx="10649244" cy="461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229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86C5E-6967-73AF-1F7F-287354530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44458B-6EDC-D076-3966-F57F0A47D659}"/>
              </a:ext>
            </a:extLst>
          </p:cNvPr>
          <p:cNvSpPr txBox="1"/>
          <p:nvPr/>
        </p:nvSpPr>
        <p:spPr>
          <a:xfrm>
            <a:off x="270934" y="177800"/>
            <a:ext cx="94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Reporte Estadístico de Solicitudes. Diciembre 2024.</a:t>
            </a:r>
            <a:endParaRPr lang="en-MX" sz="2400" b="1" dirty="0">
              <a:solidFill>
                <a:schemeClr val="bg1"/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34EE9-E134-A8F0-0836-A1C2CC09E885}"/>
              </a:ext>
            </a:extLst>
          </p:cNvPr>
          <p:cNvSpPr txBox="1"/>
          <p:nvPr/>
        </p:nvSpPr>
        <p:spPr>
          <a:xfrm>
            <a:off x="423333" y="1333961"/>
            <a:ext cx="943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3. Naturaleza de la Solicitud</a:t>
            </a:r>
            <a:endParaRPr lang="en-MX" sz="2000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7A133EA-780E-6336-22E4-EEBA46B8B113}"/>
              </a:ext>
            </a:extLst>
          </p:cNvPr>
          <p:cNvCxnSpPr/>
          <p:nvPr/>
        </p:nvCxnSpPr>
        <p:spPr>
          <a:xfrm>
            <a:off x="506436" y="1758463"/>
            <a:ext cx="10930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Marcador de contenido 27">
            <a:extLst>
              <a:ext uri="{FF2B5EF4-FFF2-40B4-BE49-F238E27FC236}">
                <a16:creationId xmlns:a16="http://schemas.microsoft.com/office/drawing/2014/main" id="{3A47C779-D4C8-6890-17F9-F8E05E461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400230"/>
              </p:ext>
            </p:extLst>
          </p:nvPr>
        </p:nvGraphicFramePr>
        <p:xfrm>
          <a:off x="506436" y="1846263"/>
          <a:ext cx="10930597" cy="444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42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8FD7A-35EA-891A-10BD-5270B4827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C9E1C1-DE74-217A-5BB9-EAF464F0C92E}"/>
              </a:ext>
            </a:extLst>
          </p:cNvPr>
          <p:cNvSpPr txBox="1"/>
          <p:nvPr/>
        </p:nvSpPr>
        <p:spPr>
          <a:xfrm>
            <a:off x="270934" y="177800"/>
            <a:ext cx="94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Reporte Estadístico de Solicitudes. Diciembre 2024.</a:t>
            </a:r>
            <a:endParaRPr lang="en-MX" sz="2400" b="1" dirty="0">
              <a:solidFill>
                <a:schemeClr val="bg1"/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D8C33-5BB5-E2CD-7D3A-C481DC8AF6A9}"/>
              </a:ext>
            </a:extLst>
          </p:cNvPr>
          <p:cNvSpPr txBox="1"/>
          <p:nvPr/>
        </p:nvSpPr>
        <p:spPr>
          <a:xfrm>
            <a:off x="423333" y="1333961"/>
            <a:ext cx="943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4. Edad y Género de Solicitantes</a:t>
            </a:r>
            <a:endParaRPr lang="en-MX" sz="2000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47D2657-54A0-11BD-6449-21BB107ED082}"/>
              </a:ext>
            </a:extLst>
          </p:cNvPr>
          <p:cNvCxnSpPr/>
          <p:nvPr/>
        </p:nvCxnSpPr>
        <p:spPr>
          <a:xfrm>
            <a:off x="506436" y="1758463"/>
            <a:ext cx="10930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Marcador de contenido 9">
            <a:extLst>
              <a:ext uri="{FF2B5EF4-FFF2-40B4-BE49-F238E27FC236}">
                <a16:creationId xmlns:a16="http://schemas.microsoft.com/office/drawing/2014/main" id="{1C3559EE-C913-D3F7-64A9-7371922A6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387801"/>
              </p:ext>
            </p:extLst>
          </p:nvPr>
        </p:nvGraphicFramePr>
        <p:xfrm>
          <a:off x="506436" y="1782857"/>
          <a:ext cx="4945415" cy="435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Marcador de contenido 9">
            <a:extLst>
              <a:ext uri="{FF2B5EF4-FFF2-40B4-BE49-F238E27FC236}">
                <a16:creationId xmlns:a16="http://schemas.microsoft.com/office/drawing/2014/main" id="{C3771390-7EA1-F5A2-8812-4A092A103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463083"/>
              </p:ext>
            </p:extLst>
          </p:nvPr>
        </p:nvGraphicFramePr>
        <p:xfrm>
          <a:off x="6351879" y="1782857"/>
          <a:ext cx="4945415" cy="435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754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073AF-7E4A-C5F1-B9DF-D5B3434BE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51A091-A2F2-8D8B-A68B-5130E42CAAB6}"/>
              </a:ext>
            </a:extLst>
          </p:cNvPr>
          <p:cNvSpPr txBox="1"/>
          <p:nvPr/>
        </p:nvSpPr>
        <p:spPr>
          <a:xfrm>
            <a:off x="270934" y="177800"/>
            <a:ext cx="94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Reporte Estadístico de Solicitudes. Diciembre 2024.</a:t>
            </a:r>
            <a:endParaRPr lang="en-MX" sz="2400" b="1" dirty="0">
              <a:solidFill>
                <a:schemeClr val="bg1"/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A1760-ACDA-AAC8-A01B-CD2BE84E2600}"/>
              </a:ext>
            </a:extLst>
          </p:cNvPr>
          <p:cNvSpPr txBox="1"/>
          <p:nvPr/>
        </p:nvSpPr>
        <p:spPr>
          <a:xfrm>
            <a:off x="423333" y="1333961"/>
            <a:ext cx="943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5. Comparativo con el Mes Anterior</a:t>
            </a:r>
            <a:endParaRPr lang="en-MX" sz="2000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D76737D-3824-638A-9B94-5B601814398B}"/>
              </a:ext>
            </a:extLst>
          </p:cNvPr>
          <p:cNvCxnSpPr/>
          <p:nvPr/>
        </p:nvCxnSpPr>
        <p:spPr>
          <a:xfrm>
            <a:off x="506436" y="1758463"/>
            <a:ext cx="10930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Marcador de contenido 27">
            <a:extLst>
              <a:ext uri="{FF2B5EF4-FFF2-40B4-BE49-F238E27FC236}">
                <a16:creationId xmlns:a16="http://schemas.microsoft.com/office/drawing/2014/main" id="{6E4F3320-20AF-E3A2-7ECA-2A4E3F4F98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882071"/>
              </p:ext>
            </p:extLst>
          </p:nvPr>
        </p:nvGraphicFramePr>
        <p:xfrm>
          <a:off x="870011" y="1846264"/>
          <a:ext cx="10451978" cy="437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047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3D02D-3798-46F2-D53D-2C15748D9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DBDE01-2449-1D39-ABBD-70DE6FD4A5A5}"/>
              </a:ext>
            </a:extLst>
          </p:cNvPr>
          <p:cNvSpPr txBox="1"/>
          <p:nvPr/>
        </p:nvSpPr>
        <p:spPr>
          <a:xfrm>
            <a:off x="270934" y="177800"/>
            <a:ext cx="94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Reporte Estadístico de Solicitudes. Diciembre 2024.</a:t>
            </a:r>
            <a:endParaRPr lang="en-MX" sz="2400" b="1" dirty="0">
              <a:solidFill>
                <a:schemeClr val="bg1"/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86AF6-83D9-BDF3-0036-DD86A978A33F}"/>
              </a:ext>
            </a:extLst>
          </p:cNvPr>
          <p:cNvSpPr txBox="1"/>
          <p:nvPr/>
        </p:nvSpPr>
        <p:spPr>
          <a:xfrm>
            <a:off x="423333" y="1333961"/>
            <a:ext cx="943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6. Comparativo Histórico por Ejercicio</a:t>
            </a:r>
            <a:endParaRPr lang="en-MX" sz="2000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4F3B69-F2D8-48D0-4435-F6BAF1548301}"/>
              </a:ext>
            </a:extLst>
          </p:cNvPr>
          <p:cNvCxnSpPr/>
          <p:nvPr/>
        </p:nvCxnSpPr>
        <p:spPr>
          <a:xfrm>
            <a:off x="506436" y="1758463"/>
            <a:ext cx="10930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Marcador de contenido 8">
            <a:extLst>
              <a:ext uri="{FF2B5EF4-FFF2-40B4-BE49-F238E27FC236}">
                <a16:creationId xmlns:a16="http://schemas.microsoft.com/office/drawing/2014/main" id="{3C54726E-6098-69BC-3163-3B3E9B896A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786079"/>
              </p:ext>
            </p:extLst>
          </p:nvPr>
        </p:nvGraphicFramePr>
        <p:xfrm>
          <a:off x="506436" y="1944739"/>
          <a:ext cx="10732030" cy="437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179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DB8E3-66D7-9F50-09BC-81C9AE786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D761FB-A08B-D3FD-F6AE-9004299E4469}"/>
              </a:ext>
            </a:extLst>
          </p:cNvPr>
          <p:cNvSpPr txBox="1"/>
          <p:nvPr/>
        </p:nvSpPr>
        <p:spPr>
          <a:xfrm>
            <a:off x="270934" y="177800"/>
            <a:ext cx="943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Reporte Estadístico de Solicitudes. Diciembre 2024.</a:t>
            </a:r>
            <a:endParaRPr lang="en-MX" sz="2400" b="1" dirty="0">
              <a:solidFill>
                <a:schemeClr val="bg1"/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F6EBE-D7D7-D023-C610-8062AB98C2CA}"/>
              </a:ext>
            </a:extLst>
          </p:cNvPr>
          <p:cNvSpPr txBox="1"/>
          <p:nvPr/>
        </p:nvSpPr>
        <p:spPr>
          <a:xfrm>
            <a:off x="423333" y="1333961"/>
            <a:ext cx="9431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2">
                    <a:lumMod val="25000"/>
                  </a:schemeClr>
                </a:solidFill>
                <a:latin typeface="Avenir Next" panose="020B0503020202020204" pitchFamily="34" charset="0"/>
                <a:ea typeface="Roboto Black" panose="02000000000000000000" pitchFamily="2" charset="0"/>
              </a:rPr>
              <a:t>7. Top 10 Entidades con más Solicitudes</a:t>
            </a:r>
            <a:endParaRPr lang="en-MX" sz="2000" b="1" dirty="0">
              <a:solidFill>
                <a:schemeClr val="bg2">
                  <a:lumMod val="25000"/>
                </a:schemeClr>
              </a:solidFill>
              <a:latin typeface="Avenir Next" panose="020B0503020202020204" pitchFamily="34" charset="0"/>
              <a:ea typeface="Roboto Black" panose="02000000000000000000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CF66F34-FBB0-E744-8C01-F1CB60F523B4}"/>
              </a:ext>
            </a:extLst>
          </p:cNvPr>
          <p:cNvCxnSpPr/>
          <p:nvPr/>
        </p:nvCxnSpPr>
        <p:spPr>
          <a:xfrm>
            <a:off x="506436" y="1758463"/>
            <a:ext cx="10930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Marcador de contenido 7">
            <a:extLst>
              <a:ext uri="{FF2B5EF4-FFF2-40B4-BE49-F238E27FC236}">
                <a16:creationId xmlns:a16="http://schemas.microsoft.com/office/drawing/2014/main" id="{061AE44A-59F3-976E-A1EC-F45D22A09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54302"/>
              </p:ext>
            </p:extLst>
          </p:nvPr>
        </p:nvGraphicFramePr>
        <p:xfrm>
          <a:off x="506436" y="1846263"/>
          <a:ext cx="10930597" cy="4342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1704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553</Words>
  <Application>Microsoft Office PowerPoint</Application>
  <PresentationFormat>Panorámica</PresentationFormat>
  <Paragraphs>104</Paragraphs>
  <Slides>15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Avenir Next</vt:lpstr>
      <vt:lpstr>Calibri</vt:lpstr>
      <vt:lpstr>Calibri Light</vt:lpstr>
      <vt:lpstr>Century Gothic</vt:lpstr>
      <vt:lpstr>Office Theme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PAULO ZARATE CASTRO</dc:creator>
  <cp:lastModifiedBy>Gestion Documental</cp:lastModifiedBy>
  <cp:revision>57</cp:revision>
  <dcterms:created xsi:type="dcterms:W3CDTF">2022-03-29T17:59:05Z</dcterms:created>
  <dcterms:modified xsi:type="dcterms:W3CDTF">2025-01-20T21:16:20Z</dcterms:modified>
</cp:coreProperties>
</file>