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8" r:id="rId3"/>
    <p:sldId id="259" r:id="rId4"/>
    <p:sldId id="260" r:id="rId5"/>
    <p:sldId id="265" r:id="rId6"/>
    <p:sldId id="266" r:id="rId7"/>
    <p:sldId id="261" r:id="rId8"/>
    <p:sldId id="263" r:id="rId9"/>
    <p:sldId id="262"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7010400" cy="9296400"/>
  <p:embeddedFontLst>
    <p:embeddedFont>
      <p:font typeface="Century Gothic" panose="020B0502020202020204" pitchFamily="34" charset="0"/>
      <p:regular r:id="rId23"/>
      <p:bold r:id="rId24"/>
      <p:italic r:id="rId25"/>
      <p:boldItalic r:id="rId26"/>
    </p:embeddedFont>
    <p:embeddedFont>
      <p:font typeface="Corbel" panose="020B0503020204020204" pitchFamily="34" charset="0"/>
      <p:regular r:id="rId27"/>
      <p:bold r:id="rId28"/>
      <p:italic r:id="rId29"/>
      <p:boldItalic r:id="rId30"/>
    </p:embeddedFont>
    <p:embeddedFont>
      <p:font typeface="Segoe UI Historic" panose="020B0502040204020203" pitchFamily="3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gmlmxMPgGUIPE2bRGsPT3938n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10" autoAdjust="0"/>
  </p:normalViewPr>
  <p:slideViewPr>
    <p:cSldViewPr snapToGrid="0">
      <p:cViewPr varScale="1">
        <p:scale>
          <a:sx n="63" d="100"/>
          <a:sy n="63" d="100"/>
        </p:scale>
        <p:origin x="159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6888" cy="465138"/>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3971925" y="0"/>
            <a:ext cx="3036888" cy="465138"/>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6888" cy="465138"/>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3971925" y="8829675"/>
            <a:ext cx="3036888" cy="465138"/>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txBox="1"/>
          <p:nvPr/>
        </p:nvSpPr>
        <p:spPr>
          <a:xfrm>
            <a:off x="3971925" y="8829675"/>
            <a:ext cx="3036888" cy="465138"/>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MX" sz="1200">
                <a:solidFill>
                  <a:schemeClr val="dk1"/>
                </a:solidFill>
                <a:latin typeface="Arial"/>
                <a:ea typeface="Arial"/>
                <a:cs typeface="Arial"/>
                <a:sym typeface="Arial"/>
              </a:rPr>
              <a:t>1</a:t>
            </a:fld>
            <a:endParaRPr sz="1200">
              <a:solidFill>
                <a:schemeClr val="dk1"/>
              </a:solidFill>
              <a:latin typeface="Arial"/>
              <a:ea typeface="Arial"/>
              <a:cs typeface="Arial"/>
              <a:sym typeface="Arial"/>
            </a:endParaRPr>
          </a:p>
        </p:txBody>
      </p:sp>
      <p:sp>
        <p:nvSpPr>
          <p:cNvPr id="146" name="Google Shape;146;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7" name="Google Shape;147;p1: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65" name="Google Shape;165;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74" name="Google Shape;174;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181" name="Google Shape;181;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181" name="Google Shape;181;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437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181" name="Google Shape;181;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357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88" name="Google Shape;188;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83ae55216_0_23: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02" name="Google Shape;202;g1183ae55216_0_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83ae55216_0_14: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95" name="Google Shape;195;g1183ae55216_0_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2"/>
        <p:cNvGrpSpPr/>
        <p:nvPr/>
      </p:nvGrpSpPr>
      <p:grpSpPr>
        <a:xfrm>
          <a:off x="0" y="0"/>
          <a:ext cx="0" cy="0"/>
          <a:chOff x="0" y="0"/>
          <a:chExt cx="0" cy="0"/>
        </a:xfrm>
      </p:grpSpPr>
      <p:sp>
        <p:nvSpPr>
          <p:cNvPr id="23" name="Google Shape;23;p8"/>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8"/>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panorámica con descripción">
  <p:cSld name="Imagen panorámica con descripción">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1113523" y="4732865"/>
            <a:ext cx="7515991"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sz="24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7"/>
          <p:cNvSpPr>
            <a:spLocks noGrp="1"/>
          </p:cNvSpPr>
          <p:nvPr>
            <p:ph type="pic" idx="2"/>
          </p:nvPr>
        </p:nvSpPr>
        <p:spPr>
          <a:xfrm>
            <a:off x="1789975" y="932112"/>
            <a:ext cx="6171065" cy="3164976"/>
          </a:xfrm>
          <a:prstGeom prst="roundRect">
            <a:avLst>
              <a:gd name="adj" fmla="val 4380"/>
            </a:avLst>
          </a:prstGeom>
          <a:noFill/>
          <a:ln w="38100" cap="flat" cmpd="sng">
            <a:solidFill>
              <a:schemeClr val="lt2"/>
            </a:solidFill>
            <a:prstDash val="solid"/>
            <a:round/>
            <a:headEnd type="none" w="sm" len="sm"/>
            <a:tailEnd type="none" w="sm" len="sm"/>
          </a:ln>
        </p:spPr>
      </p:sp>
      <p:sp>
        <p:nvSpPr>
          <p:cNvPr id="91" name="Google Shape;91;p17"/>
          <p:cNvSpPr txBox="1">
            <a:spLocks noGrp="1"/>
          </p:cNvSpPr>
          <p:nvPr>
            <p:ph type="body" idx="1"/>
          </p:nvPr>
        </p:nvSpPr>
        <p:spPr>
          <a:xfrm>
            <a:off x="1113523" y="5299603"/>
            <a:ext cx="7515991" cy="493712"/>
          </a:xfrm>
          <a:prstGeom prst="rect">
            <a:avLst/>
          </a:prstGeom>
          <a:noFill/>
          <a:ln>
            <a:noFill/>
          </a:ln>
        </p:spPr>
        <p:txBody>
          <a:bodyPr spcFirstLastPara="1" wrap="square" lIns="91425" tIns="45700" rIns="91425" bIns="45700" anchor="ctr" anchorCtr="0">
            <a:normAutofit/>
          </a:bodyPr>
          <a:lstStyle>
            <a:lvl1pPr marL="457200" lvl="0" indent="-228600" algn="ctr">
              <a:spcBef>
                <a:spcPts val="280"/>
              </a:spcBef>
              <a:spcAft>
                <a:spcPts val="0"/>
              </a:spcAft>
              <a:buSzPts val="2030"/>
              <a:buNone/>
              <a:defRPr sz="14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92" name="Google Shape;92;p17"/>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7"/>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7"/>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descripción">
  <p:cSld name="Título y descripción">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1113524" y="685800"/>
            <a:ext cx="7515991" cy="3048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200" b="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8"/>
          <p:cNvSpPr txBox="1">
            <a:spLocks noGrp="1"/>
          </p:cNvSpPr>
          <p:nvPr>
            <p:ph type="body" idx="1"/>
          </p:nvPr>
        </p:nvSpPr>
        <p:spPr>
          <a:xfrm>
            <a:off x="1113524" y="4343400"/>
            <a:ext cx="7515992"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98" name="Google Shape;98;p18"/>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8"/>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 con descripción">
  <p:cSld name="Cita con descripción">
    <p:spTree>
      <p:nvGrpSpPr>
        <p:cNvPr id="1" name="Shape 101"/>
        <p:cNvGrpSpPr/>
        <p:nvPr/>
      </p:nvGrpSpPr>
      <p:grpSpPr>
        <a:xfrm>
          <a:off x="0" y="0"/>
          <a:ext cx="0" cy="0"/>
          <a:chOff x="0" y="0"/>
          <a:chExt cx="0" cy="0"/>
        </a:xfrm>
      </p:grpSpPr>
      <p:sp>
        <p:nvSpPr>
          <p:cNvPr id="102" name="Google Shape;102;p19"/>
          <p:cNvSpPr txBox="1"/>
          <p:nvPr/>
        </p:nvSpPr>
        <p:spPr>
          <a:xfrm>
            <a:off x="969963" y="863600"/>
            <a:ext cx="457200" cy="58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8000">
                <a:solidFill>
                  <a:schemeClr val="dk1"/>
                </a:solidFill>
                <a:latin typeface="Century Gothic"/>
                <a:ea typeface="Century Gothic"/>
                <a:cs typeface="Century Gothic"/>
                <a:sym typeface="Century Gothic"/>
              </a:rPr>
              <a:t>“</a:t>
            </a:r>
            <a:endParaRPr sz="8000">
              <a:solidFill>
                <a:schemeClr val="dk1"/>
              </a:solidFill>
              <a:latin typeface="Century Gothic"/>
              <a:ea typeface="Century Gothic"/>
              <a:cs typeface="Century Gothic"/>
              <a:sym typeface="Century Gothic"/>
            </a:endParaRPr>
          </a:p>
        </p:txBody>
      </p:sp>
      <p:sp>
        <p:nvSpPr>
          <p:cNvPr id="103" name="Google Shape;103;p19"/>
          <p:cNvSpPr txBox="1"/>
          <p:nvPr/>
        </p:nvSpPr>
        <p:spPr>
          <a:xfrm>
            <a:off x="8172450" y="2819400"/>
            <a:ext cx="457200" cy="58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MX" sz="8000">
                <a:solidFill>
                  <a:schemeClr val="dk1"/>
                </a:solidFill>
                <a:latin typeface="Century Gothic"/>
                <a:ea typeface="Century Gothic"/>
                <a:cs typeface="Century Gothic"/>
                <a:sym typeface="Century Gothic"/>
              </a:rPr>
              <a:t>”</a:t>
            </a:r>
            <a:endParaRPr sz="8000">
              <a:solidFill>
                <a:schemeClr val="dk1"/>
              </a:solidFill>
              <a:latin typeface="Century Gothic"/>
              <a:ea typeface="Century Gothic"/>
              <a:cs typeface="Century Gothic"/>
              <a:sym typeface="Century Gothic"/>
            </a:endParaRPr>
          </a:p>
        </p:txBody>
      </p:sp>
      <p:sp>
        <p:nvSpPr>
          <p:cNvPr id="104" name="Google Shape;104;p19"/>
          <p:cNvSpPr txBox="1">
            <a:spLocks noGrp="1"/>
          </p:cNvSpPr>
          <p:nvPr>
            <p:ph type="title"/>
          </p:nvPr>
        </p:nvSpPr>
        <p:spPr>
          <a:xfrm>
            <a:off x="1426741" y="685801"/>
            <a:ext cx="6974115"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200" b="0" cap="none">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9"/>
          <p:cNvSpPr txBox="1">
            <a:spLocks noGrp="1"/>
          </p:cNvSpPr>
          <p:nvPr>
            <p:ph type="body" idx="1"/>
          </p:nvPr>
        </p:nvSpPr>
        <p:spPr>
          <a:xfrm>
            <a:off x="1598235" y="3428999"/>
            <a:ext cx="6631128"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360"/>
              </a:spcBef>
              <a:spcAft>
                <a:spcPts val="0"/>
              </a:spcAft>
              <a:buSzPts val="2610"/>
              <a:buFont typeface="Corbel"/>
              <a:buNone/>
              <a:defRPr sz="1800"/>
            </a:lvl1pPr>
            <a:lvl2pPr marL="914400" lvl="1" indent="-228600" algn="l">
              <a:spcBef>
                <a:spcPts val="600"/>
              </a:spcBef>
              <a:spcAft>
                <a:spcPts val="0"/>
              </a:spcAft>
              <a:buSzPts val="2900"/>
              <a:buFont typeface="Corbel"/>
              <a:buNone/>
              <a:defRPr/>
            </a:lvl2pPr>
            <a:lvl3pPr marL="1371600" lvl="2" indent="-228600" algn="l">
              <a:spcBef>
                <a:spcPts val="600"/>
              </a:spcBef>
              <a:spcAft>
                <a:spcPts val="0"/>
              </a:spcAft>
              <a:buSzPts val="2610"/>
              <a:buFont typeface="Corbel"/>
              <a:buNone/>
              <a:defRPr/>
            </a:lvl3pPr>
            <a:lvl4pPr marL="1828800" lvl="3" indent="-228600" algn="l">
              <a:spcBef>
                <a:spcPts val="600"/>
              </a:spcBef>
              <a:spcAft>
                <a:spcPts val="0"/>
              </a:spcAft>
              <a:buSzPts val="2320"/>
              <a:buFont typeface="Corbel"/>
              <a:buNone/>
              <a:defRPr/>
            </a:lvl4pPr>
            <a:lvl5pPr marL="2286000" lvl="4" indent="-228600" algn="l">
              <a:spcBef>
                <a:spcPts val="600"/>
              </a:spcBef>
              <a:spcAft>
                <a:spcPts val="0"/>
              </a:spcAft>
              <a:buSzPts val="2030"/>
              <a:buFont typeface="Corbel"/>
              <a:buNone/>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06" name="Google Shape;106;p19"/>
          <p:cNvSpPr txBox="1">
            <a:spLocks noGrp="1"/>
          </p:cNvSpPr>
          <p:nvPr>
            <p:ph type="body" idx="2"/>
          </p:nvPr>
        </p:nvSpPr>
        <p:spPr>
          <a:xfrm>
            <a:off x="1113523" y="4343400"/>
            <a:ext cx="7515991"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07" name="Google Shape;107;p19"/>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9"/>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9"/>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1113525" y="3308581"/>
            <a:ext cx="7515989" cy="146880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SzPts val="1400"/>
              <a:buNone/>
              <a:defRPr sz="3200" b="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0"/>
          <p:cNvSpPr txBox="1">
            <a:spLocks noGrp="1"/>
          </p:cNvSpPr>
          <p:nvPr>
            <p:ph type="body" idx="1"/>
          </p:nvPr>
        </p:nvSpPr>
        <p:spPr>
          <a:xfrm>
            <a:off x="1113524" y="4777381"/>
            <a:ext cx="7515990"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13" name="Google Shape;113;p20"/>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0"/>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0"/>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itar la tarjeta de nombre">
  <p:cSld name="Citar la tarjeta de nombre">
    <p:spTree>
      <p:nvGrpSpPr>
        <p:cNvPr id="1" name="Shape 116"/>
        <p:cNvGrpSpPr/>
        <p:nvPr/>
      </p:nvGrpSpPr>
      <p:grpSpPr>
        <a:xfrm>
          <a:off x="0" y="0"/>
          <a:ext cx="0" cy="0"/>
          <a:chOff x="0" y="0"/>
          <a:chExt cx="0" cy="0"/>
        </a:xfrm>
      </p:grpSpPr>
      <p:sp>
        <p:nvSpPr>
          <p:cNvPr id="117" name="Google Shape;117;p21"/>
          <p:cNvSpPr txBox="1"/>
          <p:nvPr/>
        </p:nvSpPr>
        <p:spPr>
          <a:xfrm>
            <a:off x="969963" y="863600"/>
            <a:ext cx="457200" cy="58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8000">
                <a:solidFill>
                  <a:schemeClr val="dk1"/>
                </a:solidFill>
                <a:latin typeface="Century Gothic"/>
                <a:ea typeface="Century Gothic"/>
                <a:cs typeface="Century Gothic"/>
                <a:sym typeface="Century Gothic"/>
              </a:rPr>
              <a:t>“</a:t>
            </a:r>
            <a:endParaRPr sz="8000">
              <a:solidFill>
                <a:schemeClr val="dk1"/>
              </a:solidFill>
              <a:latin typeface="Century Gothic"/>
              <a:ea typeface="Century Gothic"/>
              <a:cs typeface="Century Gothic"/>
              <a:sym typeface="Century Gothic"/>
            </a:endParaRPr>
          </a:p>
        </p:txBody>
      </p:sp>
      <p:sp>
        <p:nvSpPr>
          <p:cNvPr id="118" name="Google Shape;118;p21"/>
          <p:cNvSpPr txBox="1"/>
          <p:nvPr/>
        </p:nvSpPr>
        <p:spPr>
          <a:xfrm>
            <a:off x="8172450" y="2819400"/>
            <a:ext cx="457200" cy="58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MX" sz="8000">
                <a:solidFill>
                  <a:schemeClr val="dk1"/>
                </a:solidFill>
                <a:latin typeface="Century Gothic"/>
                <a:ea typeface="Century Gothic"/>
                <a:cs typeface="Century Gothic"/>
                <a:sym typeface="Century Gothic"/>
              </a:rPr>
              <a:t>”</a:t>
            </a:r>
            <a:endParaRPr sz="8000">
              <a:solidFill>
                <a:schemeClr val="dk1"/>
              </a:solidFill>
              <a:latin typeface="Century Gothic"/>
              <a:ea typeface="Century Gothic"/>
              <a:cs typeface="Century Gothic"/>
              <a:sym typeface="Century Gothic"/>
            </a:endParaRPr>
          </a:p>
        </p:txBody>
      </p:sp>
      <p:sp>
        <p:nvSpPr>
          <p:cNvPr id="119" name="Google Shape;119;p21"/>
          <p:cNvSpPr txBox="1">
            <a:spLocks noGrp="1"/>
          </p:cNvSpPr>
          <p:nvPr>
            <p:ph type="title"/>
          </p:nvPr>
        </p:nvSpPr>
        <p:spPr>
          <a:xfrm>
            <a:off x="1426741" y="685801"/>
            <a:ext cx="6974115"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200" b="0" cap="none">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1"/>
          <p:cNvSpPr txBox="1">
            <a:spLocks noGrp="1"/>
          </p:cNvSpPr>
          <p:nvPr>
            <p:ph type="body" idx="1"/>
          </p:nvPr>
        </p:nvSpPr>
        <p:spPr>
          <a:xfrm>
            <a:off x="1113525" y="3886200"/>
            <a:ext cx="7515990" cy="889000"/>
          </a:xfrm>
          <a:prstGeom prst="rect">
            <a:avLst/>
          </a:prstGeom>
          <a:noFill/>
          <a:ln>
            <a:noFill/>
          </a:ln>
        </p:spPr>
        <p:txBody>
          <a:bodyPr spcFirstLastPara="1" wrap="square" lIns="91425" tIns="45700" rIns="91425" bIns="45700" anchor="b" anchorCtr="0">
            <a:normAutofit/>
          </a:bodyPr>
          <a:lstStyle>
            <a:lvl1pPr marL="457200" lvl="0" indent="-228600" algn="r">
              <a:spcBef>
                <a:spcPts val="480"/>
              </a:spcBef>
              <a:spcAft>
                <a:spcPts val="0"/>
              </a:spcAft>
              <a:buSzPts val="3480"/>
              <a:buNone/>
              <a:defRPr sz="24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21" name="Google Shape;121;p21"/>
          <p:cNvSpPr txBox="1">
            <a:spLocks noGrp="1"/>
          </p:cNvSpPr>
          <p:nvPr>
            <p:ph type="body" idx="2"/>
          </p:nvPr>
        </p:nvSpPr>
        <p:spPr>
          <a:xfrm>
            <a:off x="1113524" y="4775200"/>
            <a:ext cx="7515990" cy="1016000"/>
          </a:xfrm>
          <a:prstGeom prst="rect">
            <a:avLst/>
          </a:prstGeom>
          <a:noFill/>
          <a:ln>
            <a:noFill/>
          </a:ln>
        </p:spPr>
        <p:txBody>
          <a:bodyPr spcFirstLastPara="1" wrap="square" lIns="91425" tIns="45700" rIns="91425" bIns="45700" anchor="t" anchorCtr="0">
            <a:normAutofit/>
          </a:bodyPr>
          <a:lstStyle>
            <a:lvl1pPr marL="457200" lvl="0" indent="-228600" algn="r">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22" name="Google Shape;122;p21"/>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1"/>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dadero o falso">
  <p:cSld name="Verdadero o falso">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1113525" y="685801"/>
            <a:ext cx="7515991" cy="27273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2"/>
          <p:cNvSpPr txBox="1">
            <a:spLocks noGrp="1"/>
          </p:cNvSpPr>
          <p:nvPr>
            <p:ph type="body" idx="1"/>
          </p:nvPr>
        </p:nvSpPr>
        <p:spPr>
          <a:xfrm>
            <a:off x="1113524" y="3505200"/>
            <a:ext cx="7515992"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560"/>
              </a:spcBef>
              <a:spcAft>
                <a:spcPts val="0"/>
              </a:spcAft>
              <a:buSzPts val="4060"/>
              <a:buNone/>
              <a:defRPr sz="28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28" name="Google Shape;128;p22"/>
          <p:cNvSpPr txBox="1">
            <a:spLocks noGrp="1"/>
          </p:cNvSpPr>
          <p:nvPr>
            <p:ph type="body" idx="2"/>
          </p:nvPr>
        </p:nvSpPr>
        <p:spPr>
          <a:xfrm>
            <a:off x="1113524" y="4343400"/>
            <a:ext cx="7515992" cy="1447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29" name="Google Shape;129;p22"/>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2"/>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2"/>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982663" y="457200"/>
            <a:ext cx="770413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3"/>
          <p:cNvSpPr txBox="1">
            <a:spLocks noGrp="1"/>
          </p:cNvSpPr>
          <p:nvPr>
            <p:ph type="body" idx="1"/>
          </p:nvPr>
        </p:nvSpPr>
        <p:spPr>
          <a:xfrm rot="5400000">
            <a:off x="3155950" y="493713"/>
            <a:ext cx="3357563" cy="7704137"/>
          </a:xfrm>
          <a:prstGeom prst="rect">
            <a:avLst/>
          </a:prstGeom>
          <a:noFill/>
          <a:ln>
            <a:noFill/>
          </a:ln>
        </p:spPr>
        <p:txBody>
          <a:bodyPr spcFirstLastPara="1" wrap="square" lIns="91425" tIns="45700" rIns="91425" bIns="45700" anchor="t" anchorCtr="0">
            <a:no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35" name="Google Shape;135;p23"/>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3"/>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3"/>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rot="5400000">
            <a:off x="5412754" y="2574439"/>
            <a:ext cx="5105400" cy="132812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4"/>
          <p:cNvSpPr txBox="1">
            <a:spLocks noGrp="1"/>
          </p:cNvSpPr>
          <p:nvPr>
            <p:ph type="body" idx="1"/>
          </p:nvPr>
        </p:nvSpPr>
        <p:spPr>
          <a:xfrm rot="5400000">
            <a:off x="1569011" y="230314"/>
            <a:ext cx="5105400" cy="6016373"/>
          </a:xfrm>
          <a:prstGeom prst="rect">
            <a:avLst/>
          </a:prstGeom>
          <a:noFill/>
          <a:ln>
            <a:noFill/>
          </a:ln>
        </p:spPr>
        <p:txBody>
          <a:bodyPr spcFirstLastPara="1" wrap="square" lIns="91425" tIns="45700" rIns="91425" bIns="45700" anchor="t" anchorCtr="0">
            <a:no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41" name="Google Shape;141;p24"/>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4"/>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4"/>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6"/>
        <p:cNvGrpSpPr/>
        <p:nvPr/>
      </p:nvGrpSpPr>
      <p:grpSpPr>
        <a:xfrm>
          <a:off x="0" y="0"/>
          <a:ext cx="0" cy="0"/>
          <a:chOff x="0" y="0"/>
          <a:chExt cx="0" cy="0"/>
        </a:xfrm>
      </p:grpSpPr>
      <p:sp>
        <p:nvSpPr>
          <p:cNvPr id="27" name="Google Shape;27;p9"/>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
          <p:cNvSpPr txBox="1">
            <a:spLocks noGrp="1"/>
          </p:cNvSpPr>
          <p:nvPr>
            <p:ph type="body" idx="1"/>
          </p:nvPr>
        </p:nvSpPr>
        <p:spPr>
          <a:xfrm>
            <a:off x="982133" y="2667000"/>
            <a:ext cx="7704667" cy="3332816"/>
          </a:xfrm>
          <a:prstGeom prst="rect">
            <a:avLst/>
          </a:prstGeom>
          <a:noFill/>
          <a:ln>
            <a:noFill/>
          </a:ln>
        </p:spPr>
        <p:txBody>
          <a:bodyPr spcFirstLastPara="1" wrap="square" lIns="91425" tIns="45700" rIns="91425" bIns="45700" anchor="ctr" anchorCtr="0">
            <a:no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29" name="Google Shape;29;p9"/>
          <p:cNvSpPr txBox="1">
            <a:spLocks noGrp="1"/>
          </p:cNvSpPr>
          <p:nvPr>
            <p:ph type="dt" idx="10"/>
          </p:nvPr>
        </p:nvSpPr>
        <p:spPr>
          <a:xfrm>
            <a:off x="7343775" y="6108700"/>
            <a:ext cx="8572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9"/>
          <p:cNvSpPr txBox="1">
            <a:spLocks noGrp="1"/>
          </p:cNvSpPr>
          <p:nvPr>
            <p:ph type="ftr" idx="11"/>
          </p:nvPr>
        </p:nvSpPr>
        <p:spPr>
          <a:xfrm>
            <a:off x="1973263" y="6108700"/>
            <a:ext cx="53133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sldNum" idx="12"/>
          </p:nvPr>
        </p:nvSpPr>
        <p:spPr>
          <a:xfrm>
            <a:off x="8258175" y="6108700"/>
            <a:ext cx="42862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32"/>
        <p:cNvGrpSpPr/>
        <p:nvPr/>
      </p:nvGrpSpPr>
      <p:grpSpPr>
        <a:xfrm>
          <a:off x="0" y="0"/>
          <a:ext cx="0" cy="0"/>
          <a:chOff x="0" y="0"/>
          <a:chExt cx="0" cy="0"/>
        </a:xfrm>
      </p:grpSpPr>
      <p:grpSp>
        <p:nvGrpSpPr>
          <p:cNvPr id="33" name="Google Shape;33;p10"/>
          <p:cNvGrpSpPr/>
          <p:nvPr/>
        </p:nvGrpSpPr>
        <p:grpSpPr>
          <a:xfrm>
            <a:off x="203200" y="0"/>
            <a:ext cx="3778250" cy="6858000"/>
            <a:chOff x="203200" y="0"/>
            <a:chExt cx="3778250" cy="6858001"/>
          </a:xfrm>
        </p:grpSpPr>
        <p:sp>
          <p:nvSpPr>
            <p:cNvPr id="34" name="Google Shape;34;p10"/>
            <p:cNvSpPr/>
            <p:nvPr/>
          </p:nvSpPr>
          <p:spPr>
            <a:xfrm>
              <a:off x="641350" y="0"/>
              <a:ext cx="1365250" cy="3971925"/>
            </a:xfrm>
            <a:custGeom>
              <a:avLst/>
              <a:gdLst/>
              <a:ahLst/>
              <a:cxnLst/>
              <a:rect l="l" t="t" r="r" b="b"/>
              <a:pathLst>
                <a:path w="860" h="2502" extrusionOk="0">
                  <a:moveTo>
                    <a:pt x="0" y="2445"/>
                  </a:moveTo>
                  <a:lnTo>
                    <a:pt x="228" y="2502"/>
                  </a:lnTo>
                  <a:lnTo>
                    <a:pt x="860" y="0"/>
                  </a:lnTo>
                  <a:lnTo>
                    <a:pt x="620" y="0"/>
                  </a:lnTo>
                  <a:lnTo>
                    <a:pt x="0" y="244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5" name="Google Shape;35;p10"/>
            <p:cNvSpPr/>
            <p:nvPr/>
          </p:nvSpPr>
          <p:spPr>
            <a:xfrm>
              <a:off x="203200" y="0"/>
              <a:ext cx="1336675" cy="3862389"/>
            </a:xfrm>
            <a:custGeom>
              <a:avLst/>
              <a:gdLst/>
              <a:ahLst/>
              <a:cxnLst/>
              <a:rect l="l" t="t" r="r" b="b"/>
              <a:pathLst>
                <a:path w="842" h="2433" extrusionOk="0">
                  <a:moveTo>
                    <a:pt x="842" y="0"/>
                  </a:moveTo>
                  <a:lnTo>
                    <a:pt x="602" y="0"/>
                  </a:lnTo>
                  <a:lnTo>
                    <a:pt x="0" y="2376"/>
                  </a:lnTo>
                  <a:lnTo>
                    <a:pt x="228" y="2433"/>
                  </a:lnTo>
                  <a:lnTo>
                    <a:pt x="842" y="0"/>
                  </a:lnTo>
                  <a:close/>
                </a:path>
              </a:pathLst>
            </a:custGeom>
            <a:solidFill>
              <a:srgbClr val="595959"/>
            </a:solidFill>
            <a:ln>
              <a:noFill/>
            </a:ln>
          </p:spPr>
        </p:sp>
        <p:sp>
          <p:nvSpPr>
            <p:cNvPr id="36" name="Google Shape;36;p10"/>
            <p:cNvSpPr/>
            <p:nvPr/>
          </p:nvSpPr>
          <p:spPr>
            <a:xfrm>
              <a:off x="207963" y="3776664"/>
              <a:ext cx="1936750" cy="3081337"/>
            </a:xfrm>
            <a:custGeom>
              <a:avLst/>
              <a:gdLst/>
              <a:ahLst/>
              <a:cxnLst/>
              <a:rect l="l" t="t" r="r" b="b"/>
              <a:pathLst>
                <a:path w="1220" h="1941" extrusionOk="0">
                  <a:moveTo>
                    <a:pt x="0" y="0"/>
                  </a:moveTo>
                  <a:lnTo>
                    <a:pt x="1166" y="1941"/>
                  </a:lnTo>
                  <a:lnTo>
                    <a:pt x="1220" y="1941"/>
                  </a:lnTo>
                  <a:lnTo>
                    <a:pt x="0" y="0"/>
                  </a:lnTo>
                  <a:close/>
                </a:path>
              </a:pathLst>
            </a:custGeom>
            <a:solidFill>
              <a:srgbClr val="262626"/>
            </a:solidFill>
            <a:ln>
              <a:noFill/>
            </a:ln>
          </p:spPr>
        </p:sp>
        <p:sp>
          <p:nvSpPr>
            <p:cNvPr id="37" name="Google Shape;37;p10"/>
            <p:cNvSpPr/>
            <p:nvPr/>
          </p:nvSpPr>
          <p:spPr>
            <a:xfrm>
              <a:off x="646113" y="3886201"/>
              <a:ext cx="2373312" cy="2971800"/>
            </a:xfrm>
            <a:custGeom>
              <a:avLst/>
              <a:gdLst/>
              <a:ahLst/>
              <a:cxnLst/>
              <a:rect l="l" t="t" r="r" b="b"/>
              <a:pathLst>
                <a:path w="1495" h="1872" extrusionOk="0">
                  <a:moveTo>
                    <a:pt x="1495" y="1872"/>
                  </a:moveTo>
                  <a:lnTo>
                    <a:pt x="0" y="0"/>
                  </a:lnTo>
                  <a:lnTo>
                    <a:pt x="1442" y="1872"/>
                  </a:lnTo>
                  <a:lnTo>
                    <a:pt x="1495" y="1872"/>
                  </a:lnTo>
                  <a:close/>
                </a:path>
              </a:pathLst>
            </a:custGeom>
            <a:solidFill>
              <a:srgbClr val="5E0D0E"/>
            </a:solidFill>
            <a:ln>
              <a:noFill/>
            </a:ln>
          </p:spPr>
        </p:sp>
        <p:sp>
          <p:nvSpPr>
            <p:cNvPr id="38" name="Google Shape;38;p10"/>
            <p:cNvSpPr/>
            <p:nvPr/>
          </p:nvSpPr>
          <p:spPr>
            <a:xfrm>
              <a:off x="641350" y="3881439"/>
              <a:ext cx="3340100" cy="2976562"/>
            </a:xfrm>
            <a:custGeom>
              <a:avLst/>
              <a:gdLst/>
              <a:ahLst/>
              <a:cxnLst/>
              <a:rect l="l" t="t" r="r" b="b"/>
              <a:pathLst>
                <a:path w="2104" h="1875" extrusionOk="0">
                  <a:moveTo>
                    <a:pt x="0" y="0"/>
                  </a:moveTo>
                  <a:lnTo>
                    <a:pt x="3" y="3"/>
                  </a:lnTo>
                  <a:lnTo>
                    <a:pt x="1498" y="1875"/>
                  </a:lnTo>
                  <a:lnTo>
                    <a:pt x="2104" y="1875"/>
                  </a:lnTo>
                  <a:lnTo>
                    <a:pt x="228" y="57"/>
                  </a:lnTo>
                  <a:lnTo>
                    <a:pt x="0" y="0"/>
                  </a:lnTo>
                  <a:close/>
                </a:path>
              </a:pathLst>
            </a:custGeom>
            <a:solidFill>
              <a:srgbClr val="8D1415"/>
            </a:solidFill>
            <a:ln>
              <a:noFill/>
            </a:ln>
          </p:spPr>
        </p:sp>
        <p:sp>
          <p:nvSpPr>
            <p:cNvPr id="39" name="Google Shape;39;p10"/>
            <p:cNvSpPr/>
            <p:nvPr/>
          </p:nvSpPr>
          <p:spPr>
            <a:xfrm>
              <a:off x="203200" y="3771901"/>
              <a:ext cx="2660650" cy="3086100"/>
            </a:xfrm>
            <a:custGeom>
              <a:avLst/>
              <a:gdLst/>
              <a:ahLst/>
              <a:cxnLst/>
              <a:rect l="l" t="t" r="r" b="b"/>
              <a:pathLst>
                <a:path w="1676" h="1944" extrusionOk="0">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3F3F3F"/>
            </a:solidFill>
            <a:ln>
              <a:noFill/>
            </a:ln>
          </p:spPr>
        </p:sp>
      </p:grpSp>
      <p:sp>
        <p:nvSpPr>
          <p:cNvPr id="40" name="Google Shape;40;p10"/>
          <p:cNvSpPr/>
          <p:nvPr/>
        </p:nvSpPr>
        <p:spPr>
          <a:xfrm>
            <a:off x="203200" y="3771900"/>
            <a:ext cx="361950" cy="90488"/>
          </a:xfrm>
          <a:custGeom>
            <a:avLst/>
            <a:gdLst/>
            <a:ahLst/>
            <a:cxnLst/>
            <a:rect l="l" t="t" r="r" b="b"/>
            <a:pathLst>
              <a:path w="228" h="57" extrusionOk="0">
                <a:moveTo>
                  <a:pt x="228" y="57"/>
                </a:moveTo>
                <a:lnTo>
                  <a:pt x="0" y="0"/>
                </a:lnTo>
                <a:lnTo>
                  <a:pt x="222" y="54"/>
                </a:lnTo>
                <a:lnTo>
                  <a:pt x="228" y="57"/>
                </a:lnTo>
                <a:close/>
              </a:path>
            </a:pathLst>
          </a:custGeom>
          <a:solidFill>
            <a:srgbClr val="29AB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1" name="Google Shape;41;p10"/>
          <p:cNvSpPr/>
          <p:nvPr/>
        </p:nvSpPr>
        <p:spPr>
          <a:xfrm>
            <a:off x="560388" y="3867150"/>
            <a:ext cx="61912" cy="80963"/>
          </a:xfrm>
          <a:custGeom>
            <a:avLst/>
            <a:gdLst/>
            <a:ahLst/>
            <a:cxnLst/>
            <a:rect l="l" t="t" r="r" b="b"/>
            <a:pathLst>
              <a:path w="39" h="51" extrusionOk="0">
                <a:moveTo>
                  <a:pt x="0" y="0"/>
                </a:moveTo>
                <a:lnTo>
                  <a:pt x="39" y="51"/>
                </a:lnTo>
                <a:lnTo>
                  <a:pt x="3" y="0"/>
                </a:lnTo>
                <a:lnTo>
                  <a:pt x="0" y="0"/>
                </a:lnTo>
                <a:close/>
              </a:path>
            </a:pathLst>
          </a:custGeom>
          <a:solidFill>
            <a:srgbClr val="29AB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2" name="Google Shape;42;p10"/>
          <p:cNvSpPr txBox="1">
            <a:spLocks noGrp="1"/>
          </p:cNvSpPr>
          <p:nvPr>
            <p:ph type="ctrTitle"/>
          </p:nvPr>
        </p:nvSpPr>
        <p:spPr>
          <a:xfrm>
            <a:off x="1739673" y="914401"/>
            <a:ext cx="6947127" cy="3488266"/>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SzPts val="1400"/>
              <a:buNone/>
              <a:defRPr sz="5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subTitle" idx="1"/>
          </p:nvPr>
        </p:nvSpPr>
        <p:spPr>
          <a:xfrm>
            <a:off x="2924238" y="4402666"/>
            <a:ext cx="5762563" cy="1364531"/>
          </a:xfrm>
          <a:prstGeom prst="rect">
            <a:avLst/>
          </a:prstGeom>
          <a:noFill/>
          <a:ln>
            <a:noFill/>
          </a:ln>
        </p:spPr>
        <p:txBody>
          <a:bodyPr spcFirstLastPara="1" wrap="square" lIns="91425" tIns="45700" rIns="91425" bIns="45700" anchor="t" anchorCtr="0">
            <a:normAutofit/>
          </a:bodyPr>
          <a:lstStyle>
            <a:lvl1pPr lvl="0" algn="r">
              <a:spcBef>
                <a:spcPts val="360"/>
              </a:spcBef>
              <a:spcAft>
                <a:spcPts val="0"/>
              </a:spcAft>
              <a:buSzPts val="2610"/>
              <a:buNone/>
              <a:defRPr sz="1800">
                <a:solidFill>
                  <a:schemeClr val="dk1"/>
                </a:solidFill>
              </a:defRPr>
            </a:lvl1pPr>
            <a:lvl2pPr lvl="1" algn="ctr">
              <a:spcBef>
                <a:spcPts val="600"/>
              </a:spcBef>
              <a:spcAft>
                <a:spcPts val="0"/>
              </a:spcAft>
              <a:buSzPts val="2900"/>
              <a:buNone/>
              <a:defRPr>
                <a:solidFill>
                  <a:srgbClr val="888888"/>
                </a:solidFill>
              </a:defRPr>
            </a:lvl2pPr>
            <a:lvl3pPr lvl="2" algn="ctr">
              <a:spcBef>
                <a:spcPts val="600"/>
              </a:spcBef>
              <a:spcAft>
                <a:spcPts val="0"/>
              </a:spcAft>
              <a:buSzPts val="2610"/>
              <a:buNone/>
              <a:defRPr>
                <a:solidFill>
                  <a:srgbClr val="888888"/>
                </a:solidFill>
              </a:defRPr>
            </a:lvl3pPr>
            <a:lvl4pPr lvl="3" algn="ctr">
              <a:spcBef>
                <a:spcPts val="600"/>
              </a:spcBef>
              <a:spcAft>
                <a:spcPts val="0"/>
              </a:spcAft>
              <a:buSzPts val="2320"/>
              <a:buNone/>
              <a:defRPr>
                <a:solidFill>
                  <a:srgbClr val="888888"/>
                </a:solidFill>
              </a:defRPr>
            </a:lvl4pPr>
            <a:lvl5pPr lvl="4" algn="ctr">
              <a:spcBef>
                <a:spcPts val="600"/>
              </a:spcBef>
              <a:spcAft>
                <a:spcPts val="0"/>
              </a:spcAft>
              <a:buSzPts val="2030"/>
              <a:buNone/>
              <a:defRPr>
                <a:solidFill>
                  <a:srgbClr val="888888"/>
                </a:solidFill>
              </a:defRPr>
            </a:lvl5pPr>
            <a:lvl6pPr lvl="5" algn="ctr">
              <a:spcBef>
                <a:spcPts val="600"/>
              </a:spcBef>
              <a:spcAft>
                <a:spcPts val="0"/>
              </a:spcAft>
              <a:buSzPts val="2030"/>
              <a:buNone/>
              <a:defRPr>
                <a:solidFill>
                  <a:srgbClr val="888888"/>
                </a:solidFill>
              </a:defRPr>
            </a:lvl6pPr>
            <a:lvl7pPr lvl="6" algn="ctr">
              <a:spcBef>
                <a:spcPts val="600"/>
              </a:spcBef>
              <a:spcAft>
                <a:spcPts val="0"/>
              </a:spcAft>
              <a:buSzPts val="2030"/>
              <a:buNone/>
              <a:defRPr>
                <a:solidFill>
                  <a:srgbClr val="888888"/>
                </a:solidFill>
              </a:defRPr>
            </a:lvl7pPr>
            <a:lvl8pPr lvl="7" algn="ctr">
              <a:spcBef>
                <a:spcPts val="600"/>
              </a:spcBef>
              <a:spcAft>
                <a:spcPts val="0"/>
              </a:spcAft>
              <a:buSzPts val="2030"/>
              <a:buNone/>
              <a:defRPr>
                <a:solidFill>
                  <a:srgbClr val="888888"/>
                </a:solidFill>
              </a:defRPr>
            </a:lvl8pPr>
            <a:lvl9pPr lvl="8" algn="ctr">
              <a:spcBef>
                <a:spcPts val="600"/>
              </a:spcBef>
              <a:spcAft>
                <a:spcPts val="600"/>
              </a:spcAft>
              <a:buSzPts val="2030"/>
              <a:buNone/>
              <a:defRPr>
                <a:solidFill>
                  <a:srgbClr val="888888"/>
                </a:solidFill>
              </a:defRPr>
            </a:lvl9pPr>
          </a:lstStyle>
          <a:p>
            <a:endParaRPr/>
          </a:p>
        </p:txBody>
      </p:sp>
      <p:sp>
        <p:nvSpPr>
          <p:cNvPr id="44" name="Google Shape;44;p10"/>
          <p:cNvSpPr txBox="1">
            <a:spLocks noGrp="1"/>
          </p:cNvSpPr>
          <p:nvPr>
            <p:ph type="dt" idx="10"/>
          </p:nvPr>
        </p:nvSpPr>
        <p:spPr>
          <a:xfrm>
            <a:off x="7326313" y="6116638"/>
            <a:ext cx="8572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0"/>
          <p:cNvSpPr txBox="1">
            <a:spLocks noGrp="1"/>
          </p:cNvSpPr>
          <p:nvPr>
            <p:ph type="ftr" idx="11"/>
          </p:nvPr>
        </p:nvSpPr>
        <p:spPr>
          <a:xfrm>
            <a:off x="3624263" y="6116638"/>
            <a:ext cx="36083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0"/>
          <p:cNvSpPr txBox="1">
            <a:spLocks noGrp="1"/>
          </p:cNvSpPr>
          <p:nvPr>
            <p:ph type="sldNum" idx="12"/>
          </p:nvPr>
        </p:nvSpPr>
        <p:spPr>
          <a:xfrm>
            <a:off x="8275638" y="6116638"/>
            <a:ext cx="411162"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1986995" y="2666998"/>
            <a:ext cx="6699805" cy="236007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4000" b="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body" idx="1"/>
          </p:nvPr>
        </p:nvSpPr>
        <p:spPr>
          <a:xfrm>
            <a:off x="1986998" y="5027070"/>
            <a:ext cx="6699802"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50" name="Google Shape;50;p11"/>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1"/>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982133" y="685801"/>
            <a:ext cx="7704667" cy="175259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2"/>
          <p:cNvSpPr txBox="1">
            <a:spLocks noGrp="1"/>
          </p:cNvSpPr>
          <p:nvPr>
            <p:ph type="body" idx="1"/>
          </p:nvPr>
        </p:nvSpPr>
        <p:spPr>
          <a:xfrm>
            <a:off x="982133" y="2667000"/>
            <a:ext cx="3739896" cy="3368674"/>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56" name="Google Shape;56;p12"/>
          <p:cNvSpPr txBox="1">
            <a:spLocks noGrp="1"/>
          </p:cNvSpPr>
          <p:nvPr>
            <p:ph type="body" idx="2"/>
          </p:nvPr>
        </p:nvSpPr>
        <p:spPr>
          <a:xfrm>
            <a:off x="4946904" y="2667000"/>
            <a:ext cx="3739896" cy="3346824"/>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57" name="Google Shape;57;p12"/>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2"/>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982663" y="457200"/>
            <a:ext cx="770413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3"/>
          <p:cNvSpPr txBox="1">
            <a:spLocks noGrp="1"/>
          </p:cNvSpPr>
          <p:nvPr>
            <p:ph type="body" idx="1"/>
          </p:nvPr>
        </p:nvSpPr>
        <p:spPr>
          <a:xfrm>
            <a:off x="1329481" y="2658533"/>
            <a:ext cx="3456291"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8D1415"/>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63" name="Google Shape;63;p13"/>
          <p:cNvSpPr txBox="1">
            <a:spLocks noGrp="1"/>
          </p:cNvSpPr>
          <p:nvPr>
            <p:ph type="body" idx="2"/>
          </p:nvPr>
        </p:nvSpPr>
        <p:spPr>
          <a:xfrm>
            <a:off x="1113523" y="3335336"/>
            <a:ext cx="3672248" cy="2665259"/>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64" name="Google Shape;64;p13"/>
          <p:cNvSpPr txBox="1">
            <a:spLocks noGrp="1"/>
          </p:cNvSpPr>
          <p:nvPr>
            <p:ph type="body" idx="3"/>
          </p:nvPr>
        </p:nvSpPr>
        <p:spPr>
          <a:xfrm>
            <a:off x="5161710" y="2667000"/>
            <a:ext cx="3467806"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8D1415"/>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65" name="Google Shape;65;p13"/>
          <p:cNvSpPr txBox="1">
            <a:spLocks noGrp="1"/>
          </p:cNvSpPr>
          <p:nvPr>
            <p:ph type="body" idx="4"/>
          </p:nvPr>
        </p:nvSpPr>
        <p:spPr>
          <a:xfrm>
            <a:off x="4957266" y="3335336"/>
            <a:ext cx="3672248" cy="2665259"/>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66" name="Google Shape;66;p13"/>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3"/>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982663" y="457200"/>
            <a:ext cx="770413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1113524" y="1600200"/>
            <a:ext cx="2662534"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sz="24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body" idx="1"/>
          </p:nvPr>
        </p:nvSpPr>
        <p:spPr>
          <a:xfrm>
            <a:off x="3947553" y="685800"/>
            <a:ext cx="4681962" cy="5105401"/>
          </a:xfrm>
          <a:prstGeom prst="rect">
            <a:avLst/>
          </a:prstGeom>
          <a:noFill/>
          <a:ln>
            <a:noFill/>
          </a:ln>
        </p:spPr>
        <p:txBody>
          <a:bodyPr spcFirstLastPara="1" wrap="square" lIns="91425" tIns="45700" rIns="91425" bIns="45700" anchor="ctr" anchorCtr="0">
            <a:normAutofit/>
          </a:bodyPr>
          <a:lstStyle>
            <a:lvl1pPr marL="457200" lvl="0" indent="-412750" algn="l">
              <a:spcBef>
                <a:spcPts val="400"/>
              </a:spcBef>
              <a:spcAft>
                <a:spcPts val="0"/>
              </a:spcAft>
              <a:buSzPts val="2900"/>
              <a:buChar char="•"/>
              <a:defRPr sz="2000"/>
            </a:lvl1pPr>
            <a:lvl2pPr marL="914400" lvl="1" indent="-394335" algn="l">
              <a:spcBef>
                <a:spcPts val="600"/>
              </a:spcBef>
              <a:spcAft>
                <a:spcPts val="0"/>
              </a:spcAft>
              <a:buSzPts val="2610"/>
              <a:buChar char="•"/>
              <a:defRPr sz="1800"/>
            </a:lvl2pPr>
            <a:lvl3pPr marL="1371600" lvl="2" indent="-375919" algn="l">
              <a:spcBef>
                <a:spcPts val="600"/>
              </a:spcBef>
              <a:spcAft>
                <a:spcPts val="0"/>
              </a:spcAft>
              <a:buSzPts val="2320"/>
              <a:buChar char="•"/>
              <a:defRPr sz="1600"/>
            </a:lvl3pPr>
            <a:lvl4pPr marL="1828800" lvl="3" indent="-357505" algn="l">
              <a:spcBef>
                <a:spcPts val="600"/>
              </a:spcBef>
              <a:spcAft>
                <a:spcPts val="0"/>
              </a:spcAft>
              <a:buSzPts val="2030"/>
              <a:buChar char="•"/>
              <a:defRPr sz="1400"/>
            </a:lvl4pPr>
            <a:lvl5pPr marL="2286000" lvl="4" indent="-357504" algn="l">
              <a:spcBef>
                <a:spcPts val="600"/>
              </a:spcBef>
              <a:spcAft>
                <a:spcPts val="0"/>
              </a:spcAft>
              <a:buSzPts val="2030"/>
              <a:buChar char="•"/>
              <a:defRPr sz="1400"/>
            </a:lvl5pPr>
            <a:lvl6pPr marL="2743200" lvl="5" indent="-357504" algn="l">
              <a:spcBef>
                <a:spcPts val="600"/>
              </a:spcBef>
              <a:spcAft>
                <a:spcPts val="0"/>
              </a:spcAft>
              <a:buSzPts val="2030"/>
              <a:buChar char="•"/>
              <a:defRPr sz="1400"/>
            </a:lvl6pPr>
            <a:lvl7pPr marL="3200400" lvl="6" indent="-357504" algn="l">
              <a:spcBef>
                <a:spcPts val="600"/>
              </a:spcBef>
              <a:spcAft>
                <a:spcPts val="0"/>
              </a:spcAft>
              <a:buSzPts val="2030"/>
              <a:buChar char="•"/>
              <a:defRPr sz="1400"/>
            </a:lvl7pPr>
            <a:lvl8pPr marL="3657600" lvl="7" indent="-357504" algn="l">
              <a:spcBef>
                <a:spcPts val="600"/>
              </a:spcBef>
              <a:spcAft>
                <a:spcPts val="0"/>
              </a:spcAft>
              <a:buSzPts val="2030"/>
              <a:buChar char="•"/>
              <a:defRPr sz="1400"/>
            </a:lvl8pPr>
            <a:lvl9pPr marL="4114800" lvl="8" indent="-357504" algn="l">
              <a:spcBef>
                <a:spcPts val="600"/>
              </a:spcBef>
              <a:spcAft>
                <a:spcPts val="600"/>
              </a:spcAft>
              <a:buSzPts val="2030"/>
              <a:buChar char="•"/>
              <a:defRPr sz="1400"/>
            </a:lvl9pPr>
          </a:lstStyle>
          <a:p>
            <a:endParaRPr/>
          </a:p>
        </p:txBody>
      </p:sp>
      <p:sp>
        <p:nvSpPr>
          <p:cNvPr id="77" name="Google Shape;77;p15"/>
          <p:cNvSpPr txBox="1">
            <a:spLocks noGrp="1"/>
          </p:cNvSpPr>
          <p:nvPr>
            <p:ph type="body" idx="2"/>
          </p:nvPr>
        </p:nvSpPr>
        <p:spPr>
          <a:xfrm>
            <a:off x="1113524" y="2971800"/>
            <a:ext cx="2662534"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20"/>
              </a:spcBef>
              <a:spcAft>
                <a:spcPts val="0"/>
              </a:spcAft>
              <a:buSzPts val="2320"/>
              <a:buNone/>
              <a:defRPr sz="16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78" name="Google Shape;78;p15"/>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5"/>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1112332" y="1752599"/>
            <a:ext cx="4070679"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sz="28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a:spLocks noGrp="1"/>
          </p:cNvSpPr>
          <p:nvPr>
            <p:ph type="pic" idx="2"/>
          </p:nvPr>
        </p:nvSpPr>
        <p:spPr>
          <a:xfrm>
            <a:off x="5697495" y="914400"/>
            <a:ext cx="2461371" cy="4572000"/>
          </a:xfrm>
          <a:prstGeom prst="roundRect">
            <a:avLst>
              <a:gd name="adj" fmla="val 4280"/>
            </a:avLst>
          </a:prstGeom>
          <a:noFill/>
          <a:ln w="38100" cap="flat" cmpd="sng">
            <a:solidFill>
              <a:schemeClr val="lt2"/>
            </a:solidFill>
            <a:prstDash val="solid"/>
            <a:round/>
            <a:headEnd type="none" w="sm" len="sm"/>
            <a:tailEnd type="none" w="sm" len="sm"/>
          </a:ln>
        </p:spPr>
      </p:sp>
      <p:sp>
        <p:nvSpPr>
          <p:cNvPr id="84" name="Google Shape;84;p16"/>
          <p:cNvSpPr txBox="1">
            <a:spLocks noGrp="1"/>
          </p:cNvSpPr>
          <p:nvPr>
            <p:ph type="body" idx="1"/>
          </p:nvPr>
        </p:nvSpPr>
        <p:spPr>
          <a:xfrm>
            <a:off x="1112332" y="3124199"/>
            <a:ext cx="4070679"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60"/>
              </a:spcBef>
              <a:spcAft>
                <a:spcPts val="0"/>
              </a:spcAft>
              <a:buSzPts val="2610"/>
              <a:buNone/>
              <a:defRPr sz="18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85" name="Google Shape;85;p16"/>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6"/>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6"/>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7"/>
          <p:cNvGrpSpPr/>
          <p:nvPr/>
        </p:nvGrpSpPr>
        <p:grpSpPr>
          <a:xfrm>
            <a:off x="0" y="0"/>
            <a:ext cx="2132013" cy="6858000"/>
            <a:chOff x="0" y="0"/>
            <a:chExt cx="2132013" cy="6858001"/>
          </a:xfrm>
        </p:grpSpPr>
        <p:sp>
          <p:nvSpPr>
            <p:cNvPr id="11" name="Google Shape;11;p7"/>
            <p:cNvSpPr/>
            <p:nvPr/>
          </p:nvSpPr>
          <p:spPr>
            <a:xfrm>
              <a:off x="0" y="0"/>
              <a:ext cx="1073150" cy="5291138"/>
            </a:xfrm>
            <a:custGeom>
              <a:avLst/>
              <a:gdLst/>
              <a:ahLst/>
              <a:cxnLst/>
              <a:rect l="l" t="t" r="r" b="b"/>
              <a:pathLst>
                <a:path w="676" h="3333" extrusionOk="0">
                  <a:moveTo>
                    <a:pt x="0" y="3132"/>
                  </a:moveTo>
                  <a:lnTo>
                    <a:pt x="0" y="3312"/>
                  </a:lnTo>
                  <a:lnTo>
                    <a:pt x="126" y="3333"/>
                  </a:lnTo>
                  <a:lnTo>
                    <a:pt x="676" y="0"/>
                  </a:lnTo>
                  <a:lnTo>
                    <a:pt x="514" y="0"/>
                  </a:lnTo>
                  <a:lnTo>
                    <a:pt x="0" y="313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2" name="Google Shape;12;p7"/>
            <p:cNvSpPr/>
            <p:nvPr/>
          </p:nvSpPr>
          <p:spPr>
            <a:xfrm>
              <a:off x="0" y="0"/>
              <a:ext cx="758825" cy="4624389"/>
            </a:xfrm>
            <a:custGeom>
              <a:avLst/>
              <a:gdLst/>
              <a:ahLst/>
              <a:cxnLst/>
              <a:rect l="l" t="t" r="r" b="b"/>
              <a:pathLst>
                <a:path w="478" h="2913" extrusionOk="0">
                  <a:moveTo>
                    <a:pt x="478" y="0"/>
                  </a:moveTo>
                  <a:lnTo>
                    <a:pt x="318" y="0"/>
                  </a:lnTo>
                  <a:lnTo>
                    <a:pt x="0" y="1938"/>
                  </a:lnTo>
                  <a:lnTo>
                    <a:pt x="0" y="2913"/>
                  </a:lnTo>
                  <a:lnTo>
                    <a:pt x="478" y="0"/>
                  </a:lnTo>
                  <a:close/>
                </a:path>
              </a:pathLst>
            </a:custGeom>
            <a:solidFill>
              <a:srgbClr val="595959"/>
            </a:solidFill>
            <a:ln>
              <a:noFill/>
            </a:ln>
          </p:spPr>
        </p:sp>
        <p:sp>
          <p:nvSpPr>
            <p:cNvPr id="13" name="Google Shape;13;p7"/>
            <p:cNvSpPr/>
            <p:nvPr/>
          </p:nvSpPr>
          <p:spPr>
            <a:xfrm>
              <a:off x="0" y="5662614"/>
              <a:ext cx="906463" cy="1195387"/>
            </a:xfrm>
            <a:custGeom>
              <a:avLst/>
              <a:gdLst/>
              <a:ahLst/>
              <a:cxnLst/>
              <a:rect l="l" t="t" r="r" b="b"/>
              <a:pathLst>
                <a:path w="571" h="753" extrusionOk="0">
                  <a:moveTo>
                    <a:pt x="0" y="0"/>
                  </a:moveTo>
                  <a:lnTo>
                    <a:pt x="0" y="12"/>
                  </a:lnTo>
                  <a:lnTo>
                    <a:pt x="538" y="753"/>
                  </a:lnTo>
                  <a:lnTo>
                    <a:pt x="571" y="753"/>
                  </a:lnTo>
                  <a:lnTo>
                    <a:pt x="0" y="0"/>
                  </a:lnTo>
                  <a:close/>
                </a:path>
              </a:pathLst>
            </a:custGeom>
            <a:solidFill>
              <a:srgbClr val="262626"/>
            </a:solidFill>
            <a:ln>
              <a:noFill/>
            </a:ln>
          </p:spPr>
        </p:sp>
        <p:sp>
          <p:nvSpPr>
            <p:cNvPr id="14" name="Google Shape;14;p7"/>
            <p:cNvSpPr/>
            <p:nvPr/>
          </p:nvSpPr>
          <p:spPr>
            <a:xfrm>
              <a:off x="0" y="5295901"/>
              <a:ext cx="1487488" cy="1562100"/>
            </a:xfrm>
            <a:custGeom>
              <a:avLst/>
              <a:gdLst/>
              <a:ahLst/>
              <a:cxnLst/>
              <a:rect l="l" t="t" r="r" b="b"/>
              <a:pathLst>
                <a:path w="937" h="984" extrusionOk="0">
                  <a:moveTo>
                    <a:pt x="0" y="0"/>
                  </a:moveTo>
                  <a:lnTo>
                    <a:pt x="0" y="3"/>
                  </a:lnTo>
                  <a:lnTo>
                    <a:pt x="901" y="984"/>
                  </a:lnTo>
                  <a:lnTo>
                    <a:pt x="937" y="984"/>
                  </a:lnTo>
                  <a:lnTo>
                    <a:pt x="0" y="0"/>
                  </a:lnTo>
                  <a:close/>
                </a:path>
              </a:pathLst>
            </a:custGeom>
            <a:solidFill>
              <a:srgbClr val="5E0D0E"/>
            </a:solidFill>
            <a:ln>
              <a:noFill/>
            </a:ln>
          </p:spPr>
        </p:sp>
        <p:sp>
          <p:nvSpPr>
            <p:cNvPr id="15" name="Google Shape;15;p7"/>
            <p:cNvSpPr/>
            <p:nvPr/>
          </p:nvSpPr>
          <p:spPr>
            <a:xfrm>
              <a:off x="0" y="5257801"/>
              <a:ext cx="2132013" cy="1600200"/>
            </a:xfrm>
            <a:custGeom>
              <a:avLst/>
              <a:gdLst/>
              <a:ahLst/>
              <a:cxnLst/>
              <a:rect l="l" t="t" r="r" b="b"/>
              <a:pathLst>
                <a:path w="1343" h="1008" extrusionOk="0">
                  <a:moveTo>
                    <a:pt x="0" y="24"/>
                  </a:moveTo>
                  <a:lnTo>
                    <a:pt x="937" y="1008"/>
                  </a:lnTo>
                  <a:lnTo>
                    <a:pt x="1343" y="1008"/>
                  </a:lnTo>
                  <a:lnTo>
                    <a:pt x="126" y="21"/>
                  </a:lnTo>
                  <a:lnTo>
                    <a:pt x="0" y="0"/>
                  </a:lnTo>
                  <a:lnTo>
                    <a:pt x="0" y="24"/>
                  </a:lnTo>
                  <a:close/>
                </a:path>
              </a:pathLst>
            </a:custGeom>
            <a:solidFill>
              <a:srgbClr val="8D1415"/>
            </a:solidFill>
            <a:ln>
              <a:noFill/>
            </a:ln>
          </p:spPr>
        </p:sp>
        <p:sp>
          <p:nvSpPr>
            <p:cNvPr id="16" name="Google Shape;16;p7"/>
            <p:cNvSpPr/>
            <p:nvPr/>
          </p:nvSpPr>
          <p:spPr>
            <a:xfrm>
              <a:off x="0" y="5357814"/>
              <a:ext cx="1377950" cy="1500187"/>
            </a:xfrm>
            <a:custGeom>
              <a:avLst/>
              <a:gdLst/>
              <a:ahLst/>
              <a:cxnLst/>
              <a:rect l="l" t="t" r="r" b="b"/>
              <a:pathLst>
                <a:path w="868" h="945" extrusionOk="0">
                  <a:moveTo>
                    <a:pt x="0" y="192"/>
                  </a:moveTo>
                  <a:lnTo>
                    <a:pt x="571" y="945"/>
                  </a:lnTo>
                  <a:lnTo>
                    <a:pt x="868" y="945"/>
                  </a:lnTo>
                  <a:lnTo>
                    <a:pt x="0" y="0"/>
                  </a:lnTo>
                  <a:lnTo>
                    <a:pt x="0" y="192"/>
                  </a:lnTo>
                  <a:close/>
                </a:path>
              </a:pathLst>
            </a:custGeom>
            <a:solidFill>
              <a:srgbClr val="3F3F3F"/>
            </a:solidFill>
            <a:ln>
              <a:noFill/>
            </a:ln>
          </p:spPr>
        </p:sp>
      </p:grpSp>
      <p:sp>
        <p:nvSpPr>
          <p:cNvPr id="17" name="Google Shape;17;p7"/>
          <p:cNvSpPr txBox="1">
            <a:spLocks noGrp="1"/>
          </p:cNvSpPr>
          <p:nvPr>
            <p:ph type="title"/>
          </p:nvPr>
        </p:nvSpPr>
        <p:spPr>
          <a:xfrm>
            <a:off x="982663" y="457200"/>
            <a:ext cx="7704137" cy="1981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0" i="0" u="none" strike="noStrike" cap="none">
                <a:solidFill>
                  <a:schemeClr val="dk1"/>
                </a:solidFill>
                <a:latin typeface="Corbel"/>
                <a:ea typeface="Corbel"/>
                <a:cs typeface="Corbel"/>
                <a:sym typeface="Corbel"/>
              </a:defRPr>
            </a:lvl1pPr>
            <a:lvl2pPr marR="0" lvl="1" algn="ctr" rtl="0">
              <a:spcBef>
                <a:spcPts val="0"/>
              </a:spcBef>
              <a:spcAft>
                <a:spcPts val="0"/>
              </a:spcAft>
              <a:buSzPts val="1400"/>
              <a:buNone/>
              <a:defRPr sz="4000" b="0" i="0" u="none" strike="noStrike" cap="none">
                <a:solidFill>
                  <a:schemeClr val="dk1"/>
                </a:solidFill>
                <a:latin typeface="Corbel"/>
                <a:ea typeface="Corbel"/>
                <a:cs typeface="Corbel"/>
                <a:sym typeface="Corbel"/>
              </a:defRPr>
            </a:lvl2pPr>
            <a:lvl3pPr marR="0" lvl="2" algn="ctr" rtl="0">
              <a:spcBef>
                <a:spcPts val="0"/>
              </a:spcBef>
              <a:spcAft>
                <a:spcPts val="0"/>
              </a:spcAft>
              <a:buSzPts val="1400"/>
              <a:buNone/>
              <a:defRPr sz="4000" b="0" i="0" u="none" strike="noStrike" cap="none">
                <a:solidFill>
                  <a:schemeClr val="dk1"/>
                </a:solidFill>
                <a:latin typeface="Corbel"/>
                <a:ea typeface="Corbel"/>
                <a:cs typeface="Corbel"/>
                <a:sym typeface="Corbel"/>
              </a:defRPr>
            </a:lvl3pPr>
            <a:lvl4pPr marR="0" lvl="3" algn="ctr" rtl="0">
              <a:spcBef>
                <a:spcPts val="0"/>
              </a:spcBef>
              <a:spcAft>
                <a:spcPts val="0"/>
              </a:spcAft>
              <a:buSzPts val="1400"/>
              <a:buNone/>
              <a:defRPr sz="4000" b="0" i="0" u="none" strike="noStrike" cap="none">
                <a:solidFill>
                  <a:schemeClr val="dk1"/>
                </a:solidFill>
                <a:latin typeface="Corbel"/>
                <a:ea typeface="Corbel"/>
                <a:cs typeface="Corbel"/>
                <a:sym typeface="Corbel"/>
              </a:defRPr>
            </a:lvl4pPr>
            <a:lvl5pPr marR="0" lvl="4" algn="ctr" rtl="0">
              <a:spcBef>
                <a:spcPts val="0"/>
              </a:spcBef>
              <a:spcAft>
                <a:spcPts val="0"/>
              </a:spcAft>
              <a:buSzPts val="1400"/>
              <a:buNone/>
              <a:defRPr sz="40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7"/>
          <p:cNvSpPr txBox="1">
            <a:spLocks noGrp="1"/>
          </p:cNvSpPr>
          <p:nvPr>
            <p:ph type="body" idx="1"/>
          </p:nvPr>
        </p:nvSpPr>
        <p:spPr>
          <a:xfrm>
            <a:off x="982663" y="2667000"/>
            <a:ext cx="7704137" cy="3357563"/>
          </a:xfrm>
          <a:prstGeom prst="rect">
            <a:avLst/>
          </a:prstGeom>
          <a:noFill/>
          <a:ln>
            <a:noFill/>
          </a:ln>
        </p:spPr>
        <p:txBody>
          <a:bodyPr spcFirstLastPara="1" wrap="square" lIns="91425" tIns="45700" rIns="91425" bIns="45700" anchor="ctr" anchorCtr="0">
            <a:noAutofit/>
          </a:bodyPr>
          <a:lstStyle>
            <a:lvl1pPr marL="457200" marR="0" lvl="0" indent="-449580" algn="l" rtl="0">
              <a:spcBef>
                <a:spcPts val="480"/>
              </a:spcBef>
              <a:spcAft>
                <a:spcPts val="0"/>
              </a:spcAft>
              <a:buClr>
                <a:srgbClr val="8D1515"/>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8D1515"/>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8D1515"/>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8D1515"/>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8D1515"/>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8D1415"/>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8D1415"/>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8D1415"/>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8D1415"/>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9" name="Google Shape;19;p7"/>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 name="Google Shape;20;p7"/>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1" name="Google Shape;21;p7"/>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u="none">
                <a:solidFill>
                  <a:schemeClr val="dk1"/>
                </a:solidFill>
                <a:latin typeface="Corbel"/>
                <a:ea typeface="Corbel"/>
                <a:cs typeface="Corbel"/>
                <a:sym typeface="Corbel"/>
              </a:defRPr>
            </a:lvl1pPr>
            <a:lvl2pPr marL="0" marR="0" lvl="1" indent="0" algn="r" rtl="0">
              <a:spcBef>
                <a:spcPts val="0"/>
              </a:spcBef>
              <a:spcAft>
                <a:spcPts val="0"/>
              </a:spcAft>
              <a:buNone/>
              <a:defRPr sz="1000" b="0" u="none">
                <a:solidFill>
                  <a:schemeClr val="dk1"/>
                </a:solidFill>
                <a:latin typeface="Corbel"/>
                <a:ea typeface="Corbel"/>
                <a:cs typeface="Corbel"/>
                <a:sym typeface="Corbel"/>
              </a:defRPr>
            </a:lvl2pPr>
            <a:lvl3pPr marL="0" marR="0" lvl="2" indent="0" algn="r" rtl="0">
              <a:spcBef>
                <a:spcPts val="0"/>
              </a:spcBef>
              <a:spcAft>
                <a:spcPts val="0"/>
              </a:spcAft>
              <a:buNone/>
              <a:defRPr sz="1000" b="0" u="none">
                <a:solidFill>
                  <a:schemeClr val="dk1"/>
                </a:solidFill>
                <a:latin typeface="Corbel"/>
                <a:ea typeface="Corbel"/>
                <a:cs typeface="Corbel"/>
                <a:sym typeface="Corbel"/>
              </a:defRPr>
            </a:lvl3pPr>
            <a:lvl4pPr marL="0" marR="0" lvl="3" indent="0" algn="r" rtl="0">
              <a:spcBef>
                <a:spcPts val="0"/>
              </a:spcBef>
              <a:spcAft>
                <a:spcPts val="0"/>
              </a:spcAft>
              <a:buNone/>
              <a:defRPr sz="1000" b="0" u="none">
                <a:solidFill>
                  <a:schemeClr val="dk1"/>
                </a:solidFill>
                <a:latin typeface="Corbel"/>
                <a:ea typeface="Corbel"/>
                <a:cs typeface="Corbel"/>
                <a:sym typeface="Corbel"/>
              </a:defRPr>
            </a:lvl4pPr>
            <a:lvl5pPr marL="0" marR="0" lvl="4" indent="0" algn="r" rtl="0">
              <a:spcBef>
                <a:spcPts val="0"/>
              </a:spcBef>
              <a:spcAft>
                <a:spcPts val="0"/>
              </a:spcAft>
              <a:buNone/>
              <a:defRPr sz="1000" b="0" u="none">
                <a:solidFill>
                  <a:schemeClr val="dk1"/>
                </a:solidFill>
                <a:latin typeface="Corbel"/>
                <a:ea typeface="Corbel"/>
                <a:cs typeface="Corbel"/>
                <a:sym typeface="Corbel"/>
              </a:defRPr>
            </a:lvl5pPr>
            <a:lvl6pPr marL="0" marR="0" lvl="5" indent="0" algn="r" rtl="0">
              <a:spcBef>
                <a:spcPts val="0"/>
              </a:spcBef>
              <a:spcAft>
                <a:spcPts val="0"/>
              </a:spcAft>
              <a:buNone/>
              <a:defRPr sz="1000" b="0" u="none">
                <a:solidFill>
                  <a:schemeClr val="dk1"/>
                </a:solidFill>
                <a:latin typeface="Corbel"/>
                <a:ea typeface="Corbel"/>
                <a:cs typeface="Corbel"/>
                <a:sym typeface="Corbel"/>
              </a:defRPr>
            </a:lvl6pPr>
            <a:lvl7pPr marL="0" marR="0" lvl="6" indent="0" algn="r" rtl="0">
              <a:spcBef>
                <a:spcPts val="0"/>
              </a:spcBef>
              <a:spcAft>
                <a:spcPts val="0"/>
              </a:spcAft>
              <a:buNone/>
              <a:defRPr sz="1000" b="0" u="none">
                <a:solidFill>
                  <a:schemeClr val="dk1"/>
                </a:solidFill>
                <a:latin typeface="Corbel"/>
                <a:ea typeface="Corbel"/>
                <a:cs typeface="Corbel"/>
                <a:sym typeface="Corbel"/>
              </a:defRPr>
            </a:lvl7pPr>
            <a:lvl8pPr marL="0" marR="0" lvl="7" indent="0" algn="r" rtl="0">
              <a:spcBef>
                <a:spcPts val="0"/>
              </a:spcBef>
              <a:spcAft>
                <a:spcPts val="0"/>
              </a:spcAft>
              <a:buNone/>
              <a:defRPr sz="1000" b="0" u="none">
                <a:solidFill>
                  <a:schemeClr val="dk1"/>
                </a:solidFill>
                <a:latin typeface="Corbel"/>
                <a:ea typeface="Corbel"/>
                <a:cs typeface="Corbel"/>
                <a:sym typeface="Corbel"/>
              </a:defRPr>
            </a:lvl8pPr>
            <a:lvl9pPr marL="0" marR="0" lvl="8" indent="0" algn="r" rtl="0">
              <a:spcBef>
                <a:spcPts val="0"/>
              </a:spcBef>
              <a:spcAft>
                <a:spcPts val="0"/>
              </a:spcAft>
              <a:buNone/>
              <a:defRPr sz="1000" b="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icaicoahuila?__cft__%5b0%5d=AZUV6Nj-M6J5daWPsijgq9_2sZyPvDY05SGUTsctbfillhb_jEmgTATsunV-ufx6VkJz1J-Ppm-IOWE6vpo2K7wRmvcj9uJAUXDqXtlFnv0hq5QhPM93yzl81hSSncXPU6EWQO3GlY0r-5R_LwxR6Hl2zmMeVmMHfRMjhe8f78S_u1scE_8PLJAs-vIiXp4pMK0&amp;__tn__=-%5dK-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
          <p:cNvSpPr/>
          <p:nvPr/>
        </p:nvSpPr>
        <p:spPr>
          <a:xfrm>
            <a:off x="865461" y="5460016"/>
            <a:ext cx="1446475" cy="1339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 descr="https://scontent-dfw1-1.xx.fbcdn.net/hphotos-xfp1/v/t1.0-9/p180x540/10984605_10153264678219570_1307738791735439166_n.jpg?oh=9f2d0ca2bc36746470fd49be66c14c6f&amp;oe=55F890B3"/>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2" name="Google Shape;149;p1">
            <a:extLst>
              <a:ext uri="{FF2B5EF4-FFF2-40B4-BE49-F238E27FC236}">
                <a16:creationId xmlns:a16="http://schemas.microsoft.com/office/drawing/2014/main" id="{4EC8F48C-6114-5611-EE2D-94791CC39861}"/>
              </a:ext>
            </a:extLst>
          </p:cNvPr>
          <p:cNvSpPr/>
          <p:nvPr/>
        </p:nvSpPr>
        <p:spPr>
          <a:xfrm>
            <a:off x="2418215" y="5892860"/>
            <a:ext cx="6722965" cy="663466"/>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 name="Google Shape;150;p1"/>
          <p:cNvSpPr txBox="1"/>
          <p:nvPr/>
        </p:nvSpPr>
        <p:spPr>
          <a:xfrm>
            <a:off x="3067326" y="5992081"/>
            <a:ext cx="5838010" cy="492402"/>
          </a:xfrm>
          <a:prstGeom prst="rect">
            <a:avLst/>
          </a:prstGeom>
          <a:noFill/>
          <a:ln>
            <a:noFill/>
          </a:ln>
        </p:spPr>
        <p:txBody>
          <a:bodyPr spcFirstLastPara="1" wrap="square" lIns="91425" tIns="45700" rIns="91425" bIns="45700" anchor="t" anchorCtr="0">
            <a:spAutoFit/>
          </a:bodyPr>
          <a:lstStyle/>
          <a:p>
            <a:r>
              <a:rPr lang="es-MX" sz="2600" b="1" dirty="0">
                <a:solidFill>
                  <a:schemeClr val="dk1"/>
                </a:solidFill>
                <a:latin typeface="Century Gothic"/>
                <a:ea typeface="Century Gothic"/>
                <a:cs typeface="Century Gothic"/>
                <a:sym typeface="Century Gothic"/>
              </a:rPr>
              <a:t>Febrero 2023 Agenda del mes</a:t>
            </a:r>
            <a:endParaRPr lang="en-US" dirty="0">
              <a:solidFill>
                <a:schemeClr val="dk1"/>
              </a:solidFill>
            </a:endParaRPr>
          </a:p>
        </p:txBody>
      </p:sp>
      <p:pic>
        <p:nvPicPr>
          <p:cNvPr id="154" name="Google Shape;154;p1"/>
          <p:cNvPicPr preferRelativeResize="0"/>
          <p:nvPr/>
        </p:nvPicPr>
        <p:blipFill rotWithShape="1">
          <a:blip r:embed="rId3">
            <a:alphaModFix/>
          </a:blip>
          <a:srcRect b="16929"/>
          <a:stretch/>
        </p:blipFill>
        <p:spPr>
          <a:xfrm>
            <a:off x="852712" y="5544480"/>
            <a:ext cx="1443732" cy="1199300"/>
          </a:xfrm>
          <a:prstGeom prst="rect">
            <a:avLst/>
          </a:prstGeom>
          <a:noFill/>
          <a:ln>
            <a:noFill/>
          </a:ln>
        </p:spPr>
      </p:pic>
      <p:pic>
        <p:nvPicPr>
          <p:cNvPr id="3" name="Imagen 2">
            <a:extLst>
              <a:ext uri="{FF2B5EF4-FFF2-40B4-BE49-F238E27FC236}">
                <a16:creationId xmlns:a16="http://schemas.microsoft.com/office/drawing/2014/main" id="{484FE09C-12F0-0C02-50D0-D827715D6858}"/>
              </a:ext>
            </a:extLst>
          </p:cNvPr>
          <p:cNvPicPr>
            <a:picLocks noChangeAspect="1"/>
          </p:cNvPicPr>
          <p:nvPr/>
        </p:nvPicPr>
        <p:blipFill rotWithShape="1">
          <a:blip r:embed="rId4"/>
          <a:srcRect l="1233" t="14250" r="-512" b="9609"/>
          <a:stretch/>
        </p:blipFill>
        <p:spPr>
          <a:xfrm>
            <a:off x="5665747" y="3531296"/>
            <a:ext cx="2895600" cy="1665564"/>
          </a:xfrm>
          <a:prstGeom prst="rect">
            <a:avLst/>
          </a:prstGeom>
        </p:spPr>
      </p:pic>
      <p:pic>
        <p:nvPicPr>
          <p:cNvPr id="5" name="Imagen 4">
            <a:extLst>
              <a:ext uri="{FF2B5EF4-FFF2-40B4-BE49-F238E27FC236}">
                <a16:creationId xmlns:a16="http://schemas.microsoft.com/office/drawing/2014/main" id="{B679482F-9FF1-F8F5-0484-F232312F3595}"/>
              </a:ext>
            </a:extLst>
          </p:cNvPr>
          <p:cNvPicPr>
            <a:picLocks noChangeAspect="1"/>
          </p:cNvPicPr>
          <p:nvPr/>
        </p:nvPicPr>
        <p:blipFill>
          <a:blip r:embed="rId5"/>
          <a:stretch>
            <a:fillRect/>
          </a:stretch>
        </p:blipFill>
        <p:spPr>
          <a:xfrm>
            <a:off x="1481813" y="1153794"/>
            <a:ext cx="4057780" cy="2377501"/>
          </a:xfrm>
          <a:prstGeom prst="rect">
            <a:avLst/>
          </a:prstGeom>
        </p:spPr>
      </p:pic>
      <p:pic>
        <p:nvPicPr>
          <p:cNvPr id="7" name="Imagen 6">
            <a:extLst>
              <a:ext uri="{FF2B5EF4-FFF2-40B4-BE49-F238E27FC236}">
                <a16:creationId xmlns:a16="http://schemas.microsoft.com/office/drawing/2014/main" id="{363616EF-8FCB-0B1C-E4EF-533FF387D8B3}"/>
              </a:ext>
            </a:extLst>
          </p:cNvPr>
          <p:cNvPicPr>
            <a:picLocks noChangeAspect="1"/>
          </p:cNvPicPr>
          <p:nvPr/>
        </p:nvPicPr>
        <p:blipFill rotWithShape="1">
          <a:blip r:embed="rId6"/>
          <a:srcRect l="-1313" t="14778"/>
          <a:stretch/>
        </p:blipFill>
        <p:spPr>
          <a:xfrm>
            <a:off x="1449364" y="3662789"/>
            <a:ext cx="4057780" cy="1534071"/>
          </a:xfrm>
          <a:prstGeom prst="rect">
            <a:avLst/>
          </a:prstGeom>
        </p:spPr>
      </p:pic>
      <p:pic>
        <p:nvPicPr>
          <p:cNvPr id="11" name="Imagen 10">
            <a:extLst>
              <a:ext uri="{FF2B5EF4-FFF2-40B4-BE49-F238E27FC236}">
                <a16:creationId xmlns:a16="http://schemas.microsoft.com/office/drawing/2014/main" id="{680A96E0-31DD-BD0D-DC92-9814D04A0394}"/>
              </a:ext>
            </a:extLst>
          </p:cNvPr>
          <p:cNvPicPr>
            <a:picLocks noChangeAspect="1"/>
          </p:cNvPicPr>
          <p:nvPr/>
        </p:nvPicPr>
        <p:blipFill rotWithShape="1">
          <a:blip r:embed="rId7"/>
          <a:srcRect l="1521" r="2391" b="5837"/>
          <a:stretch/>
        </p:blipFill>
        <p:spPr>
          <a:xfrm>
            <a:off x="5654040" y="1176169"/>
            <a:ext cx="3069394" cy="22559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3;p5">
            <a:extLst>
              <a:ext uri="{FF2B5EF4-FFF2-40B4-BE49-F238E27FC236}">
                <a16:creationId xmlns:a16="http://schemas.microsoft.com/office/drawing/2014/main" id="{BDD958B6-2E5A-A435-33F6-823E573F7883}"/>
              </a:ext>
            </a:extLst>
          </p:cNvPr>
          <p:cNvSpPr txBox="1"/>
          <p:nvPr/>
        </p:nvSpPr>
        <p:spPr>
          <a:xfrm>
            <a:off x="5081095"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febrero 2023</a:t>
            </a:r>
            <a:endParaRPr dirty="0">
              <a:solidFill>
                <a:schemeClr val="dk1"/>
              </a:solidFill>
            </a:endParaRPr>
          </a:p>
        </p:txBody>
      </p:sp>
      <p:sp>
        <p:nvSpPr>
          <p:cNvPr id="6" name="Google Shape;184;p5">
            <a:extLst>
              <a:ext uri="{FF2B5EF4-FFF2-40B4-BE49-F238E27FC236}">
                <a16:creationId xmlns:a16="http://schemas.microsoft.com/office/drawing/2014/main" id="{15920F9F-ED6B-D3CF-F2EF-5D49B2E975D1}"/>
              </a:ext>
            </a:extLst>
          </p:cNvPr>
          <p:cNvSpPr/>
          <p:nvPr/>
        </p:nvSpPr>
        <p:spPr>
          <a:xfrm>
            <a:off x="900122" y="1471612"/>
            <a:ext cx="7921500" cy="4350068"/>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Martes 21 de febrero</a:t>
            </a:r>
          </a:p>
          <a:p>
            <a:endParaRPr lang="es-MX" sz="1600" dirty="0">
              <a:solidFill>
                <a:srgbClr val="050505"/>
              </a:solidFill>
              <a:latin typeface="+mn-lt"/>
            </a:endParaRPr>
          </a:p>
          <a:p>
            <a:r>
              <a:rPr lang="es-MX" sz="1600" dirty="0">
                <a:solidFill>
                  <a:srgbClr val="050505"/>
                </a:solidFill>
                <a:latin typeface="+mn-lt"/>
              </a:rPr>
              <a:t>La titular del Órgano Interno de Control del ICAI, María del Socorro Hernández Manzano participó en el Conversatorio sobre Investigación y Procedimientos de Responsabilidad Administrativa, organizado por la Secretaría de Fiscalización y Rendición de Cuentas.</a:t>
            </a:r>
          </a:p>
          <a:p>
            <a:r>
              <a:rPr lang="es-MX" sz="1600" dirty="0">
                <a:solidFill>
                  <a:srgbClr val="050505"/>
                </a:solidFill>
                <a:latin typeface="+mn-lt"/>
              </a:rPr>
              <a:t>El tema con el que participó fue "Tratamiento de Datos Personales en la Investigación".</a:t>
            </a:r>
          </a:p>
          <a:p>
            <a:r>
              <a:rPr lang="es-MX" sz="1600" dirty="0">
                <a:solidFill>
                  <a:srgbClr val="050505"/>
                </a:solidFill>
                <a:latin typeface="+mn-lt"/>
              </a:rPr>
              <a:t>También intervino personal de la Dirección General de Responsabilidades de la Fiscalía General del Estado de Coahuila de Zaragoza; de la Secretaría de Fiscalización y Rendición de Cuentas y de la Contraloría del Gobierno del Estado de México.</a:t>
            </a:r>
            <a:endParaRPr lang="es-MX" sz="1600" b="0" i="0" dirty="0">
              <a:solidFill>
                <a:srgbClr val="050505"/>
              </a:solidFill>
              <a:effectLst/>
              <a:latin typeface="+mn-lt"/>
            </a:endParaRPr>
          </a:p>
        </p:txBody>
      </p:sp>
    </p:spTree>
    <p:extLst>
      <p:ext uri="{BB962C8B-B14F-4D97-AF65-F5344CB8AC3E}">
        <p14:creationId xmlns:p14="http://schemas.microsoft.com/office/powerpoint/2010/main" val="3837796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3;p5">
            <a:extLst>
              <a:ext uri="{FF2B5EF4-FFF2-40B4-BE49-F238E27FC236}">
                <a16:creationId xmlns:a16="http://schemas.microsoft.com/office/drawing/2014/main" id="{DEF1B5C0-DB1D-5C4C-9B3D-7BD270AFCDB6}"/>
              </a:ext>
            </a:extLst>
          </p:cNvPr>
          <p:cNvSpPr txBox="1"/>
          <p:nvPr/>
        </p:nvSpPr>
        <p:spPr>
          <a:xfrm>
            <a:off x="5081095"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febrero 2023</a:t>
            </a:r>
            <a:endParaRPr dirty="0">
              <a:solidFill>
                <a:schemeClr val="dk1"/>
              </a:solidFill>
            </a:endParaRPr>
          </a:p>
        </p:txBody>
      </p:sp>
      <p:sp>
        <p:nvSpPr>
          <p:cNvPr id="5" name="Google Shape;184;p5">
            <a:extLst>
              <a:ext uri="{FF2B5EF4-FFF2-40B4-BE49-F238E27FC236}">
                <a16:creationId xmlns:a16="http://schemas.microsoft.com/office/drawing/2014/main" id="{512AA38D-7BEA-E6A8-AED0-EA97F47A18B9}"/>
              </a:ext>
            </a:extLst>
          </p:cNvPr>
          <p:cNvSpPr/>
          <p:nvPr/>
        </p:nvSpPr>
        <p:spPr>
          <a:xfrm>
            <a:off x="1120345" y="1497806"/>
            <a:ext cx="7921500" cy="4350068"/>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Martes 21 de febrero</a:t>
            </a:r>
          </a:p>
          <a:p>
            <a:endParaRPr lang="es-MX" sz="1600" dirty="0">
              <a:solidFill>
                <a:srgbClr val="050505"/>
              </a:solidFill>
              <a:latin typeface="+mn-lt"/>
            </a:endParaRPr>
          </a:p>
          <a:p>
            <a:r>
              <a:rPr lang="es-MX" sz="1600" dirty="0">
                <a:solidFill>
                  <a:srgbClr val="050505"/>
                </a:solidFill>
                <a:latin typeface="+mn-lt"/>
              </a:rPr>
              <a:t>La titular del Órgano Interno de Control del ICAI, María del Socorro Hernández Manzano participó en el Conversatorio sobre Investigación y Procedimientos de Responsabilidad Administrativa, organizado por la Secretaría de Fiscalización y Rendición de Cuentas.</a:t>
            </a:r>
          </a:p>
          <a:p>
            <a:r>
              <a:rPr lang="es-MX" sz="1600" dirty="0">
                <a:solidFill>
                  <a:srgbClr val="050505"/>
                </a:solidFill>
                <a:latin typeface="+mn-lt"/>
              </a:rPr>
              <a:t>El tema con el que participó fue "Tratamiento de Datos Personales en la Investigación".</a:t>
            </a:r>
          </a:p>
          <a:p>
            <a:r>
              <a:rPr lang="es-MX" sz="1600" dirty="0">
                <a:solidFill>
                  <a:srgbClr val="050505"/>
                </a:solidFill>
                <a:latin typeface="+mn-lt"/>
              </a:rPr>
              <a:t>También intervino personal de la Dirección General de Responsabilidades de la Fiscalía General del Estado de Coahuila de Zaragoza; de la Secretaría de Fiscalización y Rendición de Cuentas y de la Contraloría del Gobierno del Estado de México.</a:t>
            </a:r>
            <a:endParaRPr lang="es-MX" sz="1600" b="0" i="0" dirty="0">
              <a:solidFill>
                <a:srgbClr val="050505"/>
              </a:solidFill>
              <a:effectLst/>
              <a:latin typeface="+mn-lt"/>
            </a:endParaRPr>
          </a:p>
        </p:txBody>
      </p:sp>
    </p:spTree>
    <p:extLst>
      <p:ext uri="{BB962C8B-B14F-4D97-AF65-F5344CB8AC3E}">
        <p14:creationId xmlns:p14="http://schemas.microsoft.com/office/powerpoint/2010/main" val="2400556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3;p5">
            <a:extLst>
              <a:ext uri="{FF2B5EF4-FFF2-40B4-BE49-F238E27FC236}">
                <a16:creationId xmlns:a16="http://schemas.microsoft.com/office/drawing/2014/main" id="{E2D2110C-580C-B381-B1C2-497EADA56A71}"/>
              </a:ext>
            </a:extLst>
          </p:cNvPr>
          <p:cNvSpPr txBox="1"/>
          <p:nvPr/>
        </p:nvSpPr>
        <p:spPr>
          <a:xfrm>
            <a:off x="5081095"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febrero 2023</a:t>
            </a:r>
            <a:endParaRPr dirty="0">
              <a:solidFill>
                <a:schemeClr val="dk1"/>
              </a:solidFill>
            </a:endParaRPr>
          </a:p>
        </p:txBody>
      </p:sp>
      <p:sp>
        <p:nvSpPr>
          <p:cNvPr id="5" name="Google Shape;184;p5">
            <a:extLst>
              <a:ext uri="{FF2B5EF4-FFF2-40B4-BE49-F238E27FC236}">
                <a16:creationId xmlns:a16="http://schemas.microsoft.com/office/drawing/2014/main" id="{6C382580-8EB6-6558-4352-C82CF9E248AB}"/>
              </a:ext>
            </a:extLst>
          </p:cNvPr>
          <p:cNvSpPr/>
          <p:nvPr/>
        </p:nvSpPr>
        <p:spPr>
          <a:xfrm>
            <a:off x="1120345" y="1497806"/>
            <a:ext cx="7921500" cy="4350068"/>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Miércoles 22 de febrero</a:t>
            </a:r>
          </a:p>
          <a:p>
            <a:endParaRPr lang="es-MX" sz="1600" dirty="0">
              <a:solidFill>
                <a:srgbClr val="050505"/>
              </a:solidFill>
              <a:latin typeface="+mn-lt"/>
            </a:endParaRPr>
          </a:p>
          <a:p>
            <a:r>
              <a:rPr lang="es-MX" sz="1600" dirty="0">
                <a:solidFill>
                  <a:srgbClr val="050505"/>
                </a:solidFill>
                <a:latin typeface="+mn-lt"/>
              </a:rPr>
              <a:t>En el ICAI, continúan los trabajos en favor de la transparencia: La Directora Jurídica, Lic. </a:t>
            </a:r>
            <a:r>
              <a:rPr lang="es-MX" sz="1600" dirty="0" err="1">
                <a:solidFill>
                  <a:srgbClr val="050505"/>
                </a:solidFill>
                <a:latin typeface="+mn-lt"/>
              </a:rPr>
              <a:t>Quetzalli</a:t>
            </a:r>
            <a:r>
              <a:rPr lang="es-MX" sz="1600" dirty="0">
                <a:solidFill>
                  <a:srgbClr val="050505"/>
                </a:solidFill>
                <a:latin typeface="+mn-lt"/>
              </a:rPr>
              <a:t> Ruiz impartió la capacitación sobre uso y descarga del software TEST DATA, Generador de Versiones Públicas, a personal del Sistema Anticorrupción del Estado de Coahuila.</a:t>
            </a:r>
          </a:p>
          <a:p>
            <a:r>
              <a:rPr lang="es-MX" sz="1600" dirty="0">
                <a:solidFill>
                  <a:srgbClr val="050505"/>
                </a:solidFill>
                <a:latin typeface="+mn-lt"/>
              </a:rPr>
              <a:t>La Secretaria Ejecutiva del Sistema Estatal Anticorrupción de Coahuila, se suma con otros sujetos obligados en el Estado, a generar versiones públicas fundadas y motivadas en la Ley de Acceso a la Información Pública para el Estado de #Coahuila, generando seguridad jurídica en los coahuilenses.</a:t>
            </a:r>
            <a:endParaRPr lang="es-MX" sz="1600" b="0" i="0" dirty="0">
              <a:solidFill>
                <a:srgbClr val="050505"/>
              </a:solidFill>
              <a:effectLst/>
              <a:latin typeface="+mn-lt"/>
            </a:endParaRPr>
          </a:p>
        </p:txBody>
      </p:sp>
    </p:spTree>
    <p:extLst>
      <p:ext uri="{BB962C8B-B14F-4D97-AF65-F5344CB8AC3E}">
        <p14:creationId xmlns:p14="http://schemas.microsoft.com/office/powerpoint/2010/main" val="1993699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3;p5">
            <a:extLst>
              <a:ext uri="{FF2B5EF4-FFF2-40B4-BE49-F238E27FC236}">
                <a16:creationId xmlns:a16="http://schemas.microsoft.com/office/drawing/2014/main" id="{248EB9BD-94B1-6BED-0F6A-A21F3D26233E}"/>
              </a:ext>
            </a:extLst>
          </p:cNvPr>
          <p:cNvSpPr txBox="1"/>
          <p:nvPr/>
        </p:nvSpPr>
        <p:spPr>
          <a:xfrm>
            <a:off x="5081095"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febrero 2023</a:t>
            </a:r>
            <a:endParaRPr dirty="0">
              <a:solidFill>
                <a:schemeClr val="dk1"/>
              </a:solidFill>
            </a:endParaRPr>
          </a:p>
        </p:txBody>
      </p:sp>
      <p:sp>
        <p:nvSpPr>
          <p:cNvPr id="5" name="Google Shape;184;p5">
            <a:extLst>
              <a:ext uri="{FF2B5EF4-FFF2-40B4-BE49-F238E27FC236}">
                <a16:creationId xmlns:a16="http://schemas.microsoft.com/office/drawing/2014/main" id="{3B8D160C-5D7F-2039-EA8C-CB5E71A67DEE}"/>
              </a:ext>
            </a:extLst>
          </p:cNvPr>
          <p:cNvSpPr/>
          <p:nvPr/>
        </p:nvSpPr>
        <p:spPr>
          <a:xfrm>
            <a:off x="900122" y="1471612"/>
            <a:ext cx="7921500" cy="4350068"/>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 Martes 21 de febrero</a:t>
            </a:r>
          </a:p>
          <a:p>
            <a:endParaRPr lang="es-MX" sz="1600" dirty="0">
              <a:solidFill>
                <a:srgbClr val="050505"/>
              </a:solidFill>
              <a:latin typeface="+mn-lt"/>
            </a:endParaRPr>
          </a:p>
          <a:p>
            <a:r>
              <a:rPr lang="es-MX" sz="1600" dirty="0">
                <a:solidFill>
                  <a:srgbClr val="050505"/>
                </a:solidFill>
                <a:latin typeface="+mn-lt"/>
              </a:rPr>
              <a:t>La titular del Órgano Interno de Control del ICAI, María del Socorro Hernández Manzano participó en el Conversatorio sobre Investigación y Procedimientos de Responsabilidad Administrativa, organizado por la Secretaría de Fiscalización y Rendición de Cuentas.</a:t>
            </a:r>
          </a:p>
          <a:p>
            <a:r>
              <a:rPr lang="es-MX" sz="1600" dirty="0">
                <a:solidFill>
                  <a:srgbClr val="050505"/>
                </a:solidFill>
                <a:latin typeface="+mn-lt"/>
              </a:rPr>
              <a:t>El tema con el que participó fue "Tratamiento de Datos Personales en la Investigación".</a:t>
            </a:r>
          </a:p>
          <a:p>
            <a:r>
              <a:rPr lang="es-MX" sz="1600" dirty="0">
                <a:solidFill>
                  <a:srgbClr val="050505"/>
                </a:solidFill>
                <a:latin typeface="+mn-lt"/>
              </a:rPr>
              <a:t>También intervino personal de la Dirección General de Responsabilidades de la Fiscalía General del Estado de Coahuila de Zaragoza; de la Secretaría de Fiscalización y Rendición de Cuentas y de la Contraloría del Gobierno del Estado de México.</a:t>
            </a:r>
            <a:endParaRPr lang="es-MX" sz="1600" b="0" i="0" dirty="0">
              <a:solidFill>
                <a:srgbClr val="050505"/>
              </a:solidFill>
              <a:effectLst/>
              <a:latin typeface="+mn-lt"/>
            </a:endParaRPr>
          </a:p>
        </p:txBody>
      </p:sp>
    </p:spTree>
    <p:extLst>
      <p:ext uri="{BB962C8B-B14F-4D97-AF65-F5344CB8AC3E}">
        <p14:creationId xmlns:p14="http://schemas.microsoft.com/office/powerpoint/2010/main" val="3889555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3;p5">
            <a:extLst>
              <a:ext uri="{FF2B5EF4-FFF2-40B4-BE49-F238E27FC236}">
                <a16:creationId xmlns:a16="http://schemas.microsoft.com/office/drawing/2014/main" id="{FE323B61-0080-844A-AB93-03F7929742A8}"/>
              </a:ext>
            </a:extLst>
          </p:cNvPr>
          <p:cNvSpPr txBox="1"/>
          <p:nvPr/>
        </p:nvSpPr>
        <p:spPr>
          <a:xfrm>
            <a:off x="5081095"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febrero 2023</a:t>
            </a:r>
            <a:endParaRPr dirty="0">
              <a:solidFill>
                <a:schemeClr val="dk1"/>
              </a:solidFill>
            </a:endParaRPr>
          </a:p>
        </p:txBody>
      </p:sp>
      <p:sp>
        <p:nvSpPr>
          <p:cNvPr id="5" name="Google Shape;184;p5">
            <a:extLst>
              <a:ext uri="{FF2B5EF4-FFF2-40B4-BE49-F238E27FC236}">
                <a16:creationId xmlns:a16="http://schemas.microsoft.com/office/drawing/2014/main" id="{143A6730-1A4A-FE3C-5562-0D8CBCB2E116}"/>
              </a:ext>
            </a:extLst>
          </p:cNvPr>
          <p:cNvSpPr/>
          <p:nvPr/>
        </p:nvSpPr>
        <p:spPr>
          <a:xfrm>
            <a:off x="900122" y="1471612"/>
            <a:ext cx="7921500" cy="1957388"/>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Miércoles 22 de febrero</a:t>
            </a:r>
          </a:p>
          <a:p>
            <a:r>
              <a:rPr lang="es-MX" sz="1600" dirty="0">
                <a:solidFill>
                  <a:srgbClr val="050505"/>
                </a:solidFill>
                <a:latin typeface="+mn-lt"/>
              </a:rPr>
              <a:t>El director de Capacitación y Cultura de la Transparencia del ICAI, Gustavo Zavala </a:t>
            </a:r>
            <a:r>
              <a:rPr lang="es-MX" sz="1600" dirty="0" err="1">
                <a:solidFill>
                  <a:srgbClr val="050505"/>
                </a:solidFill>
                <a:latin typeface="+mn-lt"/>
              </a:rPr>
              <a:t>Slehiman</a:t>
            </a:r>
            <a:r>
              <a:rPr lang="es-MX" sz="1600" dirty="0">
                <a:solidFill>
                  <a:srgbClr val="050505"/>
                </a:solidFill>
                <a:latin typeface="+mn-lt"/>
              </a:rPr>
              <a:t> fue invitado al programa “Es tu Derecho”, del Tribunal de Justicia Administrativa de Coahuila de Zaragoza, que se transmite a través de 104.1 FM Radio Universidad, para hablar sobre Derecho a la Información, entre otros temas.</a:t>
            </a:r>
            <a:endParaRPr lang="es-MX" sz="1600" b="0" i="0" dirty="0">
              <a:solidFill>
                <a:srgbClr val="050505"/>
              </a:solidFill>
              <a:effectLst/>
              <a:latin typeface="+mn-lt"/>
            </a:endParaRPr>
          </a:p>
        </p:txBody>
      </p:sp>
      <p:sp>
        <p:nvSpPr>
          <p:cNvPr id="6" name="Google Shape;184;p5">
            <a:extLst>
              <a:ext uri="{FF2B5EF4-FFF2-40B4-BE49-F238E27FC236}">
                <a16:creationId xmlns:a16="http://schemas.microsoft.com/office/drawing/2014/main" id="{A3A78819-6021-E445-DB21-39613E52F889}"/>
              </a:ext>
            </a:extLst>
          </p:cNvPr>
          <p:cNvSpPr/>
          <p:nvPr/>
        </p:nvSpPr>
        <p:spPr>
          <a:xfrm>
            <a:off x="900122" y="3803332"/>
            <a:ext cx="7921500" cy="1957388"/>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Miércoles 22 de febrero</a:t>
            </a:r>
          </a:p>
          <a:p>
            <a:r>
              <a:rPr lang="es-MX" sz="1600" dirty="0">
                <a:solidFill>
                  <a:srgbClr val="050505"/>
                </a:solidFill>
                <a:latin typeface="+mn-lt"/>
              </a:rPr>
              <a:t>Arturo Valdez Ramos, jefe del departamento de Tecnologías de la Información y Seguimiento de Programas del ICAI impartió un curso de Transparencia y Protección de Datos personales a estudiantes de Centro de Bachillerato Tecnológico Agropecuario 309, en #Matamoros, Coahuila. </a:t>
            </a:r>
          </a:p>
          <a:p>
            <a:endParaRPr lang="es-MX" sz="1600" b="0" i="0" dirty="0">
              <a:solidFill>
                <a:srgbClr val="050505"/>
              </a:solidFill>
              <a:effectLst/>
              <a:latin typeface="+mn-lt"/>
            </a:endParaRPr>
          </a:p>
        </p:txBody>
      </p:sp>
    </p:spTree>
    <p:extLst>
      <p:ext uri="{BB962C8B-B14F-4D97-AF65-F5344CB8AC3E}">
        <p14:creationId xmlns:p14="http://schemas.microsoft.com/office/powerpoint/2010/main" val="1087181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4;p5">
            <a:extLst>
              <a:ext uri="{FF2B5EF4-FFF2-40B4-BE49-F238E27FC236}">
                <a16:creationId xmlns:a16="http://schemas.microsoft.com/office/drawing/2014/main" id="{1FA66C0E-D4AC-ADB4-C1E3-79183D34124D}"/>
              </a:ext>
            </a:extLst>
          </p:cNvPr>
          <p:cNvSpPr/>
          <p:nvPr/>
        </p:nvSpPr>
        <p:spPr>
          <a:xfrm>
            <a:off x="900122" y="3562966"/>
            <a:ext cx="7921500" cy="1957388"/>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Jueves 23 de febrero</a:t>
            </a:r>
          </a:p>
          <a:p>
            <a:r>
              <a:rPr lang="es-MX" sz="1600" dirty="0">
                <a:solidFill>
                  <a:srgbClr val="050505"/>
                </a:solidFill>
                <a:latin typeface="+mn-lt"/>
              </a:rPr>
              <a:t>El Comisionado Presidente del ICAI, Luis González Briseño estuvo junto a la Comisionada del @INAI, Julieta del Rio Venegas y el Comisionado Presidente del IMAIP, Abraham Montes Magaña en la inauguración del stand del @INAI en las instalaciones de la Feria Internacional del Libro del Palacio de Minería, que se llevará a cabo del 23 de febrero al 6 de marzo en la Ciudad de México.</a:t>
            </a:r>
            <a:endParaRPr lang="es-MX" sz="1600" b="0" i="0" dirty="0">
              <a:solidFill>
                <a:srgbClr val="050505"/>
              </a:solidFill>
              <a:effectLst/>
              <a:latin typeface="+mn-lt"/>
            </a:endParaRPr>
          </a:p>
        </p:txBody>
      </p:sp>
      <p:sp>
        <p:nvSpPr>
          <p:cNvPr id="5" name="Google Shape;184;p5">
            <a:extLst>
              <a:ext uri="{FF2B5EF4-FFF2-40B4-BE49-F238E27FC236}">
                <a16:creationId xmlns:a16="http://schemas.microsoft.com/office/drawing/2014/main" id="{E89C880D-A691-9471-E040-96B5BCB45FC0}"/>
              </a:ext>
            </a:extLst>
          </p:cNvPr>
          <p:cNvSpPr/>
          <p:nvPr/>
        </p:nvSpPr>
        <p:spPr>
          <a:xfrm>
            <a:off x="900122" y="1097280"/>
            <a:ext cx="7921500" cy="1957388"/>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Jueves 23 de febrero</a:t>
            </a:r>
          </a:p>
          <a:p>
            <a:r>
              <a:rPr lang="es-MX" sz="1600" dirty="0">
                <a:solidFill>
                  <a:srgbClr val="050505"/>
                </a:solidFill>
                <a:latin typeface="+mn-lt"/>
              </a:rPr>
              <a:t>Gustavo Zavala </a:t>
            </a:r>
            <a:r>
              <a:rPr lang="es-MX" sz="1600" dirty="0" err="1">
                <a:solidFill>
                  <a:srgbClr val="050505"/>
                </a:solidFill>
                <a:latin typeface="+mn-lt"/>
              </a:rPr>
              <a:t>Slehiman</a:t>
            </a:r>
            <a:r>
              <a:rPr lang="es-MX" sz="1600" dirty="0">
                <a:solidFill>
                  <a:srgbClr val="050505"/>
                </a:solidFill>
                <a:latin typeface="+mn-lt"/>
              </a:rPr>
              <a:t>, director de Capacitación y Cultura de la Transparencia del @ICAI participó en el taller de capacitación para la implementación y seguimiento de los programas: #PROTAI y #PRONADATOS 2020-2026, dirigido a la Región Norte SNT. </a:t>
            </a:r>
          </a:p>
          <a:p>
            <a:endParaRPr lang="es-MX" sz="1600" b="0" i="0" dirty="0">
              <a:solidFill>
                <a:srgbClr val="050505"/>
              </a:solidFill>
              <a:effectLst/>
              <a:latin typeface="+mn-lt"/>
            </a:endParaRPr>
          </a:p>
        </p:txBody>
      </p:sp>
      <p:sp>
        <p:nvSpPr>
          <p:cNvPr id="7" name="Google Shape;183;p5">
            <a:extLst>
              <a:ext uri="{FF2B5EF4-FFF2-40B4-BE49-F238E27FC236}">
                <a16:creationId xmlns:a16="http://schemas.microsoft.com/office/drawing/2014/main" id="{E0AE5298-921B-F531-9BDE-05B271C21C66}"/>
              </a:ext>
            </a:extLst>
          </p:cNvPr>
          <p:cNvSpPr txBox="1"/>
          <p:nvPr/>
        </p:nvSpPr>
        <p:spPr>
          <a:xfrm>
            <a:off x="5081095"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febrero 2023</a:t>
            </a:r>
            <a:endParaRPr dirty="0">
              <a:solidFill>
                <a:schemeClr val="dk1"/>
              </a:solidFill>
            </a:endParaRPr>
          </a:p>
        </p:txBody>
      </p:sp>
    </p:spTree>
    <p:extLst>
      <p:ext uri="{BB962C8B-B14F-4D97-AF65-F5344CB8AC3E}">
        <p14:creationId xmlns:p14="http://schemas.microsoft.com/office/powerpoint/2010/main" val="3837406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3;p5">
            <a:extLst>
              <a:ext uri="{FF2B5EF4-FFF2-40B4-BE49-F238E27FC236}">
                <a16:creationId xmlns:a16="http://schemas.microsoft.com/office/drawing/2014/main" id="{9F490A81-D5B9-0E76-189E-5A8F8E2FCCB6}"/>
              </a:ext>
            </a:extLst>
          </p:cNvPr>
          <p:cNvSpPr txBox="1"/>
          <p:nvPr/>
        </p:nvSpPr>
        <p:spPr>
          <a:xfrm>
            <a:off x="5081095"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febrero 2023</a:t>
            </a:r>
            <a:endParaRPr dirty="0">
              <a:solidFill>
                <a:schemeClr val="dk1"/>
              </a:solidFill>
            </a:endParaRPr>
          </a:p>
        </p:txBody>
      </p:sp>
      <p:sp>
        <p:nvSpPr>
          <p:cNvPr id="5" name="Google Shape;184;p5">
            <a:extLst>
              <a:ext uri="{FF2B5EF4-FFF2-40B4-BE49-F238E27FC236}">
                <a16:creationId xmlns:a16="http://schemas.microsoft.com/office/drawing/2014/main" id="{40BCB729-B570-032F-2931-D5F8C6865C9D}"/>
              </a:ext>
            </a:extLst>
          </p:cNvPr>
          <p:cNvSpPr/>
          <p:nvPr/>
        </p:nvSpPr>
        <p:spPr>
          <a:xfrm>
            <a:off x="900122" y="1097280"/>
            <a:ext cx="7921500" cy="1957388"/>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Jueves 23 de febrero</a:t>
            </a:r>
          </a:p>
          <a:p>
            <a:r>
              <a:rPr lang="es-MX" sz="1600" dirty="0">
                <a:solidFill>
                  <a:srgbClr val="050505"/>
                </a:solidFill>
                <a:latin typeface="+mn-lt"/>
              </a:rPr>
              <a:t>El jefe del departamento de Tecnologías de la Información y Seguimiento de Programas del ICAI, Arturo Valdez Ramos continuó el día de hoy con el curso de Transparencia y Protección de Datos personales a estudiantes de Centro de Bachillerato Tecnológico Agropecuario 309, en #Matamoros, Coahuila.</a:t>
            </a:r>
            <a:endParaRPr lang="es-MX" sz="1600" b="0" i="0" dirty="0">
              <a:solidFill>
                <a:srgbClr val="050505"/>
              </a:solidFill>
              <a:effectLst/>
              <a:latin typeface="+mn-lt"/>
            </a:endParaRPr>
          </a:p>
        </p:txBody>
      </p:sp>
      <p:sp>
        <p:nvSpPr>
          <p:cNvPr id="6" name="Google Shape;184;p5">
            <a:extLst>
              <a:ext uri="{FF2B5EF4-FFF2-40B4-BE49-F238E27FC236}">
                <a16:creationId xmlns:a16="http://schemas.microsoft.com/office/drawing/2014/main" id="{DA178435-511F-0332-E078-5C9FFE5200B2}"/>
              </a:ext>
            </a:extLst>
          </p:cNvPr>
          <p:cNvSpPr/>
          <p:nvPr/>
        </p:nvSpPr>
        <p:spPr>
          <a:xfrm>
            <a:off x="900122" y="3562966"/>
            <a:ext cx="7921500" cy="2380634"/>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Jueves 23 de febrero</a:t>
            </a:r>
          </a:p>
          <a:p>
            <a:r>
              <a:rPr lang="es-MX" sz="1600" dirty="0">
                <a:solidFill>
                  <a:srgbClr val="050505"/>
                </a:solidFill>
                <a:latin typeface="+mn-lt"/>
              </a:rPr>
              <a:t>Los Comisionados del ICAI, Bertha Icela Mata Ortiz y Javier Diez de Urdanivia del Valle, y el Director de Datos Personales de este Órgano Garante, Reynaldo Rosas Cepeda impartieron una conferencia sobre Datos Personales a integrantes de la 01 Junta Distrital Ejecutiva en el Estado de Coahuila Zaragoza del Instituto Nacional Electoral, con sede en #PiedrasNegras, #Coahuila.</a:t>
            </a:r>
          </a:p>
          <a:p>
            <a:r>
              <a:rPr lang="es-MX" sz="1600" dirty="0">
                <a:solidFill>
                  <a:srgbClr val="050505"/>
                </a:solidFill>
                <a:latin typeface="+mn-lt"/>
              </a:rPr>
              <a:t>Al término de la conferencia la Comisionada Bertha Icela Mata Ortiz dio entrevista a un medio de comunicación.</a:t>
            </a:r>
            <a:endParaRPr lang="es-MX" sz="1600" b="0" i="0" dirty="0">
              <a:solidFill>
                <a:srgbClr val="050505"/>
              </a:solidFill>
              <a:effectLst/>
              <a:latin typeface="+mn-lt"/>
            </a:endParaRPr>
          </a:p>
        </p:txBody>
      </p:sp>
    </p:spTree>
    <p:extLst>
      <p:ext uri="{BB962C8B-B14F-4D97-AF65-F5344CB8AC3E}">
        <p14:creationId xmlns:p14="http://schemas.microsoft.com/office/powerpoint/2010/main" val="675476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83;p5">
            <a:extLst>
              <a:ext uri="{FF2B5EF4-FFF2-40B4-BE49-F238E27FC236}">
                <a16:creationId xmlns:a16="http://schemas.microsoft.com/office/drawing/2014/main" id="{CEB9019A-1F30-EFD2-5266-EC59206CBA93}"/>
              </a:ext>
            </a:extLst>
          </p:cNvPr>
          <p:cNvSpPr txBox="1"/>
          <p:nvPr/>
        </p:nvSpPr>
        <p:spPr>
          <a:xfrm>
            <a:off x="5081095"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febrero 2023</a:t>
            </a:r>
            <a:endParaRPr dirty="0">
              <a:solidFill>
                <a:schemeClr val="dk1"/>
              </a:solidFill>
            </a:endParaRPr>
          </a:p>
        </p:txBody>
      </p:sp>
      <p:sp>
        <p:nvSpPr>
          <p:cNvPr id="7" name="Google Shape;184;p5">
            <a:extLst>
              <a:ext uri="{FF2B5EF4-FFF2-40B4-BE49-F238E27FC236}">
                <a16:creationId xmlns:a16="http://schemas.microsoft.com/office/drawing/2014/main" id="{FAB8E014-1281-10B4-23AB-DFB89337D9DC}"/>
              </a:ext>
            </a:extLst>
          </p:cNvPr>
          <p:cNvSpPr/>
          <p:nvPr/>
        </p:nvSpPr>
        <p:spPr>
          <a:xfrm>
            <a:off x="747722" y="1247942"/>
            <a:ext cx="7921500" cy="4512777"/>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Jueves 23 de febrero</a:t>
            </a:r>
          </a:p>
          <a:p>
            <a:r>
              <a:rPr lang="es-MX" sz="1600" dirty="0">
                <a:solidFill>
                  <a:srgbClr val="050505"/>
                </a:solidFill>
                <a:latin typeface="+mn-lt"/>
              </a:rPr>
              <a:t>Hoy arrancó el Seminario de Justicia Abierta en Coahuila: "Rumbo a la construcción de una Política de Justicia Abierta" a cargo de </a:t>
            </a:r>
            <a:r>
              <a:rPr lang="es-MX" sz="1600" dirty="0" err="1">
                <a:solidFill>
                  <a:srgbClr val="050505"/>
                </a:solidFill>
                <a:latin typeface="+mn-lt"/>
              </a:rPr>
              <a:t>World</a:t>
            </a:r>
            <a:r>
              <a:rPr lang="es-MX" sz="1600" dirty="0">
                <a:solidFill>
                  <a:srgbClr val="050505"/>
                </a:solidFill>
                <a:latin typeface="+mn-lt"/>
              </a:rPr>
              <a:t> </a:t>
            </a:r>
            <a:r>
              <a:rPr lang="es-MX" sz="1600" dirty="0" err="1">
                <a:solidFill>
                  <a:srgbClr val="050505"/>
                </a:solidFill>
                <a:latin typeface="+mn-lt"/>
              </a:rPr>
              <a:t>Justice</a:t>
            </a:r>
            <a:r>
              <a:rPr lang="es-MX" sz="1600" dirty="0">
                <a:solidFill>
                  <a:srgbClr val="050505"/>
                </a:solidFill>
                <a:latin typeface="+mn-lt"/>
              </a:rPr>
              <a:t> Project y la Secretaria Ejecutiva del Sistema Estatal Anticorrupción de Coahuila. </a:t>
            </a:r>
          </a:p>
          <a:p>
            <a:endParaRPr lang="es-MX" sz="1600" dirty="0">
              <a:solidFill>
                <a:srgbClr val="050505"/>
              </a:solidFill>
              <a:latin typeface="+mn-lt"/>
            </a:endParaRPr>
          </a:p>
          <a:p>
            <a:r>
              <a:rPr lang="es-MX" sz="1600" dirty="0">
                <a:solidFill>
                  <a:srgbClr val="050505"/>
                </a:solidFill>
                <a:latin typeface="+mn-lt"/>
              </a:rPr>
              <a:t>La primera sesión estuvo a cargo de </a:t>
            </a:r>
            <a:r>
              <a:rPr lang="es-MX" sz="1600" dirty="0" err="1">
                <a:solidFill>
                  <a:srgbClr val="050505"/>
                </a:solidFill>
                <a:latin typeface="+mn-lt"/>
              </a:rPr>
              <a:t>Jafia</a:t>
            </a:r>
            <a:r>
              <a:rPr lang="es-MX" sz="1600" dirty="0">
                <a:solidFill>
                  <a:srgbClr val="050505"/>
                </a:solidFill>
                <a:latin typeface="+mn-lt"/>
              </a:rPr>
              <a:t> Pacheco, Presidenta del Secretaria Ejecutiva del Sistema Estatal Anticorrupción de Coahuila, Alejandro González de </a:t>
            </a:r>
            <a:r>
              <a:rPr lang="es-MX" sz="1600" dirty="0" err="1">
                <a:solidFill>
                  <a:srgbClr val="050505"/>
                </a:solidFill>
                <a:latin typeface="+mn-lt"/>
              </a:rPr>
              <a:t>World</a:t>
            </a:r>
            <a:r>
              <a:rPr lang="es-MX" sz="1600" dirty="0">
                <a:solidFill>
                  <a:srgbClr val="050505"/>
                </a:solidFill>
                <a:latin typeface="+mn-lt"/>
              </a:rPr>
              <a:t> </a:t>
            </a:r>
            <a:r>
              <a:rPr lang="es-MX" sz="1600" dirty="0" err="1">
                <a:solidFill>
                  <a:srgbClr val="050505"/>
                </a:solidFill>
                <a:latin typeface="+mn-lt"/>
              </a:rPr>
              <a:t>Justice</a:t>
            </a:r>
            <a:r>
              <a:rPr lang="es-MX" sz="1600" dirty="0">
                <a:solidFill>
                  <a:srgbClr val="050505"/>
                </a:solidFill>
                <a:latin typeface="+mn-lt"/>
              </a:rPr>
              <a:t> Project y Adrián Alcalá, Comisionado del INAI.</a:t>
            </a:r>
          </a:p>
          <a:p>
            <a:endParaRPr lang="es-MX" sz="1600" dirty="0">
              <a:solidFill>
                <a:srgbClr val="050505"/>
              </a:solidFill>
              <a:latin typeface="+mn-lt"/>
            </a:endParaRPr>
          </a:p>
          <a:p>
            <a:r>
              <a:rPr lang="es-MX" sz="1600" dirty="0">
                <a:solidFill>
                  <a:srgbClr val="050505"/>
                </a:solidFill>
                <a:latin typeface="+mn-lt"/>
              </a:rPr>
              <a:t>Por parte del ICAI asistieron María Eugenia Galindo Marines, Directora de Planeación y Fortalecimiento Institucional; </a:t>
            </a:r>
          </a:p>
          <a:p>
            <a:r>
              <a:rPr lang="es-MX" sz="1600" dirty="0" err="1">
                <a:solidFill>
                  <a:srgbClr val="050505"/>
                </a:solidFill>
                <a:latin typeface="+mn-lt"/>
              </a:rPr>
              <a:t>Quetzalli</a:t>
            </a:r>
            <a:r>
              <a:rPr lang="es-MX" sz="1600" dirty="0">
                <a:solidFill>
                  <a:srgbClr val="050505"/>
                </a:solidFill>
                <a:latin typeface="+mn-lt"/>
              </a:rPr>
              <a:t> Ruiz Flores, Directora Jurídica y Gustavo Zavala </a:t>
            </a:r>
            <a:r>
              <a:rPr lang="es-MX" sz="1600" dirty="0" err="1">
                <a:solidFill>
                  <a:srgbClr val="050505"/>
                </a:solidFill>
                <a:latin typeface="+mn-lt"/>
              </a:rPr>
              <a:t>Slehiman</a:t>
            </a:r>
            <a:r>
              <a:rPr lang="es-MX" sz="1600" dirty="0">
                <a:solidFill>
                  <a:srgbClr val="050505"/>
                </a:solidFill>
                <a:latin typeface="+mn-lt"/>
              </a:rPr>
              <a:t>, Director de Capacitación y Cultura de la Transparencia. </a:t>
            </a:r>
          </a:p>
          <a:p>
            <a:r>
              <a:rPr lang="es-MX" sz="1600" dirty="0">
                <a:solidFill>
                  <a:srgbClr val="050505"/>
                </a:solidFill>
                <a:latin typeface="+mn-lt"/>
              </a:rPr>
              <a:t>Las sesiones de este seminario se realizarán semanalmente de forma virtual, del 9 de febrero al 16 de marzo de 2023.</a:t>
            </a:r>
            <a:endParaRPr lang="es-MX" sz="1600" b="0" i="0" dirty="0">
              <a:solidFill>
                <a:srgbClr val="050505"/>
              </a:solidFill>
              <a:effectLst/>
              <a:latin typeface="+mn-lt"/>
            </a:endParaRPr>
          </a:p>
        </p:txBody>
      </p:sp>
    </p:spTree>
    <p:extLst>
      <p:ext uri="{BB962C8B-B14F-4D97-AF65-F5344CB8AC3E}">
        <p14:creationId xmlns:p14="http://schemas.microsoft.com/office/powerpoint/2010/main" val="3710125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4;p5">
            <a:extLst>
              <a:ext uri="{FF2B5EF4-FFF2-40B4-BE49-F238E27FC236}">
                <a16:creationId xmlns:a16="http://schemas.microsoft.com/office/drawing/2014/main" id="{33D31F8E-ACB4-279F-6F7A-29A3AE479D5B}"/>
              </a:ext>
            </a:extLst>
          </p:cNvPr>
          <p:cNvSpPr/>
          <p:nvPr/>
        </p:nvSpPr>
        <p:spPr>
          <a:xfrm>
            <a:off x="747722" y="3803332"/>
            <a:ext cx="7921500" cy="1957388"/>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Viernes 24 de febrero</a:t>
            </a:r>
          </a:p>
          <a:p>
            <a:r>
              <a:rPr lang="es-MX" sz="1600" dirty="0">
                <a:solidFill>
                  <a:srgbClr val="050505"/>
                </a:solidFill>
                <a:latin typeface="+mn-lt"/>
              </a:rPr>
              <a:t>En su tercer día de capacitaciones, Arturo Valdez Ramos, jefe del departamento de Tecnologías de la Información y Seguimiento de Programas del ICAI, impartió el curso de Transparencia y Protección de Datos personales a estudiantes de Centro de Bachillerato Tecnológico Agropecuario en Hidalgo, congregación del municipio de #Matamoros, Coahuila.</a:t>
            </a:r>
            <a:endParaRPr lang="es-MX" sz="1600" b="0" i="0" dirty="0">
              <a:solidFill>
                <a:srgbClr val="050505"/>
              </a:solidFill>
              <a:effectLst/>
              <a:latin typeface="+mn-lt"/>
            </a:endParaRPr>
          </a:p>
        </p:txBody>
      </p:sp>
      <p:sp>
        <p:nvSpPr>
          <p:cNvPr id="5" name="Google Shape;184;p5">
            <a:extLst>
              <a:ext uri="{FF2B5EF4-FFF2-40B4-BE49-F238E27FC236}">
                <a16:creationId xmlns:a16="http://schemas.microsoft.com/office/drawing/2014/main" id="{BE166914-8FDC-D2CC-5BAD-C94D914A2349}"/>
              </a:ext>
            </a:extLst>
          </p:cNvPr>
          <p:cNvSpPr/>
          <p:nvPr/>
        </p:nvSpPr>
        <p:spPr>
          <a:xfrm>
            <a:off x="747722" y="1471612"/>
            <a:ext cx="7921500" cy="1957388"/>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Viernes 24 de febrero</a:t>
            </a:r>
          </a:p>
          <a:p>
            <a:r>
              <a:rPr lang="es-MX" sz="1600" dirty="0">
                <a:solidFill>
                  <a:srgbClr val="050505"/>
                </a:solidFill>
                <a:latin typeface="+mn-lt"/>
              </a:rPr>
              <a:t>El Comisionado Presidente del ICAI, Luis González Briseño participó como ponente en la conferencia “Desafíos y Experiencias: Organismos Garantes, Universidades y Sindicatos Estatales”, junto a Jorge Orlando Espinoza Rodríguez y Víctor Manuel Díaz Vázquez, en la Ciudad de México.</a:t>
            </a:r>
            <a:endParaRPr lang="es-MX" sz="1600" b="0" i="0" dirty="0">
              <a:solidFill>
                <a:srgbClr val="050505"/>
              </a:solidFill>
              <a:effectLst/>
              <a:latin typeface="+mn-lt"/>
            </a:endParaRPr>
          </a:p>
        </p:txBody>
      </p:sp>
      <p:sp>
        <p:nvSpPr>
          <p:cNvPr id="6" name="Google Shape;183;p5">
            <a:extLst>
              <a:ext uri="{FF2B5EF4-FFF2-40B4-BE49-F238E27FC236}">
                <a16:creationId xmlns:a16="http://schemas.microsoft.com/office/drawing/2014/main" id="{9B1E5912-3AE0-6E13-37C2-FB05A2D0F7B8}"/>
              </a:ext>
            </a:extLst>
          </p:cNvPr>
          <p:cNvSpPr txBox="1"/>
          <p:nvPr/>
        </p:nvSpPr>
        <p:spPr>
          <a:xfrm>
            <a:off x="5081095"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febrero 2023</a:t>
            </a:r>
            <a:endParaRPr dirty="0">
              <a:solidFill>
                <a:schemeClr val="dk1"/>
              </a:solidFill>
            </a:endParaRPr>
          </a:p>
        </p:txBody>
      </p:sp>
    </p:spTree>
    <p:extLst>
      <p:ext uri="{BB962C8B-B14F-4D97-AF65-F5344CB8AC3E}">
        <p14:creationId xmlns:p14="http://schemas.microsoft.com/office/powerpoint/2010/main" val="1381451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4;p5">
            <a:extLst>
              <a:ext uri="{FF2B5EF4-FFF2-40B4-BE49-F238E27FC236}">
                <a16:creationId xmlns:a16="http://schemas.microsoft.com/office/drawing/2014/main" id="{C3D2ED51-1FE4-46C5-CC88-B78CE5C2A56C}"/>
              </a:ext>
            </a:extLst>
          </p:cNvPr>
          <p:cNvSpPr/>
          <p:nvPr/>
        </p:nvSpPr>
        <p:spPr>
          <a:xfrm>
            <a:off x="747722" y="1471612"/>
            <a:ext cx="7921500" cy="1957388"/>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Lunes 27 de febrero</a:t>
            </a:r>
          </a:p>
          <a:p>
            <a:r>
              <a:rPr lang="es-MX" sz="1600" dirty="0">
                <a:solidFill>
                  <a:srgbClr val="050505"/>
                </a:solidFill>
                <a:latin typeface="+mn-lt"/>
              </a:rPr>
              <a:t>En “El Poder de la Transparencia”, Magdalena Jaime Cepeda, Coordinadora de Igualdad de Género de la UAdeC habló, cercano al Día Internacional de la Mujer, de la situación que viven las mujeres universitarias en #Coahuila y mucho más.  </a:t>
            </a:r>
          </a:p>
          <a:p>
            <a:r>
              <a:rPr lang="es-MX" sz="1600" dirty="0">
                <a:solidFill>
                  <a:srgbClr val="050505"/>
                </a:solidFill>
                <a:latin typeface="+mn-lt"/>
              </a:rPr>
              <a:t>Coordinación de Igualdad de Género</a:t>
            </a:r>
            <a:endParaRPr lang="es-MX" sz="1600" b="0" i="0" dirty="0">
              <a:solidFill>
                <a:srgbClr val="050505"/>
              </a:solidFill>
              <a:effectLst/>
              <a:latin typeface="+mn-lt"/>
            </a:endParaRPr>
          </a:p>
        </p:txBody>
      </p:sp>
      <p:sp>
        <p:nvSpPr>
          <p:cNvPr id="5" name="Google Shape;184;p5">
            <a:extLst>
              <a:ext uri="{FF2B5EF4-FFF2-40B4-BE49-F238E27FC236}">
                <a16:creationId xmlns:a16="http://schemas.microsoft.com/office/drawing/2014/main" id="{B649A9DB-D6B4-6674-248E-0284CAF4EA8D}"/>
              </a:ext>
            </a:extLst>
          </p:cNvPr>
          <p:cNvSpPr/>
          <p:nvPr/>
        </p:nvSpPr>
        <p:spPr>
          <a:xfrm>
            <a:off x="747722" y="3864292"/>
            <a:ext cx="7921500" cy="1957388"/>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Miércoles 28 de febrero</a:t>
            </a:r>
          </a:p>
          <a:p>
            <a:r>
              <a:rPr lang="es-MX" sz="1600" dirty="0">
                <a:solidFill>
                  <a:srgbClr val="050505"/>
                </a:solidFill>
                <a:latin typeface="+mn-lt"/>
              </a:rPr>
              <a:t>La titular del Órgano Interno de Control del ICAI, María del Socorro Hernández Manzano, participó como ponente en la Mesa de trabajo 1 Contralorías Ciudadanas, en el Foro Mecanismos de participación ciudadana: Reflexión y Análisis de la Ley de Participación Ciudadana para el Estado de Coahuila de Zaragoza, organizado por el Instituto Electoral de Coahuila. que tuvo lugar en la Ibero Torreón.</a:t>
            </a:r>
            <a:endParaRPr lang="es-MX" sz="1600" b="0" i="0" dirty="0">
              <a:solidFill>
                <a:srgbClr val="050505"/>
              </a:solidFill>
              <a:effectLst/>
              <a:latin typeface="+mn-lt"/>
            </a:endParaRPr>
          </a:p>
        </p:txBody>
      </p:sp>
      <p:sp>
        <p:nvSpPr>
          <p:cNvPr id="6" name="Google Shape;183;p5">
            <a:extLst>
              <a:ext uri="{FF2B5EF4-FFF2-40B4-BE49-F238E27FC236}">
                <a16:creationId xmlns:a16="http://schemas.microsoft.com/office/drawing/2014/main" id="{5346219B-2E23-2273-CC6D-D3688D23F546}"/>
              </a:ext>
            </a:extLst>
          </p:cNvPr>
          <p:cNvSpPr txBox="1"/>
          <p:nvPr/>
        </p:nvSpPr>
        <p:spPr>
          <a:xfrm>
            <a:off x="5081095"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febrero 2023</a:t>
            </a:r>
            <a:endParaRPr dirty="0">
              <a:solidFill>
                <a:schemeClr val="dk1"/>
              </a:solidFill>
            </a:endParaRPr>
          </a:p>
        </p:txBody>
      </p:sp>
    </p:spTree>
    <p:extLst>
      <p:ext uri="{BB962C8B-B14F-4D97-AF65-F5344CB8AC3E}">
        <p14:creationId xmlns:p14="http://schemas.microsoft.com/office/powerpoint/2010/main" val="285469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
          <p:cNvSpPr txBox="1"/>
          <p:nvPr/>
        </p:nvSpPr>
        <p:spPr>
          <a:xfrm>
            <a:off x="5148263"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febrero 2023</a:t>
            </a:r>
            <a:endParaRPr dirty="0">
              <a:solidFill>
                <a:schemeClr val="dk1"/>
              </a:solidFill>
            </a:endParaRPr>
          </a:p>
        </p:txBody>
      </p:sp>
      <p:sp>
        <p:nvSpPr>
          <p:cNvPr id="168" name="Google Shape;168;p3"/>
          <p:cNvSpPr/>
          <p:nvPr/>
        </p:nvSpPr>
        <p:spPr>
          <a:xfrm>
            <a:off x="905266" y="1608211"/>
            <a:ext cx="7921500" cy="3131429"/>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171" name="Google Shape;171;p3"/>
          <p:cNvSpPr/>
          <p:nvPr/>
        </p:nvSpPr>
        <p:spPr>
          <a:xfrm>
            <a:off x="1097280" y="1808602"/>
            <a:ext cx="7406447" cy="2062063"/>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Miércoles 1 de febrero</a:t>
            </a:r>
          </a:p>
          <a:p>
            <a:endParaRPr lang="es-MX" sz="1600" dirty="0">
              <a:solidFill>
                <a:schemeClr val="dk1"/>
              </a:solidFill>
              <a:latin typeface="+mn-lt"/>
              <a:ea typeface="Century Gothic"/>
              <a:cs typeface="Century Gothic"/>
              <a:sym typeface="Century Gothic"/>
            </a:endParaRPr>
          </a:p>
          <a:p>
            <a:r>
              <a:rPr lang="es-MX" sz="1600" dirty="0">
                <a:solidFill>
                  <a:schemeClr val="dk1"/>
                </a:solidFill>
                <a:latin typeface="+mn-lt"/>
                <a:ea typeface="Century Gothic"/>
                <a:cs typeface="Century Gothic"/>
                <a:sym typeface="Century Gothic"/>
              </a:rPr>
              <a:t>El Director de Capacitación y Cultura de la Transparencia del ICAI, Gustavo Zavala </a:t>
            </a:r>
            <a:r>
              <a:rPr lang="es-MX" sz="1600" dirty="0" err="1">
                <a:solidFill>
                  <a:schemeClr val="dk1"/>
                </a:solidFill>
                <a:latin typeface="+mn-lt"/>
                <a:ea typeface="Century Gothic"/>
                <a:cs typeface="Century Gothic"/>
                <a:sym typeface="Century Gothic"/>
              </a:rPr>
              <a:t>Slehiman</a:t>
            </a:r>
            <a:r>
              <a:rPr lang="es-MX" sz="1600" dirty="0">
                <a:solidFill>
                  <a:schemeClr val="dk1"/>
                </a:solidFill>
                <a:latin typeface="+mn-lt"/>
                <a:ea typeface="Century Gothic"/>
                <a:cs typeface="Century Gothic"/>
                <a:sym typeface="Century Gothic"/>
              </a:rPr>
              <a:t> y el jefe del departamento Impulso a la Cultura de la Transparencia, Alfredo Sánchez Marín impartieron el "Curso de capacitación sobre el derecho de acceso a la información y cómo ejercerlo", en colaboración con la Dirección para Promover la Igualdad y Prevenir  la Discriminación a colectivos LGBT+.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4;p5">
            <a:extLst>
              <a:ext uri="{FF2B5EF4-FFF2-40B4-BE49-F238E27FC236}">
                <a16:creationId xmlns:a16="http://schemas.microsoft.com/office/drawing/2014/main" id="{48197191-547B-9F9B-9272-291CD2B72B10}"/>
              </a:ext>
            </a:extLst>
          </p:cNvPr>
          <p:cNvSpPr/>
          <p:nvPr/>
        </p:nvSpPr>
        <p:spPr>
          <a:xfrm>
            <a:off x="747722" y="1471612"/>
            <a:ext cx="7921500" cy="3024188"/>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lang="es-MX" sz="1600" b="1" dirty="0">
              <a:solidFill>
                <a:schemeClr val="dk1"/>
              </a:solidFill>
              <a:latin typeface="+mn-lt"/>
              <a:ea typeface="Century Gothic"/>
              <a:cs typeface="Century Gothic"/>
              <a:sym typeface="Century Gothic"/>
            </a:endParaRPr>
          </a:p>
          <a:p>
            <a:r>
              <a:rPr lang="es-MX" sz="1600" b="1" dirty="0">
                <a:solidFill>
                  <a:schemeClr val="dk1"/>
                </a:solidFill>
                <a:latin typeface="+mn-lt"/>
                <a:ea typeface="Century Gothic"/>
                <a:cs typeface="Century Gothic"/>
                <a:sym typeface="Century Gothic"/>
              </a:rPr>
              <a:t>Miércoles 28 de febrero</a:t>
            </a:r>
          </a:p>
          <a:p>
            <a:r>
              <a:rPr lang="es-MX" sz="1600" dirty="0">
                <a:solidFill>
                  <a:srgbClr val="050505"/>
                </a:solidFill>
                <a:latin typeface="+mn-lt"/>
              </a:rPr>
              <a:t>Los Comisionados del ICAI Bertha Icela Mata Ortiz, Javier Diez de Urdanivia del Valle y José Manuel Jiménez y Meléndez estuvieron presentes en la firma del Convenio de Colaboración entre este Órgano Garante y el Instituto Electoral de Coahuila. para la difusión del Sistema Candidatas y Candidatos, Conóceles.</a:t>
            </a:r>
          </a:p>
          <a:p>
            <a:r>
              <a:rPr lang="es-MX" sz="1600" dirty="0">
                <a:solidFill>
                  <a:srgbClr val="050505"/>
                </a:solidFill>
                <a:latin typeface="+mn-lt"/>
              </a:rPr>
              <a:t>Se contó con la participación, como testigo de honor de la sociedad civil organizada. La cita fue en Ibero Torreón</a:t>
            </a:r>
            <a:endParaRPr lang="es-MX" sz="1600" b="0" i="0" dirty="0">
              <a:solidFill>
                <a:srgbClr val="050505"/>
              </a:solidFill>
              <a:effectLst/>
              <a:latin typeface="+mn-lt"/>
            </a:endParaRPr>
          </a:p>
        </p:txBody>
      </p:sp>
      <p:sp>
        <p:nvSpPr>
          <p:cNvPr id="6" name="Google Shape;183;p5">
            <a:extLst>
              <a:ext uri="{FF2B5EF4-FFF2-40B4-BE49-F238E27FC236}">
                <a16:creationId xmlns:a16="http://schemas.microsoft.com/office/drawing/2014/main" id="{F4424AAD-DC8B-A189-4367-48AD9D60A0A0}"/>
              </a:ext>
            </a:extLst>
          </p:cNvPr>
          <p:cNvSpPr txBox="1"/>
          <p:nvPr/>
        </p:nvSpPr>
        <p:spPr>
          <a:xfrm>
            <a:off x="5081095"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febrero 2023</a:t>
            </a:r>
            <a:endParaRPr dirty="0">
              <a:solidFill>
                <a:schemeClr val="dk1"/>
              </a:solidFill>
            </a:endParaRPr>
          </a:p>
        </p:txBody>
      </p:sp>
    </p:spTree>
    <p:extLst>
      <p:ext uri="{BB962C8B-B14F-4D97-AF65-F5344CB8AC3E}">
        <p14:creationId xmlns:p14="http://schemas.microsoft.com/office/powerpoint/2010/main" val="731452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txBox="1"/>
          <p:nvPr/>
        </p:nvSpPr>
        <p:spPr>
          <a:xfrm>
            <a:off x="5148263"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febrero 2023</a:t>
            </a:r>
            <a:endParaRPr dirty="0">
              <a:solidFill>
                <a:schemeClr val="dk1"/>
              </a:solidFill>
            </a:endParaRPr>
          </a:p>
        </p:txBody>
      </p:sp>
      <p:sp>
        <p:nvSpPr>
          <p:cNvPr id="4" name="Google Shape;178;p4">
            <a:extLst>
              <a:ext uri="{FF2B5EF4-FFF2-40B4-BE49-F238E27FC236}">
                <a16:creationId xmlns:a16="http://schemas.microsoft.com/office/drawing/2014/main" id="{64C85ACE-B367-4A32-1B7A-0F53660FF04F}"/>
              </a:ext>
            </a:extLst>
          </p:cNvPr>
          <p:cNvSpPr/>
          <p:nvPr/>
        </p:nvSpPr>
        <p:spPr>
          <a:xfrm>
            <a:off x="1013520" y="1416023"/>
            <a:ext cx="7914580" cy="4039897"/>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Miércoles 8 de febrero</a:t>
            </a:r>
          </a:p>
          <a:p>
            <a:pPr algn="l"/>
            <a:endParaRPr lang="es-MX" sz="1600" dirty="0">
              <a:solidFill>
                <a:schemeClr val="tx1"/>
              </a:solidFill>
              <a:latin typeface="+mn-lt"/>
            </a:endParaRPr>
          </a:p>
          <a:p>
            <a:pPr algn="l"/>
            <a:r>
              <a:rPr lang="es-MX" sz="1600" dirty="0">
                <a:solidFill>
                  <a:schemeClr val="tx1"/>
                </a:solidFill>
                <a:latin typeface="+mn-lt"/>
              </a:rPr>
              <a:t>El director de Capacitación y Cultura de la Transparencia del ICAI, Gustavo Zavala </a:t>
            </a:r>
            <a:r>
              <a:rPr lang="es-MX" sz="1600" dirty="0" err="1">
                <a:solidFill>
                  <a:schemeClr val="tx1"/>
                </a:solidFill>
                <a:latin typeface="+mn-lt"/>
              </a:rPr>
              <a:t>Slehiman</a:t>
            </a:r>
            <a:r>
              <a:rPr lang="es-MX" sz="1600" dirty="0">
                <a:solidFill>
                  <a:schemeClr val="tx1"/>
                </a:solidFill>
                <a:latin typeface="+mn-lt"/>
              </a:rPr>
              <a:t> asistió, en representación de este órgano garante, a la Capacitación a municipios en Ley General de Responsabilidades Administrativas y delitos por Hechos de Corrupción, evento organizado por la Secretaria Ejecutiva del Sistema Estatal Anticorrupción de Coahuila.</a:t>
            </a:r>
          </a:p>
          <a:p>
            <a:pPr algn="l"/>
            <a:endParaRPr lang="es-MX" sz="1600" dirty="0">
              <a:solidFill>
                <a:schemeClr val="tx1"/>
              </a:solidFill>
              <a:latin typeface="+mn-lt"/>
            </a:endParaRPr>
          </a:p>
          <a:p>
            <a:pPr algn="l"/>
            <a:r>
              <a:rPr lang="es-MX" sz="1600" dirty="0">
                <a:solidFill>
                  <a:schemeClr val="tx1"/>
                </a:solidFill>
                <a:latin typeface="+mn-lt"/>
              </a:rPr>
              <a:t>Presentó el tema “Capacitación en materia de Transparencia y Protección de Datos Personales”. El evento se realizó en las instalaciones del Instituto Tecnológico Superior de Monclova.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5"/>
          <p:cNvSpPr txBox="1"/>
          <p:nvPr/>
        </p:nvSpPr>
        <p:spPr>
          <a:xfrm>
            <a:off x="5148263" y="188913"/>
            <a:ext cx="3779837" cy="400110"/>
          </a:xfrm>
          <a:prstGeom prst="rect">
            <a:avLst/>
          </a:prstGeom>
          <a:noFill/>
          <a:ln>
            <a:noFill/>
          </a:ln>
        </p:spPr>
        <p:txBody>
          <a:bodyPr spcFirstLastPara="1" wrap="square" lIns="91425" tIns="45700" rIns="91425" bIns="45700" anchor="t" anchorCtr="0">
            <a:spAutoFit/>
          </a:bodyPr>
          <a:lstStyle/>
          <a:p>
            <a:pPr algn="ctr"/>
            <a:r>
              <a:rPr lang="es-MX" sz="2000">
                <a:solidFill>
                  <a:schemeClr val="dk1"/>
                </a:solidFill>
                <a:latin typeface="Century Gothic"/>
                <a:ea typeface="Century Gothic"/>
                <a:cs typeface="Century Gothic"/>
                <a:sym typeface="Century Gothic"/>
              </a:rPr>
              <a:t>Actividades febrero </a:t>
            </a:r>
            <a:r>
              <a:rPr lang="es-MX" sz="2000" dirty="0">
                <a:solidFill>
                  <a:schemeClr val="dk1"/>
                </a:solidFill>
                <a:latin typeface="Century Gothic"/>
                <a:ea typeface="Century Gothic"/>
                <a:cs typeface="Century Gothic"/>
                <a:sym typeface="Century Gothic"/>
              </a:rPr>
              <a:t>2023</a:t>
            </a:r>
            <a:endParaRPr dirty="0">
              <a:solidFill>
                <a:schemeClr val="dk1"/>
              </a:solidFill>
            </a:endParaRPr>
          </a:p>
        </p:txBody>
      </p:sp>
      <p:sp>
        <p:nvSpPr>
          <p:cNvPr id="2" name="Rectangle 1">
            <a:extLst>
              <a:ext uri="{FF2B5EF4-FFF2-40B4-BE49-F238E27FC236}">
                <a16:creationId xmlns:a16="http://schemas.microsoft.com/office/drawing/2014/main" id="{83E4C980-ED92-2820-E7FC-1A07DD912F7B}"/>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5" name="Google Shape;184;p5">
            <a:extLst>
              <a:ext uri="{FF2B5EF4-FFF2-40B4-BE49-F238E27FC236}">
                <a16:creationId xmlns:a16="http://schemas.microsoft.com/office/drawing/2014/main" id="{8BC44664-C9DE-B35C-4911-F90FF2A2C1BF}"/>
              </a:ext>
            </a:extLst>
          </p:cNvPr>
          <p:cNvSpPr/>
          <p:nvPr/>
        </p:nvSpPr>
        <p:spPr>
          <a:xfrm>
            <a:off x="866699" y="1425592"/>
            <a:ext cx="7969961" cy="3618848"/>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Jueves 9 de febrero</a:t>
            </a:r>
          </a:p>
          <a:p>
            <a:endParaRPr lang="es-MX" sz="1600" b="0" i="0" dirty="0">
              <a:solidFill>
                <a:schemeClr val="tx1"/>
              </a:solidFill>
              <a:effectLst/>
              <a:latin typeface="+mn-lt"/>
            </a:endParaRPr>
          </a:p>
          <a:p>
            <a:r>
              <a:rPr lang="es-MX" sz="1600" b="0" i="0" dirty="0">
                <a:solidFill>
                  <a:schemeClr val="tx1"/>
                </a:solidFill>
                <a:effectLst/>
                <a:latin typeface="+mn-lt"/>
              </a:rPr>
              <a:t>Con el tema “Capacitación en materia de Transparencia y Protección de Datos Personales", el director de Capacitación y Cultura de la Transparencia del ICAI, Gustavo Zavala </a:t>
            </a:r>
            <a:r>
              <a:rPr lang="es-MX" sz="1600" b="0" i="0" dirty="0" err="1">
                <a:solidFill>
                  <a:schemeClr val="tx1"/>
                </a:solidFill>
                <a:effectLst/>
                <a:latin typeface="+mn-lt"/>
              </a:rPr>
              <a:t>Slehiman</a:t>
            </a:r>
            <a:r>
              <a:rPr lang="es-MX" sz="1600" b="0" i="0" dirty="0">
                <a:solidFill>
                  <a:schemeClr val="tx1"/>
                </a:solidFill>
                <a:effectLst/>
                <a:latin typeface="+mn-lt"/>
              </a:rPr>
              <a:t> se presentó en la sesión informativa a servidores públicos municipales en la UANE Campus #Sabinas dentro de la Capacitación a municipios sobre Ley General de Responsabilidades Administrativas y delitos por Hechos de Corrupción.</a:t>
            </a:r>
          </a:p>
          <a:p>
            <a:endParaRPr lang="es-MX" sz="1600" b="0" i="0" dirty="0">
              <a:solidFill>
                <a:schemeClr val="tx1"/>
              </a:solidFill>
              <a:effectLst/>
              <a:latin typeface="+mn-lt"/>
            </a:endParaRPr>
          </a:p>
          <a:p>
            <a:r>
              <a:rPr lang="es-MX" sz="1600" b="0" i="0" dirty="0">
                <a:solidFill>
                  <a:schemeClr val="tx1"/>
                </a:solidFill>
                <a:effectLst/>
                <a:latin typeface="+mn-lt"/>
              </a:rPr>
              <a:t>Esto como parte de la gira de trabajo, que hoy visitó la Región Carbonífera y es organizada por la Secretaria Ejecutiva del Sistema Estatal Anticorrupción de Coahuila.</a:t>
            </a:r>
            <a:endParaRPr lang="es-MX" sz="16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5"/>
          <p:cNvSpPr txBox="1"/>
          <p:nvPr/>
        </p:nvSpPr>
        <p:spPr>
          <a:xfrm>
            <a:off x="5148263"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febrero 2023</a:t>
            </a:r>
            <a:endParaRPr dirty="0">
              <a:solidFill>
                <a:schemeClr val="dk1"/>
              </a:solidFill>
            </a:endParaRPr>
          </a:p>
        </p:txBody>
      </p:sp>
      <p:sp>
        <p:nvSpPr>
          <p:cNvPr id="4" name="Google Shape;184;p5">
            <a:extLst>
              <a:ext uri="{FF2B5EF4-FFF2-40B4-BE49-F238E27FC236}">
                <a16:creationId xmlns:a16="http://schemas.microsoft.com/office/drawing/2014/main" id="{8558115F-B234-369C-DC11-E71729BB1B0C}"/>
              </a:ext>
            </a:extLst>
          </p:cNvPr>
          <p:cNvSpPr/>
          <p:nvPr/>
        </p:nvSpPr>
        <p:spPr>
          <a:xfrm>
            <a:off x="1006600" y="3566161"/>
            <a:ext cx="7921500" cy="291084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 </a:t>
            </a:r>
          </a:p>
          <a:p>
            <a:r>
              <a:rPr lang="es-MX" sz="1600" b="1" dirty="0">
                <a:solidFill>
                  <a:schemeClr val="dk1"/>
                </a:solidFill>
                <a:latin typeface="+mn-lt"/>
                <a:ea typeface="Century Gothic"/>
                <a:cs typeface="Century Gothic"/>
                <a:sym typeface="Century Gothic"/>
              </a:rPr>
              <a:t>Viernes 10 de febrero</a:t>
            </a:r>
          </a:p>
          <a:p>
            <a:r>
              <a:rPr lang="es-MX" sz="1600" dirty="0">
                <a:solidFill>
                  <a:schemeClr val="tx1"/>
                </a:solidFill>
                <a:latin typeface="+mn-lt"/>
              </a:rPr>
              <a:t>Como parte de la gira de integrantes del Comité Coordinador del Secretaria Ejecutiva del Sistema Estatal Anticorrupción de Coahuila y del Consejo de Participación Ciudadana, Gustavo Zavala </a:t>
            </a:r>
            <a:r>
              <a:rPr lang="es-MX" sz="1600" dirty="0" err="1">
                <a:solidFill>
                  <a:schemeClr val="tx1"/>
                </a:solidFill>
                <a:latin typeface="+mn-lt"/>
              </a:rPr>
              <a:t>Slehiman</a:t>
            </a:r>
            <a:r>
              <a:rPr lang="es-MX" sz="1600" dirty="0">
                <a:solidFill>
                  <a:schemeClr val="tx1"/>
                </a:solidFill>
                <a:latin typeface="+mn-lt"/>
              </a:rPr>
              <a:t>, director de Capacitación y Cultura de la Transparencia del ICAI, participó en un encuentro con personas servidoras públicas de ayuntamientos de #Allende, #Acuña, #Guerrero, #Hidalgo, #Jiménez, #Morelos, #Nava, #Piedras Negras y #Villa Unión en UANE de Piedras Negras.</a:t>
            </a:r>
            <a:endParaRPr lang="es-MX" sz="1600" dirty="0">
              <a:latin typeface="+mn-lt"/>
            </a:endParaRPr>
          </a:p>
        </p:txBody>
      </p:sp>
      <p:sp>
        <p:nvSpPr>
          <p:cNvPr id="6" name="Google Shape;184;p5">
            <a:extLst>
              <a:ext uri="{FF2B5EF4-FFF2-40B4-BE49-F238E27FC236}">
                <a16:creationId xmlns:a16="http://schemas.microsoft.com/office/drawing/2014/main" id="{F4E76C78-ED4F-1B7F-45D6-184B9179443B}"/>
              </a:ext>
            </a:extLst>
          </p:cNvPr>
          <p:cNvSpPr/>
          <p:nvPr/>
        </p:nvSpPr>
        <p:spPr>
          <a:xfrm>
            <a:off x="939432" y="966457"/>
            <a:ext cx="7921500" cy="2325383"/>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Viernes 10 de febrero</a:t>
            </a:r>
          </a:p>
          <a:p>
            <a:r>
              <a:rPr lang="es-MX" sz="1600" dirty="0">
                <a:solidFill>
                  <a:schemeClr val="tx1"/>
                </a:solidFill>
                <a:latin typeface="+mn-lt"/>
              </a:rPr>
              <a:t>El Comisionado Presidente del ICAI, Luis González Briseño asistió, junto a Francisco Acuña Llamas, Comisionado del INAI; Héctor Jaime Treviño Villarreal, director del Archivo General del Estado de Nuevo León y María Teresa Treviño Fernández, Consejera Presidenta del INFO NL a la presentación del libro “Batallas, Derrotas, Victorias, Crónicas y Trazos de la Conquista del Derecho de Acceso a la Información en México: a dos décadas”. </a:t>
            </a:r>
            <a:endParaRPr lang="es-MX" sz="1600" dirty="0">
              <a:latin typeface="+mn-lt"/>
            </a:endParaRPr>
          </a:p>
        </p:txBody>
      </p:sp>
    </p:spTree>
    <p:extLst>
      <p:ext uri="{BB962C8B-B14F-4D97-AF65-F5344CB8AC3E}">
        <p14:creationId xmlns:p14="http://schemas.microsoft.com/office/powerpoint/2010/main" val="542547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5"/>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febrero 2023</a:t>
            </a:r>
            <a:endParaRPr dirty="0">
              <a:solidFill>
                <a:schemeClr val="dk1"/>
              </a:solidFill>
            </a:endParaRPr>
          </a:p>
        </p:txBody>
      </p:sp>
      <p:sp>
        <p:nvSpPr>
          <p:cNvPr id="3" name="Google Shape;184;p5">
            <a:extLst>
              <a:ext uri="{FF2B5EF4-FFF2-40B4-BE49-F238E27FC236}">
                <a16:creationId xmlns:a16="http://schemas.microsoft.com/office/drawing/2014/main" id="{72AB4BCE-2E97-4D56-D8D2-594D19FCFE19}"/>
              </a:ext>
            </a:extLst>
          </p:cNvPr>
          <p:cNvSpPr/>
          <p:nvPr/>
        </p:nvSpPr>
        <p:spPr>
          <a:xfrm>
            <a:off x="939432" y="3810000"/>
            <a:ext cx="7921500" cy="219456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 </a:t>
            </a:r>
          </a:p>
          <a:p>
            <a:r>
              <a:rPr lang="es-MX" sz="1600" b="1" dirty="0">
                <a:solidFill>
                  <a:schemeClr val="dk1"/>
                </a:solidFill>
                <a:latin typeface="+mn-lt"/>
                <a:ea typeface="Century Gothic"/>
                <a:cs typeface="Century Gothic"/>
                <a:sym typeface="Century Gothic"/>
              </a:rPr>
              <a:t>Lunes 13 de febrero</a:t>
            </a:r>
          </a:p>
          <a:p>
            <a:r>
              <a:rPr lang="es-MX" sz="1600" dirty="0">
                <a:solidFill>
                  <a:schemeClr val="tx1"/>
                </a:solidFill>
                <a:latin typeface="+mn-lt"/>
              </a:rPr>
              <a:t>Esta semana se reanudó la gira de integrantes del Comité Coordinador del Secretaria Ejecutiva del Sistema Estatal Anticorrupción de Coahuila por diferentes regiones de Coahuila, en esta ocasión la sede fue la Ibero Torreón.</a:t>
            </a:r>
          </a:p>
          <a:p>
            <a:r>
              <a:rPr lang="es-MX" sz="1600" dirty="0">
                <a:solidFill>
                  <a:schemeClr val="tx1"/>
                </a:solidFill>
                <a:latin typeface="+mn-lt"/>
              </a:rPr>
              <a:t>Gustavo Zavala </a:t>
            </a:r>
            <a:r>
              <a:rPr lang="es-MX" sz="1600" dirty="0" err="1">
                <a:solidFill>
                  <a:schemeClr val="tx1"/>
                </a:solidFill>
                <a:latin typeface="+mn-lt"/>
              </a:rPr>
              <a:t>Slehiman</a:t>
            </a:r>
            <a:r>
              <a:rPr lang="es-MX" sz="1600" dirty="0">
                <a:solidFill>
                  <a:schemeClr val="tx1"/>
                </a:solidFill>
                <a:latin typeface="+mn-lt"/>
              </a:rPr>
              <a:t>, director de Capacitación y Cultura de la Transparencia del ICAI, participó con el tema "Capacitación en Materia del Transparencia y Protección de Datos Personales".</a:t>
            </a:r>
            <a:endParaRPr lang="es-MX" sz="1600" dirty="0">
              <a:latin typeface="+mn-lt"/>
            </a:endParaRPr>
          </a:p>
        </p:txBody>
      </p:sp>
      <p:sp>
        <p:nvSpPr>
          <p:cNvPr id="4" name="Google Shape;184;p5">
            <a:extLst>
              <a:ext uri="{FF2B5EF4-FFF2-40B4-BE49-F238E27FC236}">
                <a16:creationId xmlns:a16="http://schemas.microsoft.com/office/drawing/2014/main" id="{9CA23869-2646-EDDE-9257-63AE71117B9D}"/>
              </a:ext>
            </a:extLst>
          </p:cNvPr>
          <p:cNvSpPr/>
          <p:nvPr/>
        </p:nvSpPr>
        <p:spPr>
          <a:xfrm>
            <a:off x="939432" y="1661160"/>
            <a:ext cx="7921500" cy="176784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Lunes 13 de febrero</a:t>
            </a:r>
          </a:p>
          <a:p>
            <a:r>
              <a:rPr lang="es-MX" sz="1600" dirty="0">
                <a:solidFill>
                  <a:schemeClr val="tx1"/>
                </a:solidFill>
                <a:latin typeface="+mn-lt"/>
              </a:rPr>
              <a:t>Hoy, en "El Poder de la Transparencia" nos acompaña la secretaria Ejecutiva del Sistema de Protección Integral de Niñas, Niños y Adolescentes del Estado de Coahuila de Zaragoza, </a:t>
            </a:r>
            <a:r>
              <a:rPr lang="es-MX" sz="1600" dirty="0" err="1">
                <a:solidFill>
                  <a:schemeClr val="tx1"/>
                </a:solidFill>
                <a:latin typeface="+mn-lt"/>
              </a:rPr>
              <a:t>Sipinna</a:t>
            </a:r>
            <a:r>
              <a:rPr lang="es-MX" sz="1600" dirty="0">
                <a:solidFill>
                  <a:schemeClr val="tx1"/>
                </a:solidFill>
                <a:latin typeface="+mn-lt"/>
              </a:rPr>
              <a:t> Coahuila, María Teresa Araiza Llaguno..</a:t>
            </a:r>
          </a:p>
        </p:txBody>
      </p:sp>
    </p:spTree>
    <p:extLst>
      <p:ext uri="{BB962C8B-B14F-4D97-AF65-F5344CB8AC3E}">
        <p14:creationId xmlns:p14="http://schemas.microsoft.com/office/powerpoint/2010/main" val="1182655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3" name="Google Shape;183;p5">
            <a:extLst>
              <a:ext uri="{FF2B5EF4-FFF2-40B4-BE49-F238E27FC236}">
                <a16:creationId xmlns:a16="http://schemas.microsoft.com/office/drawing/2014/main" id="{5910435B-CD42-9965-284A-CB166D070A24}"/>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febrero 2023</a:t>
            </a:r>
            <a:endParaRPr dirty="0">
              <a:solidFill>
                <a:schemeClr val="dk1"/>
              </a:solidFill>
            </a:endParaRPr>
          </a:p>
        </p:txBody>
      </p:sp>
      <p:sp>
        <p:nvSpPr>
          <p:cNvPr id="2" name="Google Shape;184;p5">
            <a:extLst>
              <a:ext uri="{FF2B5EF4-FFF2-40B4-BE49-F238E27FC236}">
                <a16:creationId xmlns:a16="http://schemas.microsoft.com/office/drawing/2014/main" id="{3CC6DC49-9C16-66C8-40D6-45213DB627E5}"/>
              </a:ext>
            </a:extLst>
          </p:cNvPr>
          <p:cNvSpPr/>
          <p:nvPr/>
        </p:nvSpPr>
        <p:spPr>
          <a:xfrm>
            <a:off x="939431" y="1162447"/>
            <a:ext cx="7921501" cy="2266553"/>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Lunes 13 de febrero</a:t>
            </a:r>
          </a:p>
          <a:p>
            <a:r>
              <a:rPr lang="es-MX" sz="1600" b="0" i="0" dirty="0">
                <a:solidFill>
                  <a:schemeClr val="tx1"/>
                </a:solidFill>
                <a:effectLst/>
                <a:latin typeface="+mn-lt"/>
              </a:rPr>
              <a:t>El Comisionado Presidente del ICAI, Luis González Briseño asistió a la firma del Acuerdo por la Integridad del Proceso Electoral Estatal  2023 en Coahuila, iniciativa impulsada por el TEPJF y el Instituto Nacional Electoral.</a:t>
            </a:r>
          </a:p>
          <a:p>
            <a:r>
              <a:rPr lang="es-MX" sz="1600" b="0" i="0" dirty="0">
                <a:solidFill>
                  <a:schemeClr val="tx1"/>
                </a:solidFill>
                <a:effectLst/>
                <a:latin typeface="+mn-lt"/>
              </a:rPr>
              <a:t>La cita fue hoy por la tarde en el Museo del Desierto.</a:t>
            </a:r>
            <a:endParaRPr lang="es-MX" sz="1600" dirty="0">
              <a:solidFill>
                <a:schemeClr val="tx1"/>
              </a:solidFill>
              <a:latin typeface="+mn-lt"/>
            </a:endParaRPr>
          </a:p>
        </p:txBody>
      </p:sp>
      <p:sp>
        <p:nvSpPr>
          <p:cNvPr id="9" name="CuadroTexto 8">
            <a:extLst>
              <a:ext uri="{FF2B5EF4-FFF2-40B4-BE49-F238E27FC236}">
                <a16:creationId xmlns:a16="http://schemas.microsoft.com/office/drawing/2014/main" id="{717A9079-4CFF-FBB3-03FC-C5F0E5331DCA}"/>
              </a:ext>
            </a:extLst>
          </p:cNvPr>
          <p:cNvSpPr txBox="1"/>
          <p:nvPr/>
        </p:nvSpPr>
        <p:spPr>
          <a:xfrm>
            <a:off x="-2621280" y="2980343"/>
            <a:ext cx="4572000" cy="253916"/>
          </a:xfrm>
          <a:prstGeom prst="rect">
            <a:avLst/>
          </a:prstGeom>
          <a:noFill/>
        </p:spPr>
        <p:txBody>
          <a:bodyPr wrap="square">
            <a:spAutoFit/>
          </a:bodyPr>
          <a:lstStyle/>
          <a:p>
            <a:r>
              <a:rPr kumimoji="0" lang="es-MX" altLang="es-MX" sz="1050" b="0" i="0" u="none" strike="noStrike" cap="none" normalizeH="0" baseline="0" dirty="0">
                <a:ln>
                  <a:noFill/>
                </a:ln>
                <a:solidFill>
                  <a:srgbClr val="050505"/>
                </a:solidFill>
                <a:effectLst/>
                <a:latin typeface="Segoe UI Historic" panose="020B0502040204020203" pitchFamily="34" charset="0"/>
                <a:cs typeface="Segoe UI Historic" panose="020B0502040204020203" pitchFamily="34" charset="0"/>
              </a:rPr>
              <a:t>   </a:t>
            </a:r>
            <a:endParaRPr lang="es-MX" dirty="0"/>
          </a:p>
        </p:txBody>
      </p:sp>
      <p:sp>
        <p:nvSpPr>
          <p:cNvPr id="10" name="Google Shape;184;p5">
            <a:extLst>
              <a:ext uri="{FF2B5EF4-FFF2-40B4-BE49-F238E27FC236}">
                <a16:creationId xmlns:a16="http://schemas.microsoft.com/office/drawing/2014/main" id="{34A73929-B856-17FC-9C6F-7E7874A5320E}"/>
              </a:ext>
            </a:extLst>
          </p:cNvPr>
          <p:cNvSpPr/>
          <p:nvPr/>
        </p:nvSpPr>
        <p:spPr>
          <a:xfrm>
            <a:off x="939430" y="3870961"/>
            <a:ext cx="7921501" cy="2266553"/>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Miércoles 15 de febrero</a:t>
            </a:r>
          </a:p>
          <a:p>
            <a:r>
              <a:rPr lang="es-MX" altLang="es-MX" sz="1600" dirty="0">
                <a:solidFill>
                  <a:schemeClr val="tx1"/>
                </a:solidFill>
                <a:latin typeface="+mn-lt"/>
              </a:rPr>
              <a:t>Se llevó a cabo la 220 Sesión Ordinaria del Consejo General del Instituto Coahuilense de Acceso a la Información Pública en las instalaciones del </a:t>
            </a:r>
            <a:r>
              <a:rPr lang="es-MX" altLang="es-MX" sz="1600" dirty="0">
                <a:solidFill>
                  <a:schemeClr val="tx1"/>
                </a:solidFill>
                <a:latin typeface="+mn-lt"/>
                <a:hlinkClick r:id="rId3">
                  <a:extLst>
                    <a:ext uri="{A12FA001-AC4F-418D-AE19-62706E023703}">
                      <ahyp:hlinkClr xmlns:ahyp="http://schemas.microsoft.com/office/drawing/2018/hyperlinkcolor" val="tx"/>
                    </a:ext>
                  </a:extLst>
                </a:hlinkClick>
              </a:rPr>
              <a:t>ICAI</a:t>
            </a:r>
            <a:r>
              <a:rPr kumimoji="0" lang="es-MX" altLang="es-MX" sz="1600" b="0" i="0" u="none" strike="noStrike" cap="none" normalizeH="0" baseline="0" dirty="0">
                <a:ln>
                  <a:noFill/>
                </a:ln>
                <a:solidFill>
                  <a:srgbClr val="050505"/>
                </a:solidFill>
                <a:effectLst/>
                <a:latin typeface="Segoe UI Historic" panose="020B0502040204020203" pitchFamily="34" charset="0"/>
                <a:cs typeface="Segoe UI Historic" panose="020B0502040204020203" pitchFamily="34" charset="0"/>
              </a:rPr>
              <a:t>.</a:t>
            </a:r>
            <a:r>
              <a:rPr kumimoji="0" lang="es-MX" altLang="es-MX" sz="1050" b="0" i="0" u="none" strike="noStrike" cap="none" normalizeH="0" baseline="0" dirty="0">
                <a:ln>
                  <a:noFill/>
                </a:ln>
                <a:solidFill>
                  <a:schemeClr val="tx1"/>
                </a:solidFill>
                <a:effectLst/>
              </a:rPr>
              <a:t> </a:t>
            </a:r>
            <a:endParaRPr lang="es-MX" sz="1600" dirty="0">
              <a:solidFill>
                <a:schemeClr val="tx1"/>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3" name="Google Shape;183;p5">
            <a:extLst>
              <a:ext uri="{FF2B5EF4-FFF2-40B4-BE49-F238E27FC236}">
                <a16:creationId xmlns:a16="http://schemas.microsoft.com/office/drawing/2014/main" id="{19FCC09D-FDCB-66D5-DDF8-03BD9F34C19B}"/>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febrero 2023</a:t>
            </a:r>
            <a:endParaRPr dirty="0">
              <a:solidFill>
                <a:schemeClr val="dk1"/>
              </a:solidFill>
            </a:endParaRPr>
          </a:p>
        </p:txBody>
      </p:sp>
      <p:sp>
        <p:nvSpPr>
          <p:cNvPr id="4" name="Google Shape;184;p5">
            <a:extLst>
              <a:ext uri="{FF2B5EF4-FFF2-40B4-BE49-F238E27FC236}">
                <a16:creationId xmlns:a16="http://schemas.microsoft.com/office/drawing/2014/main" id="{314B6D22-536E-3F0C-837C-03A0DF13426B}"/>
              </a:ext>
            </a:extLst>
          </p:cNvPr>
          <p:cNvSpPr/>
          <p:nvPr/>
        </p:nvSpPr>
        <p:spPr>
          <a:xfrm>
            <a:off x="939432" y="1508759"/>
            <a:ext cx="7921500" cy="1447801"/>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Miércoles 15 de febrero </a:t>
            </a:r>
          </a:p>
          <a:p>
            <a:r>
              <a:rPr lang="es-MX" sz="1600" dirty="0">
                <a:solidFill>
                  <a:schemeClr val="dk1"/>
                </a:solidFill>
                <a:latin typeface="+mn-lt"/>
                <a:ea typeface="Century Gothic"/>
                <a:cs typeface="Century Gothic"/>
                <a:sym typeface="Century Gothic"/>
              </a:rPr>
              <a:t>Se lleva a cabo la 94 Sesión Extraordinaria del Consejo General del Instituto Coahuilense de Acceso a la Información Pública, en las instalaciones del ICAI.</a:t>
            </a:r>
            <a:r>
              <a:rPr lang="es-MX" sz="1600" dirty="0">
                <a:solidFill>
                  <a:schemeClr val="tx1"/>
                </a:solidFill>
                <a:latin typeface="+mn-lt"/>
              </a:rPr>
              <a:t>.</a:t>
            </a:r>
          </a:p>
        </p:txBody>
      </p:sp>
      <p:sp>
        <p:nvSpPr>
          <p:cNvPr id="6" name="Google Shape;184;p5">
            <a:extLst>
              <a:ext uri="{FF2B5EF4-FFF2-40B4-BE49-F238E27FC236}">
                <a16:creationId xmlns:a16="http://schemas.microsoft.com/office/drawing/2014/main" id="{B7E0F6BA-6604-321D-7072-5D3592EAF5A3}"/>
              </a:ext>
            </a:extLst>
          </p:cNvPr>
          <p:cNvSpPr/>
          <p:nvPr/>
        </p:nvSpPr>
        <p:spPr>
          <a:xfrm>
            <a:off x="939432" y="3307079"/>
            <a:ext cx="7921500" cy="3017521"/>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Miércoles 15 de febrero </a:t>
            </a:r>
          </a:p>
          <a:p>
            <a:r>
              <a:rPr lang="es-MX" sz="1600" dirty="0">
                <a:solidFill>
                  <a:schemeClr val="dk1"/>
                </a:solidFill>
                <a:latin typeface="+mn-lt"/>
                <a:ea typeface="Century Gothic"/>
                <a:cs typeface="Century Gothic"/>
                <a:sym typeface="Century Gothic"/>
              </a:rPr>
              <a:t>En el cierre de la gira de capacitación que integrantes del Comité Coordinador del Secretaria Ejecutiva del Sistema Estatal Anticorrupción de Coahuila y del Consejo de Participación Ciudadana impartieron a personas servidoras públicas de varios municipios de #Coahuila. </a:t>
            </a:r>
          </a:p>
          <a:p>
            <a:r>
              <a:rPr lang="es-MX" sz="1600" dirty="0">
                <a:solidFill>
                  <a:schemeClr val="dk1"/>
                </a:solidFill>
                <a:latin typeface="+mn-lt"/>
                <a:ea typeface="Century Gothic"/>
                <a:cs typeface="Century Gothic"/>
                <a:sym typeface="Century Gothic"/>
              </a:rPr>
              <a:t>Gustavo Zavala </a:t>
            </a:r>
            <a:r>
              <a:rPr lang="es-MX" sz="1600" dirty="0" err="1">
                <a:solidFill>
                  <a:schemeClr val="dk1"/>
                </a:solidFill>
                <a:latin typeface="+mn-lt"/>
                <a:ea typeface="Century Gothic"/>
                <a:cs typeface="Century Gothic"/>
                <a:sym typeface="Century Gothic"/>
              </a:rPr>
              <a:t>Slehiman</a:t>
            </a:r>
            <a:r>
              <a:rPr lang="es-MX" sz="1600" dirty="0">
                <a:solidFill>
                  <a:schemeClr val="dk1"/>
                </a:solidFill>
                <a:latin typeface="+mn-lt"/>
                <a:ea typeface="Century Gothic"/>
                <a:cs typeface="Century Gothic"/>
                <a:sym typeface="Century Gothic"/>
              </a:rPr>
              <a:t>, director de Capacitación y Cultura de la Transparencia del ICAI, presentó el tema “Capacitación en materia de Transparencia y Protección de Datos Personales", el evento se realizó en la UANE Campus Saltillo.</a:t>
            </a:r>
            <a:endParaRPr lang="es-MX" sz="1600" dirty="0">
              <a:solidFill>
                <a:schemeClr val="tx1"/>
              </a:solidFill>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Google Shape;183;p5">
            <a:extLst>
              <a:ext uri="{FF2B5EF4-FFF2-40B4-BE49-F238E27FC236}">
                <a16:creationId xmlns:a16="http://schemas.microsoft.com/office/drawing/2014/main" id="{904DBD8B-C007-893D-8E0A-C7BE490B5585}"/>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febrero 2023</a:t>
            </a:r>
            <a:endParaRPr dirty="0">
              <a:solidFill>
                <a:schemeClr val="dk1"/>
              </a:solidFill>
            </a:endParaRPr>
          </a:p>
        </p:txBody>
      </p:sp>
      <p:sp>
        <p:nvSpPr>
          <p:cNvPr id="4" name="Google Shape;184;p5">
            <a:extLst>
              <a:ext uri="{FF2B5EF4-FFF2-40B4-BE49-F238E27FC236}">
                <a16:creationId xmlns:a16="http://schemas.microsoft.com/office/drawing/2014/main" id="{6F69DEE1-ECD7-8816-817D-01908C624052}"/>
              </a:ext>
            </a:extLst>
          </p:cNvPr>
          <p:cNvSpPr/>
          <p:nvPr/>
        </p:nvSpPr>
        <p:spPr>
          <a:xfrm>
            <a:off x="1033535" y="1514563"/>
            <a:ext cx="7827397" cy="1914437"/>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lang="es-MX" sz="1600" b="1" dirty="0">
              <a:solidFill>
                <a:schemeClr val="dk1"/>
              </a:solidFill>
              <a:latin typeface="+mn-lt"/>
              <a:ea typeface="Century Gothic"/>
              <a:cs typeface="Century Gothic"/>
              <a:sym typeface="Century Gothic"/>
            </a:endParaRPr>
          </a:p>
          <a:p>
            <a:r>
              <a:rPr lang="es-MX" sz="1600" b="1" dirty="0">
                <a:solidFill>
                  <a:schemeClr val="dk1"/>
                </a:solidFill>
                <a:latin typeface="+mn-lt"/>
                <a:ea typeface="Century Gothic"/>
                <a:cs typeface="Century Gothic"/>
                <a:sym typeface="Century Gothic"/>
              </a:rPr>
              <a:t>Jueves 16 de febrero</a:t>
            </a:r>
          </a:p>
          <a:p>
            <a:r>
              <a:rPr lang="es-MX" sz="1600" b="0" i="0" dirty="0">
                <a:solidFill>
                  <a:schemeClr val="tx1"/>
                </a:solidFill>
                <a:effectLst/>
                <a:latin typeface="+mn-lt"/>
              </a:rPr>
              <a:t>Personal de la Dirección de Capacitación y Cultura de la Transparencia del ICAI brindó capacitación a estudiantes del Colegio de Bachilleres de Coahuila (COBAC) de los Planteles: Prepa 24 de Monclova, Heroico Colegio Militar, de #PiedrasNegras y Juan Francisco </a:t>
            </a:r>
            <a:r>
              <a:rPr lang="es-MX" sz="1600" b="0" i="0" dirty="0" err="1">
                <a:solidFill>
                  <a:schemeClr val="tx1"/>
                </a:solidFill>
                <a:effectLst/>
                <a:latin typeface="+mn-lt"/>
              </a:rPr>
              <a:t>Ealy</a:t>
            </a:r>
            <a:r>
              <a:rPr lang="es-MX" sz="1600" b="0" i="0" dirty="0">
                <a:solidFill>
                  <a:schemeClr val="tx1"/>
                </a:solidFill>
                <a:effectLst/>
                <a:latin typeface="+mn-lt"/>
              </a:rPr>
              <a:t> </a:t>
            </a:r>
            <a:r>
              <a:rPr lang="es-MX" sz="1600" b="0" i="0" dirty="0" err="1">
                <a:solidFill>
                  <a:schemeClr val="tx1"/>
                </a:solidFill>
                <a:effectLst/>
                <a:latin typeface="+mn-lt"/>
              </a:rPr>
              <a:t>Ortíz</a:t>
            </a:r>
            <a:r>
              <a:rPr lang="es-MX" sz="1600" b="0" i="0" dirty="0">
                <a:solidFill>
                  <a:schemeClr val="tx1"/>
                </a:solidFill>
                <a:effectLst/>
                <a:latin typeface="+mn-lt"/>
              </a:rPr>
              <a:t>, de #Saltillo, como parte del Programa Transparencia en Instituciones Educativas.</a:t>
            </a:r>
            <a:endParaRPr lang="es-MX" sz="1600" dirty="0">
              <a:solidFill>
                <a:schemeClr val="tx1"/>
              </a:solidFill>
              <a:latin typeface="+mn-lt"/>
            </a:endParaRPr>
          </a:p>
        </p:txBody>
      </p:sp>
      <p:sp>
        <p:nvSpPr>
          <p:cNvPr id="3" name="Google Shape;184;p5">
            <a:extLst>
              <a:ext uri="{FF2B5EF4-FFF2-40B4-BE49-F238E27FC236}">
                <a16:creationId xmlns:a16="http://schemas.microsoft.com/office/drawing/2014/main" id="{D0BC7B36-ACF9-FA93-4D76-2BAB83877D84}"/>
              </a:ext>
            </a:extLst>
          </p:cNvPr>
          <p:cNvSpPr/>
          <p:nvPr/>
        </p:nvSpPr>
        <p:spPr>
          <a:xfrm>
            <a:off x="1033534" y="3952963"/>
            <a:ext cx="7827397" cy="2584997"/>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Lunes 20 de febrero</a:t>
            </a:r>
          </a:p>
          <a:p>
            <a:r>
              <a:rPr lang="es-MX" sz="1600" b="0" i="0" dirty="0">
                <a:solidFill>
                  <a:schemeClr val="tx1"/>
                </a:solidFill>
                <a:effectLst/>
                <a:latin typeface="+mn-lt"/>
              </a:rPr>
              <a:t>El director de Capacitación y Cultura de la Transparencia del ICAI, Gustavo Zavala </a:t>
            </a:r>
            <a:r>
              <a:rPr lang="es-MX" sz="1600" b="0" i="0" dirty="0" err="1">
                <a:solidFill>
                  <a:schemeClr val="tx1"/>
                </a:solidFill>
                <a:effectLst/>
                <a:latin typeface="+mn-lt"/>
              </a:rPr>
              <a:t>Slehiman</a:t>
            </a:r>
            <a:r>
              <a:rPr lang="es-MX" sz="1600" b="0" i="0" dirty="0">
                <a:solidFill>
                  <a:schemeClr val="tx1"/>
                </a:solidFill>
                <a:effectLst/>
                <a:latin typeface="+mn-lt"/>
              </a:rPr>
              <a:t> participó como enlace de capacitación de los Órganos Garantes en el Taller de Balance de Resultados 2022 de la Red Nacional por una Cultura de la Transparencia.</a:t>
            </a:r>
          </a:p>
          <a:p>
            <a:r>
              <a:rPr lang="es-MX" sz="1600" b="0" i="0" dirty="0">
                <a:solidFill>
                  <a:schemeClr val="tx1"/>
                </a:solidFill>
                <a:effectLst/>
                <a:latin typeface="+mn-lt"/>
              </a:rPr>
              <a:t>El objetivo de esta actividad es fortalecer la coordinación y comunicación entre organismos de Transparencia y los sujetos obligados para mejorar la planeación, revisión y experiencias respecto a los programas de capacitación..</a:t>
            </a:r>
            <a:endParaRPr lang="es-MX" sz="1600" dirty="0">
              <a:solidFill>
                <a:schemeClr val="tx1"/>
              </a:solidFill>
              <a:latin typeface="+mn-lt"/>
            </a:endParaRPr>
          </a:p>
        </p:txBody>
      </p:sp>
    </p:spTree>
  </p:cSld>
  <p:clrMapOvr>
    <a:masterClrMapping/>
  </p:clrMapOvr>
</p:sld>
</file>

<file path=ppt/theme/theme1.xml><?xml version="1.0" encoding="utf-8"?>
<a:theme xmlns:a="http://schemas.openxmlformats.org/drawingml/2006/main" name="Parallax">
  <a:themeElements>
    <a:clrScheme name="Parallax">
      <a:dk1>
        <a:srgbClr val="000000"/>
      </a:dk1>
      <a:lt1>
        <a:srgbClr val="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2136</TotalTime>
  <Words>2181</Words>
  <Application>Microsoft Office PowerPoint</Application>
  <PresentationFormat>Presentación en pantalla (4:3)</PresentationFormat>
  <Paragraphs>115</Paragraphs>
  <Slides>20</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Century Gothic</vt:lpstr>
      <vt:lpstr>Corbel</vt:lpstr>
      <vt:lpstr>Arial</vt:lpstr>
      <vt:lpstr>Segoe UI Historic</vt:lpstr>
      <vt:lpstr>Parallax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687</cp:revision>
  <dcterms:created xsi:type="dcterms:W3CDTF">2021-03-23T20:23:42Z</dcterms:created>
  <dcterms:modified xsi:type="dcterms:W3CDTF">2023-05-15T18:07:09Z</dcterms:modified>
</cp:coreProperties>
</file>