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1" r:id="rId1"/>
  </p:sldMasterIdLst>
  <p:notesMasterIdLst>
    <p:notesMasterId r:id="rId16"/>
  </p:notesMasterIdLst>
  <p:sldIdLst>
    <p:sldId id="276" r:id="rId2"/>
    <p:sldId id="258" r:id="rId3"/>
    <p:sldId id="259" r:id="rId4"/>
    <p:sldId id="270" r:id="rId5"/>
    <p:sldId id="262" r:id="rId6"/>
    <p:sldId id="263" r:id="rId7"/>
    <p:sldId id="279" r:id="rId8"/>
    <p:sldId id="278" r:id="rId9"/>
    <p:sldId id="275" r:id="rId10"/>
    <p:sldId id="281" r:id="rId11"/>
    <p:sldId id="268" r:id="rId12"/>
    <p:sldId id="274" r:id="rId13"/>
    <p:sldId id="272" r:id="rId14"/>
    <p:sldId id="280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D03447BB-5D67-496B-8E87-E561075AD55C}" styleName="Estilo oscuro 1 - Énfasis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89" autoAdjust="0"/>
    <p:restoredTop sz="94660"/>
  </p:normalViewPr>
  <p:slideViewPr>
    <p:cSldViewPr snapToGrid="0">
      <p:cViewPr>
        <p:scale>
          <a:sx n="70" d="100"/>
          <a:sy n="70" d="100"/>
        </p:scale>
        <p:origin x="10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9C42E5-EE92-4673-96AA-13FAC8189229}" type="doc">
      <dgm:prSet loTypeId="urn:microsoft.com/office/officeart/2005/8/layout/gear1" loCatId="process" qsTypeId="urn:microsoft.com/office/officeart/2005/8/quickstyle/3d2" qsCatId="3D" csTypeId="urn:microsoft.com/office/officeart/2005/8/colors/accent1_2" csCatId="accent1" phldr="1"/>
      <dgm:spPr/>
    </dgm:pt>
    <dgm:pt modelId="{8E8048F6-21FE-4490-AFF0-D39629086844}">
      <dgm:prSet phldrT="[Texto]" custT="1"/>
      <dgm:spPr>
        <a:solidFill>
          <a:srgbClr val="0070C0"/>
        </a:solidFill>
      </dgm:spPr>
      <dgm:t>
        <a:bodyPr/>
        <a:lstStyle/>
        <a:p>
          <a:r>
            <a:rPr lang="es-MX" sz="1400" b="1" dirty="0" smtClean="0">
              <a:latin typeface="Agency FB" panose="020B0503020202020204" pitchFamily="34" charset="0"/>
              <a:cs typeface="Calibri Light" panose="020F0302020204030204" pitchFamily="34" charset="0"/>
            </a:rPr>
            <a:t>TOTAL HISTORICO DESDE  2004</a:t>
          </a:r>
        </a:p>
        <a:p>
          <a:r>
            <a:rPr lang="es-MX" sz="1400" b="1" dirty="0" smtClean="0">
              <a:latin typeface="Agency FB" panose="020B0503020202020204" pitchFamily="34" charset="0"/>
              <a:cs typeface="Calibri Light" panose="020F0302020204030204" pitchFamily="34" charset="0"/>
            </a:rPr>
            <a:t>119,020</a:t>
          </a:r>
          <a:endParaRPr lang="es-MX" sz="1400" b="1" dirty="0" smtClean="0">
            <a:latin typeface="Agency FB" panose="020B0503020202020204" pitchFamily="34" charset="0"/>
            <a:cs typeface="Calibri Light" panose="020F0302020204030204" pitchFamily="34" charset="0"/>
          </a:endParaRPr>
        </a:p>
      </dgm:t>
    </dgm:pt>
    <dgm:pt modelId="{DB19BCED-4BB8-4B30-BAA1-2AC73B15E3B6}" type="parTrans" cxnId="{3360E1CE-465A-403E-AEE0-DE79D62EC759}">
      <dgm:prSet/>
      <dgm:spPr/>
      <dgm:t>
        <a:bodyPr/>
        <a:lstStyle/>
        <a:p>
          <a:endParaRPr lang="es-MX"/>
        </a:p>
      </dgm:t>
    </dgm:pt>
    <dgm:pt modelId="{FFF32F4A-82C9-4358-B48F-7CC0A407A339}" type="sibTrans" cxnId="{3360E1CE-465A-403E-AEE0-DE79D62EC759}">
      <dgm:prSet/>
      <dgm:spPr>
        <a:solidFill>
          <a:schemeClr val="accent4"/>
        </a:solidFill>
      </dgm:spPr>
      <dgm:t>
        <a:bodyPr/>
        <a:lstStyle/>
        <a:p>
          <a:endParaRPr lang="es-MX"/>
        </a:p>
      </dgm:t>
    </dgm:pt>
    <dgm:pt modelId="{6D06E5DA-695E-423C-BB3B-94098BE79D5C}">
      <dgm:prSet phldrT="[Texto]" custT="1"/>
      <dgm:spPr>
        <a:solidFill>
          <a:srgbClr val="C80000"/>
        </a:solidFill>
      </dgm:spPr>
      <dgm:t>
        <a:bodyPr/>
        <a:lstStyle/>
        <a:p>
          <a:r>
            <a:rPr lang="es-MX" sz="1400" b="1" dirty="0" smtClean="0">
              <a:latin typeface="Agency FB" panose="020B0503020202020204" pitchFamily="34" charset="0"/>
              <a:cs typeface="Calibri Light" panose="020F0302020204030204" pitchFamily="34" charset="0"/>
            </a:rPr>
            <a:t>TOTAL ANUAL</a:t>
          </a:r>
        </a:p>
        <a:p>
          <a:r>
            <a:rPr lang="es-MX" sz="1400" b="1" dirty="0" smtClean="0">
              <a:latin typeface="Agency FB" panose="020B0503020202020204" pitchFamily="34" charset="0"/>
              <a:cs typeface="Calibri Light" panose="020F0302020204030204" pitchFamily="34" charset="0"/>
            </a:rPr>
            <a:t>3,443</a:t>
          </a:r>
          <a:endParaRPr lang="es-MX" sz="1400" b="1" dirty="0" smtClean="0">
            <a:latin typeface="Agency FB" panose="020B0503020202020204" pitchFamily="34" charset="0"/>
            <a:cs typeface="Calibri Light" panose="020F0302020204030204" pitchFamily="34" charset="0"/>
          </a:endParaRPr>
        </a:p>
        <a:p>
          <a:endParaRPr lang="es-MX" sz="1200" b="1" dirty="0">
            <a:latin typeface="Agency FB" panose="020B0503020202020204" pitchFamily="34" charset="0"/>
            <a:cs typeface="Calibri Light" panose="020F0302020204030204" pitchFamily="34" charset="0"/>
          </a:endParaRPr>
        </a:p>
      </dgm:t>
    </dgm:pt>
    <dgm:pt modelId="{43EF6A38-A73C-4E73-A1A7-C4B80A76CED5}" type="parTrans" cxnId="{BE95E323-D914-408B-B1EA-E41B81C59D79}">
      <dgm:prSet/>
      <dgm:spPr/>
      <dgm:t>
        <a:bodyPr/>
        <a:lstStyle/>
        <a:p>
          <a:endParaRPr lang="es-MX"/>
        </a:p>
      </dgm:t>
    </dgm:pt>
    <dgm:pt modelId="{78EB3813-54DD-4F64-9402-D9DDF2B4E3C7}" type="sibTrans" cxnId="{BE95E323-D914-408B-B1EA-E41B81C59D79}">
      <dgm:prSet/>
      <dgm:spPr>
        <a:solidFill>
          <a:srgbClr val="35B19D"/>
        </a:solidFill>
      </dgm:spPr>
      <dgm:t>
        <a:bodyPr/>
        <a:lstStyle/>
        <a:p>
          <a:endParaRPr lang="es-MX"/>
        </a:p>
      </dgm:t>
    </dgm:pt>
    <dgm:pt modelId="{410FD919-906B-4976-9614-038F512973C3}">
      <dgm:prSet phldrT="[Texto]" custT="1"/>
      <dgm:spPr>
        <a:solidFill>
          <a:srgbClr val="00B050"/>
        </a:solidFill>
      </dgm:spPr>
      <dgm:t>
        <a:bodyPr/>
        <a:lstStyle/>
        <a:p>
          <a:r>
            <a:rPr lang="es-MX" sz="1400" b="1" dirty="0" smtClean="0">
              <a:latin typeface="Agency FB" panose="020B0503020202020204" pitchFamily="34" charset="0"/>
              <a:cs typeface="Calibri Light" panose="020F0302020204030204" pitchFamily="34" charset="0"/>
            </a:rPr>
            <a:t>TOTAL MENSUAL</a:t>
          </a:r>
        </a:p>
        <a:p>
          <a:r>
            <a:rPr lang="es-MX" sz="1400" b="1" dirty="0" smtClean="0">
              <a:latin typeface="Agency FB" panose="020B0503020202020204" pitchFamily="34" charset="0"/>
              <a:cs typeface="Calibri Light" panose="020F0302020204030204" pitchFamily="34" charset="0"/>
            </a:rPr>
            <a:t>914</a:t>
          </a:r>
          <a:endParaRPr lang="es-MX" sz="1400" b="1" dirty="0">
            <a:latin typeface="Agency FB" panose="020B0503020202020204" pitchFamily="34" charset="0"/>
            <a:cs typeface="Calibri Light" panose="020F0302020204030204" pitchFamily="34" charset="0"/>
          </a:endParaRPr>
        </a:p>
      </dgm:t>
    </dgm:pt>
    <dgm:pt modelId="{BB344301-A70A-43BF-B509-9778049C1360}" type="parTrans" cxnId="{0BCCD165-B6B1-46BD-89FC-8D8407564F76}">
      <dgm:prSet/>
      <dgm:spPr/>
      <dgm:t>
        <a:bodyPr/>
        <a:lstStyle/>
        <a:p>
          <a:endParaRPr lang="es-MX"/>
        </a:p>
      </dgm:t>
    </dgm:pt>
    <dgm:pt modelId="{D0C71F28-1546-4B14-85D6-F6DA20FC6F5F}" type="sibTrans" cxnId="{0BCCD165-B6B1-46BD-89FC-8D8407564F76}">
      <dgm:prSet/>
      <dgm:spPr>
        <a:solidFill>
          <a:srgbClr val="7030A0"/>
        </a:solidFill>
      </dgm:spPr>
      <dgm:t>
        <a:bodyPr/>
        <a:lstStyle/>
        <a:p>
          <a:endParaRPr lang="es-MX"/>
        </a:p>
      </dgm:t>
    </dgm:pt>
    <dgm:pt modelId="{61DB07DD-26D9-4B15-B538-E45EFE4F6EAC}" type="pres">
      <dgm:prSet presAssocID="{C69C42E5-EE92-4673-96AA-13FAC8189229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15A4DCB7-F5DA-4775-AC40-401C1BC62560}" type="pres">
      <dgm:prSet presAssocID="{8E8048F6-21FE-4490-AFF0-D39629086844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F77C52F-C033-42B7-88CC-13F7BFB99C1B}" type="pres">
      <dgm:prSet presAssocID="{8E8048F6-21FE-4490-AFF0-D39629086844}" presName="gear1srcNode" presStyleLbl="node1" presStyleIdx="0" presStyleCnt="3"/>
      <dgm:spPr/>
      <dgm:t>
        <a:bodyPr/>
        <a:lstStyle/>
        <a:p>
          <a:endParaRPr lang="es-MX"/>
        </a:p>
      </dgm:t>
    </dgm:pt>
    <dgm:pt modelId="{78022C0D-F7FD-433C-937C-88E851068335}" type="pres">
      <dgm:prSet presAssocID="{8E8048F6-21FE-4490-AFF0-D39629086844}" presName="gear1dstNode" presStyleLbl="node1" presStyleIdx="0" presStyleCnt="3"/>
      <dgm:spPr/>
      <dgm:t>
        <a:bodyPr/>
        <a:lstStyle/>
        <a:p>
          <a:endParaRPr lang="es-MX"/>
        </a:p>
      </dgm:t>
    </dgm:pt>
    <dgm:pt modelId="{408A14C1-603C-4CEA-A343-C5637E7B46F1}" type="pres">
      <dgm:prSet presAssocID="{6D06E5DA-695E-423C-BB3B-94098BE79D5C}" presName="gear2" presStyleLbl="node1" presStyleIdx="1" presStyleCnt="3" custScaleX="120938" custScaleY="11822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77E1B9B-DB9E-4FB0-AC52-E3AE6B84E23E}" type="pres">
      <dgm:prSet presAssocID="{6D06E5DA-695E-423C-BB3B-94098BE79D5C}" presName="gear2srcNode" presStyleLbl="node1" presStyleIdx="1" presStyleCnt="3"/>
      <dgm:spPr/>
      <dgm:t>
        <a:bodyPr/>
        <a:lstStyle/>
        <a:p>
          <a:endParaRPr lang="es-MX"/>
        </a:p>
      </dgm:t>
    </dgm:pt>
    <dgm:pt modelId="{A7BD6F66-0154-4688-96D7-65D4822CBEF6}" type="pres">
      <dgm:prSet presAssocID="{6D06E5DA-695E-423C-BB3B-94098BE79D5C}" presName="gear2dstNode" presStyleLbl="node1" presStyleIdx="1" presStyleCnt="3"/>
      <dgm:spPr/>
      <dgm:t>
        <a:bodyPr/>
        <a:lstStyle/>
        <a:p>
          <a:endParaRPr lang="es-MX"/>
        </a:p>
      </dgm:t>
    </dgm:pt>
    <dgm:pt modelId="{7CB447EE-0934-4680-B1F1-E260FED8A2B1}" type="pres">
      <dgm:prSet presAssocID="{410FD919-906B-4976-9614-038F512973C3}" presName="gear3" presStyleLbl="node1" presStyleIdx="2" presStyleCnt="3" custScaleX="114216" custScaleY="111566" custLinFactNeighborX="14523" custLinFactNeighborY="0"/>
      <dgm:spPr/>
      <dgm:t>
        <a:bodyPr/>
        <a:lstStyle/>
        <a:p>
          <a:endParaRPr lang="es-MX"/>
        </a:p>
      </dgm:t>
    </dgm:pt>
    <dgm:pt modelId="{D2F8D08E-E9ED-4A4D-A8D7-C2179798DC48}" type="pres">
      <dgm:prSet presAssocID="{410FD919-906B-4976-9614-038F512973C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FEEA4A9-B0F7-495C-9405-5131E292BB43}" type="pres">
      <dgm:prSet presAssocID="{410FD919-906B-4976-9614-038F512973C3}" presName="gear3srcNode" presStyleLbl="node1" presStyleIdx="2" presStyleCnt="3"/>
      <dgm:spPr/>
      <dgm:t>
        <a:bodyPr/>
        <a:lstStyle/>
        <a:p>
          <a:endParaRPr lang="es-MX"/>
        </a:p>
      </dgm:t>
    </dgm:pt>
    <dgm:pt modelId="{F483CC06-053E-4CD0-BA74-DC8C035F6FE4}" type="pres">
      <dgm:prSet presAssocID="{410FD919-906B-4976-9614-038F512973C3}" presName="gear3dstNode" presStyleLbl="node1" presStyleIdx="2" presStyleCnt="3"/>
      <dgm:spPr/>
      <dgm:t>
        <a:bodyPr/>
        <a:lstStyle/>
        <a:p>
          <a:endParaRPr lang="es-MX"/>
        </a:p>
      </dgm:t>
    </dgm:pt>
    <dgm:pt modelId="{E5859C03-21FB-43EE-9617-6D5FF04A2158}" type="pres">
      <dgm:prSet presAssocID="{FFF32F4A-82C9-4358-B48F-7CC0A407A339}" presName="connector1" presStyleLbl="sibTrans2D1" presStyleIdx="0" presStyleCnt="3"/>
      <dgm:spPr/>
      <dgm:t>
        <a:bodyPr/>
        <a:lstStyle/>
        <a:p>
          <a:endParaRPr lang="es-MX"/>
        </a:p>
      </dgm:t>
    </dgm:pt>
    <dgm:pt modelId="{72E46BF0-AD19-4406-BD84-607851C62BA8}" type="pres">
      <dgm:prSet presAssocID="{78EB3813-54DD-4F64-9402-D9DDF2B4E3C7}" presName="connector2" presStyleLbl="sibTrans2D1" presStyleIdx="1" presStyleCnt="3"/>
      <dgm:spPr/>
      <dgm:t>
        <a:bodyPr/>
        <a:lstStyle/>
        <a:p>
          <a:endParaRPr lang="es-MX"/>
        </a:p>
      </dgm:t>
    </dgm:pt>
    <dgm:pt modelId="{D900EEEC-5649-4B07-969A-AE522030C60B}" type="pres">
      <dgm:prSet presAssocID="{D0C71F28-1546-4B14-85D6-F6DA20FC6F5F}" presName="connector3" presStyleLbl="sibTrans2D1" presStyleIdx="2" presStyleCnt="3" custLinFactNeighborX="12913" custLinFactNeighborY="-503"/>
      <dgm:spPr/>
      <dgm:t>
        <a:bodyPr/>
        <a:lstStyle/>
        <a:p>
          <a:endParaRPr lang="es-MX"/>
        </a:p>
      </dgm:t>
    </dgm:pt>
  </dgm:ptLst>
  <dgm:cxnLst>
    <dgm:cxn modelId="{0998BE93-3C04-44DF-83BE-7EAC10496797}" type="presOf" srcId="{78EB3813-54DD-4F64-9402-D9DDF2B4E3C7}" destId="{72E46BF0-AD19-4406-BD84-607851C62BA8}" srcOrd="0" destOrd="0" presId="urn:microsoft.com/office/officeart/2005/8/layout/gear1"/>
    <dgm:cxn modelId="{55D65CBA-38ED-4946-8873-F96AE6027AA5}" type="presOf" srcId="{C69C42E5-EE92-4673-96AA-13FAC8189229}" destId="{61DB07DD-26D9-4B15-B538-E45EFE4F6EAC}" srcOrd="0" destOrd="0" presId="urn:microsoft.com/office/officeart/2005/8/layout/gear1"/>
    <dgm:cxn modelId="{89E48672-7C39-4E61-ADD2-E14317D9A49D}" type="presOf" srcId="{6D06E5DA-695E-423C-BB3B-94098BE79D5C}" destId="{B77E1B9B-DB9E-4FB0-AC52-E3AE6B84E23E}" srcOrd="1" destOrd="0" presId="urn:microsoft.com/office/officeart/2005/8/layout/gear1"/>
    <dgm:cxn modelId="{402FFA0F-20C6-4115-B44B-BDBE145BB63F}" type="presOf" srcId="{410FD919-906B-4976-9614-038F512973C3}" destId="{F483CC06-053E-4CD0-BA74-DC8C035F6FE4}" srcOrd="3" destOrd="0" presId="urn:microsoft.com/office/officeart/2005/8/layout/gear1"/>
    <dgm:cxn modelId="{B5BEE7FF-DD0F-482C-8529-7E415711F8AB}" type="presOf" srcId="{410FD919-906B-4976-9614-038F512973C3}" destId="{D2F8D08E-E9ED-4A4D-A8D7-C2179798DC48}" srcOrd="1" destOrd="0" presId="urn:microsoft.com/office/officeart/2005/8/layout/gear1"/>
    <dgm:cxn modelId="{00DB96AC-1DEE-47EA-88E5-3C4458A28C77}" type="presOf" srcId="{FFF32F4A-82C9-4358-B48F-7CC0A407A339}" destId="{E5859C03-21FB-43EE-9617-6D5FF04A2158}" srcOrd="0" destOrd="0" presId="urn:microsoft.com/office/officeart/2005/8/layout/gear1"/>
    <dgm:cxn modelId="{0BCCD165-B6B1-46BD-89FC-8D8407564F76}" srcId="{C69C42E5-EE92-4673-96AA-13FAC8189229}" destId="{410FD919-906B-4976-9614-038F512973C3}" srcOrd="2" destOrd="0" parTransId="{BB344301-A70A-43BF-B509-9778049C1360}" sibTransId="{D0C71F28-1546-4B14-85D6-F6DA20FC6F5F}"/>
    <dgm:cxn modelId="{D29CE1C7-89DD-444A-B61A-8054C4AAB347}" type="presOf" srcId="{410FD919-906B-4976-9614-038F512973C3}" destId="{7CB447EE-0934-4680-B1F1-E260FED8A2B1}" srcOrd="0" destOrd="0" presId="urn:microsoft.com/office/officeart/2005/8/layout/gear1"/>
    <dgm:cxn modelId="{7394E34D-6677-42FB-AA4E-4FA88D1D8A17}" type="presOf" srcId="{6D06E5DA-695E-423C-BB3B-94098BE79D5C}" destId="{A7BD6F66-0154-4688-96D7-65D4822CBEF6}" srcOrd="2" destOrd="0" presId="urn:microsoft.com/office/officeart/2005/8/layout/gear1"/>
    <dgm:cxn modelId="{B559DAB3-2C93-4D62-BAFC-85C6D3326E90}" type="presOf" srcId="{D0C71F28-1546-4B14-85D6-F6DA20FC6F5F}" destId="{D900EEEC-5649-4B07-969A-AE522030C60B}" srcOrd="0" destOrd="0" presId="urn:microsoft.com/office/officeart/2005/8/layout/gear1"/>
    <dgm:cxn modelId="{1623635D-612C-4541-AE75-BE9FBA567D17}" type="presOf" srcId="{410FD919-906B-4976-9614-038F512973C3}" destId="{BFEEA4A9-B0F7-495C-9405-5131E292BB43}" srcOrd="2" destOrd="0" presId="urn:microsoft.com/office/officeart/2005/8/layout/gear1"/>
    <dgm:cxn modelId="{C9ECC15E-CB5D-490E-B98B-5D0BDF1A212D}" type="presOf" srcId="{8E8048F6-21FE-4490-AFF0-D39629086844}" destId="{3F77C52F-C033-42B7-88CC-13F7BFB99C1B}" srcOrd="1" destOrd="0" presId="urn:microsoft.com/office/officeart/2005/8/layout/gear1"/>
    <dgm:cxn modelId="{BE95E323-D914-408B-B1EA-E41B81C59D79}" srcId="{C69C42E5-EE92-4673-96AA-13FAC8189229}" destId="{6D06E5DA-695E-423C-BB3B-94098BE79D5C}" srcOrd="1" destOrd="0" parTransId="{43EF6A38-A73C-4E73-A1A7-C4B80A76CED5}" sibTransId="{78EB3813-54DD-4F64-9402-D9DDF2B4E3C7}"/>
    <dgm:cxn modelId="{3360E1CE-465A-403E-AEE0-DE79D62EC759}" srcId="{C69C42E5-EE92-4673-96AA-13FAC8189229}" destId="{8E8048F6-21FE-4490-AFF0-D39629086844}" srcOrd="0" destOrd="0" parTransId="{DB19BCED-4BB8-4B30-BAA1-2AC73B15E3B6}" sibTransId="{FFF32F4A-82C9-4358-B48F-7CC0A407A339}"/>
    <dgm:cxn modelId="{6DD58FD5-9608-4B6F-B089-B95025CF8CA2}" type="presOf" srcId="{8E8048F6-21FE-4490-AFF0-D39629086844}" destId="{15A4DCB7-F5DA-4775-AC40-401C1BC62560}" srcOrd="0" destOrd="0" presId="urn:microsoft.com/office/officeart/2005/8/layout/gear1"/>
    <dgm:cxn modelId="{9E732893-3E84-4E43-958F-F4420F6EE755}" type="presOf" srcId="{8E8048F6-21FE-4490-AFF0-D39629086844}" destId="{78022C0D-F7FD-433C-937C-88E851068335}" srcOrd="2" destOrd="0" presId="urn:microsoft.com/office/officeart/2005/8/layout/gear1"/>
    <dgm:cxn modelId="{AE6E104E-DAF5-4585-8E07-28FBB6785E60}" type="presOf" srcId="{6D06E5DA-695E-423C-BB3B-94098BE79D5C}" destId="{408A14C1-603C-4CEA-A343-C5637E7B46F1}" srcOrd="0" destOrd="0" presId="urn:microsoft.com/office/officeart/2005/8/layout/gear1"/>
    <dgm:cxn modelId="{8A3AFA23-F1C6-453C-A6AF-48D5688997F1}" type="presParOf" srcId="{61DB07DD-26D9-4B15-B538-E45EFE4F6EAC}" destId="{15A4DCB7-F5DA-4775-AC40-401C1BC62560}" srcOrd="0" destOrd="0" presId="urn:microsoft.com/office/officeart/2005/8/layout/gear1"/>
    <dgm:cxn modelId="{8404299E-7AEE-4CF0-ACE3-13AA408BB3AE}" type="presParOf" srcId="{61DB07DD-26D9-4B15-B538-E45EFE4F6EAC}" destId="{3F77C52F-C033-42B7-88CC-13F7BFB99C1B}" srcOrd="1" destOrd="0" presId="urn:microsoft.com/office/officeart/2005/8/layout/gear1"/>
    <dgm:cxn modelId="{811DA473-63E9-43B1-B14F-85764B83BC5F}" type="presParOf" srcId="{61DB07DD-26D9-4B15-B538-E45EFE4F6EAC}" destId="{78022C0D-F7FD-433C-937C-88E851068335}" srcOrd="2" destOrd="0" presId="urn:microsoft.com/office/officeart/2005/8/layout/gear1"/>
    <dgm:cxn modelId="{181301A0-A758-421F-BB5C-7EBEFF7C4F01}" type="presParOf" srcId="{61DB07DD-26D9-4B15-B538-E45EFE4F6EAC}" destId="{408A14C1-603C-4CEA-A343-C5637E7B46F1}" srcOrd="3" destOrd="0" presId="urn:microsoft.com/office/officeart/2005/8/layout/gear1"/>
    <dgm:cxn modelId="{4AB8CB4D-364D-4E1E-965B-7BBB124CFB49}" type="presParOf" srcId="{61DB07DD-26D9-4B15-B538-E45EFE4F6EAC}" destId="{B77E1B9B-DB9E-4FB0-AC52-E3AE6B84E23E}" srcOrd="4" destOrd="0" presId="urn:microsoft.com/office/officeart/2005/8/layout/gear1"/>
    <dgm:cxn modelId="{224AE07A-2482-460C-9923-1105B0E4D688}" type="presParOf" srcId="{61DB07DD-26D9-4B15-B538-E45EFE4F6EAC}" destId="{A7BD6F66-0154-4688-96D7-65D4822CBEF6}" srcOrd="5" destOrd="0" presId="urn:microsoft.com/office/officeart/2005/8/layout/gear1"/>
    <dgm:cxn modelId="{F6469AE1-C5F5-4D2A-84A8-BF3518448577}" type="presParOf" srcId="{61DB07DD-26D9-4B15-B538-E45EFE4F6EAC}" destId="{7CB447EE-0934-4680-B1F1-E260FED8A2B1}" srcOrd="6" destOrd="0" presId="urn:microsoft.com/office/officeart/2005/8/layout/gear1"/>
    <dgm:cxn modelId="{72F5E79E-ADFD-407D-8656-6B67355A5B22}" type="presParOf" srcId="{61DB07DD-26D9-4B15-B538-E45EFE4F6EAC}" destId="{D2F8D08E-E9ED-4A4D-A8D7-C2179798DC48}" srcOrd="7" destOrd="0" presId="urn:microsoft.com/office/officeart/2005/8/layout/gear1"/>
    <dgm:cxn modelId="{73DE5E61-D931-44B5-8974-84D6AE0B23D7}" type="presParOf" srcId="{61DB07DD-26D9-4B15-B538-E45EFE4F6EAC}" destId="{BFEEA4A9-B0F7-495C-9405-5131E292BB43}" srcOrd="8" destOrd="0" presId="urn:microsoft.com/office/officeart/2005/8/layout/gear1"/>
    <dgm:cxn modelId="{D17CF17C-5E0E-472D-A753-F72F3DBB621E}" type="presParOf" srcId="{61DB07DD-26D9-4B15-B538-E45EFE4F6EAC}" destId="{F483CC06-053E-4CD0-BA74-DC8C035F6FE4}" srcOrd="9" destOrd="0" presId="urn:microsoft.com/office/officeart/2005/8/layout/gear1"/>
    <dgm:cxn modelId="{1928A370-94AC-4297-9368-8A981C2742D1}" type="presParOf" srcId="{61DB07DD-26D9-4B15-B538-E45EFE4F6EAC}" destId="{E5859C03-21FB-43EE-9617-6D5FF04A2158}" srcOrd="10" destOrd="0" presId="urn:microsoft.com/office/officeart/2005/8/layout/gear1"/>
    <dgm:cxn modelId="{64FE1FC8-F01E-40D5-952D-8DF9B56ECB63}" type="presParOf" srcId="{61DB07DD-26D9-4B15-B538-E45EFE4F6EAC}" destId="{72E46BF0-AD19-4406-BD84-607851C62BA8}" srcOrd="11" destOrd="0" presId="urn:microsoft.com/office/officeart/2005/8/layout/gear1"/>
    <dgm:cxn modelId="{61E0CD06-EFD6-46D8-A80D-E26BB0DABF7C}" type="presParOf" srcId="{61DB07DD-26D9-4B15-B538-E45EFE4F6EAC}" destId="{D900EEEC-5649-4B07-969A-AE522030C60B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A4DCB7-F5DA-4775-AC40-401C1BC62560}">
      <dsp:nvSpPr>
        <dsp:cNvPr id="0" name=""/>
        <dsp:cNvSpPr/>
      </dsp:nvSpPr>
      <dsp:spPr>
        <a:xfrm>
          <a:off x="3170545" y="2122898"/>
          <a:ext cx="2517021" cy="2517021"/>
        </a:xfrm>
        <a:prstGeom prst="gear9">
          <a:avLst/>
        </a:prstGeom>
        <a:solidFill>
          <a:srgbClr val="0070C0"/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Agency FB" panose="020B0503020202020204" pitchFamily="34" charset="0"/>
              <a:cs typeface="Calibri Light" panose="020F0302020204030204" pitchFamily="34" charset="0"/>
            </a:rPr>
            <a:t>TOTAL HISTORICO DESDE  2004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Agency FB" panose="020B0503020202020204" pitchFamily="34" charset="0"/>
              <a:cs typeface="Calibri Light" panose="020F0302020204030204" pitchFamily="34" charset="0"/>
            </a:rPr>
            <a:t>119,020</a:t>
          </a:r>
          <a:endParaRPr lang="es-MX" sz="1400" b="1" kern="1200" dirty="0" smtClean="0">
            <a:latin typeface="Agency FB" panose="020B0503020202020204" pitchFamily="34" charset="0"/>
            <a:cs typeface="Calibri Light" panose="020F0302020204030204" pitchFamily="34" charset="0"/>
          </a:endParaRPr>
        </a:p>
      </dsp:txBody>
      <dsp:txXfrm>
        <a:off x="3676578" y="2712498"/>
        <a:ext cx="1504955" cy="1293801"/>
      </dsp:txXfrm>
    </dsp:sp>
    <dsp:sp modelId="{408A14C1-603C-4CEA-A343-C5637E7B46F1}">
      <dsp:nvSpPr>
        <dsp:cNvPr id="0" name=""/>
        <dsp:cNvSpPr/>
      </dsp:nvSpPr>
      <dsp:spPr>
        <a:xfrm>
          <a:off x="1514455" y="1361165"/>
          <a:ext cx="2213844" cy="2164162"/>
        </a:xfrm>
        <a:prstGeom prst="gear6">
          <a:avLst/>
        </a:prstGeom>
        <a:solidFill>
          <a:srgbClr val="C80000"/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Agency FB" panose="020B0503020202020204" pitchFamily="34" charset="0"/>
              <a:cs typeface="Calibri Light" panose="020F0302020204030204" pitchFamily="34" charset="0"/>
            </a:rPr>
            <a:t>TOTAL ANUAL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Agency FB" panose="020B0503020202020204" pitchFamily="34" charset="0"/>
              <a:cs typeface="Calibri Light" panose="020F0302020204030204" pitchFamily="34" charset="0"/>
            </a:rPr>
            <a:t>3,443</a:t>
          </a:r>
          <a:endParaRPr lang="es-MX" sz="1400" b="1" kern="1200" dirty="0" smtClean="0">
            <a:latin typeface="Agency FB" panose="020B0503020202020204" pitchFamily="34" charset="0"/>
            <a:cs typeface="Calibri Light" panose="020F0302020204030204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b="1" kern="1200" dirty="0">
            <a:latin typeface="Agency FB" panose="020B0503020202020204" pitchFamily="34" charset="0"/>
            <a:cs typeface="Calibri Light" panose="020F0302020204030204" pitchFamily="34" charset="0"/>
          </a:endParaRPr>
        </a:p>
      </dsp:txBody>
      <dsp:txXfrm>
        <a:off x="2066511" y="1909292"/>
        <a:ext cx="1109732" cy="1067908"/>
      </dsp:txXfrm>
    </dsp:sp>
    <dsp:sp modelId="{7CB447EE-0934-4680-B1F1-E260FED8A2B1}">
      <dsp:nvSpPr>
        <dsp:cNvPr id="0" name=""/>
        <dsp:cNvSpPr/>
      </dsp:nvSpPr>
      <dsp:spPr>
        <a:xfrm rot="20700000">
          <a:off x="2914234" y="170041"/>
          <a:ext cx="2065948" cy="1983624"/>
        </a:xfrm>
        <a:prstGeom prst="gear6">
          <a:avLst/>
        </a:prstGeom>
        <a:solidFill>
          <a:srgbClr val="00B050"/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Agency FB" panose="020B0503020202020204" pitchFamily="34" charset="0"/>
              <a:cs typeface="Calibri Light" panose="020F0302020204030204" pitchFamily="34" charset="0"/>
            </a:rPr>
            <a:t>TOTAL MENSUAL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Agency FB" panose="020B0503020202020204" pitchFamily="34" charset="0"/>
              <a:cs typeface="Calibri Light" panose="020F0302020204030204" pitchFamily="34" charset="0"/>
            </a:rPr>
            <a:t>914</a:t>
          </a:r>
          <a:endParaRPr lang="es-MX" sz="1400" b="1" kern="1200" dirty="0">
            <a:latin typeface="Agency FB" panose="020B0503020202020204" pitchFamily="34" charset="0"/>
            <a:cs typeface="Calibri Light" panose="020F0302020204030204" pitchFamily="34" charset="0"/>
          </a:endParaRPr>
        </a:p>
      </dsp:txBody>
      <dsp:txXfrm rot="-20700000">
        <a:off x="3372240" y="600225"/>
        <a:ext cx="1149936" cy="1123256"/>
      </dsp:txXfrm>
    </dsp:sp>
    <dsp:sp modelId="{E5859C03-21FB-43EE-9617-6D5FF04A2158}">
      <dsp:nvSpPr>
        <dsp:cNvPr id="0" name=""/>
        <dsp:cNvSpPr/>
      </dsp:nvSpPr>
      <dsp:spPr>
        <a:xfrm>
          <a:off x="2981217" y="1740684"/>
          <a:ext cx="3221787" cy="3221787"/>
        </a:xfrm>
        <a:prstGeom prst="circularArrow">
          <a:avLst>
            <a:gd name="adj1" fmla="val 4688"/>
            <a:gd name="adj2" fmla="val 299029"/>
            <a:gd name="adj3" fmla="val 2524605"/>
            <a:gd name="adj4" fmla="val 15843215"/>
            <a:gd name="adj5" fmla="val 5469"/>
          </a:avLst>
        </a:prstGeom>
        <a:solidFill>
          <a:schemeClr val="accent4"/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2E46BF0-AD19-4406-BD84-607851C62BA8}">
      <dsp:nvSpPr>
        <dsp:cNvPr id="0" name=""/>
        <dsp:cNvSpPr/>
      </dsp:nvSpPr>
      <dsp:spPr>
        <a:xfrm>
          <a:off x="1381907" y="1121292"/>
          <a:ext cx="2340830" cy="234083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rgbClr val="35B19D"/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900EEEC-5649-4B07-969A-AE522030C60B}">
      <dsp:nvSpPr>
        <dsp:cNvPr id="0" name=""/>
        <dsp:cNvSpPr/>
      </dsp:nvSpPr>
      <dsp:spPr>
        <a:xfrm>
          <a:off x="2642434" y="-142130"/>
          <a:ext cx="2523886" cy="252388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rgbClr val="7030A0"/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DE6223-459E-4B0D-9423-7FDD017EA141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E9A2F-6180-444D-859B-56EB5C9E10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4192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E9A2F-6180-444D-859B-56EB5C9E1018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9913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6E15956B-33C7-469F-B9D3-2C320FA15BBC}" type="datetime1">
              <a:rPr lang="es-MX" smtClean="0"/>
              <a:t>06/05/2021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402916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47E7-E569-4289-A25D-34D65FAAC46C}" type="datetime1">
              <a:rPr lang="es-MX" smtClean="0"/>
              <a:t>06/05/2021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297327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47E7-E569-4289-A25D-34D65FAAC46C}" type="datetime1">
              <a:rPr lang="es-MX" smtClean="0"/>
              <a:t>06/05/2021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6770768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47E7-E569-4289-A25D-34D65FAAC46C}" type="datetime1">
              <a:rPr lang="es-MX" smtClean="0"/>
              <a:t>06/05/2021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7698104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47E7-E569-4289-A25D-34D65FAAC46C}" type="datetime1">
              <a:rPr lang="es-MX" smtClean="0"/>
              <a:t>06/05/2021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306039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47E7-E569-4289-A25D-34D65FAAC46C}" type="datetime1">
              <a:rPr lang="es-MX" smtClean="0"/>
              <a:t>06/05/2021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2907861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47E7-E569-4289-A25D-34D65FAAC46C}" type="datetime1">
              <a:rPr lang="es-MX" smtClean="0"/>
              <a:t>06/05/2021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5351484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976D1-429F-409F-9294-5A0E25FEBF94}" type="datetime1">
              <a:rPr lang="es-MX" smtClean="0"/>
              <a:t>06/05/2021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3031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70BF-2F27-4AFC-8CB2-25A24434328E}" type="datetime1">
              <a:rPr lang="es-MX" smtClean="0"/>
              <a:t>06/05/2021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47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44FCE7EC-6EED-413B-BFEA-0BDED3234F52}" type="datetime1">
              <a:rPr lang="es-MX" smtClean="0"/>
              <a:t>06/05/2021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315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3F48-7CED-4864-9D9D-08991E26C363}" type="datetime1">
              <a:rPr lang="es-MX" smtClean="0"/>
              <a:t>06/05/2021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5826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00CF3-40A6-44AB-8E2D-62B7FF9B9D62}" type="datetime1">
              <a:rPr lang="es-MX" smtClean="0"/>
              <a:t>06/05/2021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2351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2F37B-3315-43A9-AC8E-D10FF0FC141C}" type="datetime1">
              <a:rPr lang="es-MX" smtClean="0"/>
              <a:t>06/05/2021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8082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DF11-0064-485F-A818-051202B1643F}" type="datetime1">
              <a:rPr lang="es-MX" smtClean="0"/>
              <a:t>06/05/2021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356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4102-D4A2-4FBA-90C0-AE8D07B46EC7}" type="datetime1">
              <a:rPr lang="es-MX" smtClean="0"/>
              <a:t>06/05/2021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5292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BFB2-562C-4181-9CBD-D6A27A04C804}" type="datetime1">
              <a:rPr lang="es-MX" smtClean="0"/>
              <a:t>06/05/2021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4792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FF5E-9D7C-45D2-9994-BE2F643B56D0}" type="datetime1">
              <a:rPr lang="es-MX" smtClean="0"/>
              <a:t>06/05/2021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170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A0347E7-E569-4289-A25D-34D65FAAC46C}" type="datetime1">
              <a:rPr lang="es-MX" smtClean="0"/>
              <a:t>06/05/2021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3356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  <p:sldLayoutId id="2147484106" r:id="rId5"/>
    <p:sldLayoutId id="2147484107" r:id="rId6"/>
    <p:sldLayoutId id="2147484108" r:id="rId7"/>
    <p:sldLayoutId id="2147484109" r:id="rId8"/>
    <p:sldLayoutId id="2147484110" r:id="rId9"/>
    <p:sldLayoutId id="2147484111" r:id="rId10"/>
    <p:sldLayoutId id="2147484112" r:id="rId11"/>
    <p:sldLayoutId id="2147484113" r:id="rId12"/>
    <p:sldLayoutId id="2147484114" r:id="rId13"/>
    <p:sldLayoutId id="2147484115" r:id="rId14"/>
    <p:sldLayoutId id="2147484116" r:id="rId15"/>
    <p:sldLayoutId id="2147484117" r:id="rId16"/>
    <p:sldLayoutId id="2147484118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emf"/><Relationship Id="rId4" Type="http://schemas.openxmlformats.org/officeDocument/2006/relationships/package" Target="../embeddings/Hoja_de_c_lculo_de_Microsoft_Excel1.xlsx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Hoja_de_c_lculo_de_Microsoft_Excel_97-20031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Hoja_de_c_lculo_de_Microsoft_Excel_97-20032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3.xls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2"/>
          <p:cNvSpPr txBox="1">
            <a:spLocks noChangeArrowheads="1"/>
          </p:cNvSpPr>
          <p:nvPr/>
        </p:nvSpPr>
        <p:spPr bwMode="auto">
          <a:xfrm>
            <a:off x="2497930" y="6170610"/>
            <a:ext cx="576103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MX" altLang="es-MX" sz="1400" b="1" dirty="0">
                <a:latin typeface="Calibri Light" panose="020F0302020204030204" pitchFamily="34" charset="0"/>
              </a:rPr>
              <a:t>Responsable de Generar la Información: </a:t>
            </a:r>
            <a:r>
              <a:rPr lang="es-MX" altLang="es-MX" sz="1400" b="1" dirty="0" smtClean="0">
                <a:latin typeface="Calibri Light" panose="020F0302020204030204" pitchFamily="34" charset="0"/>
              </a:rPr>
              <a:t>Luis Eduardo Pérez Serrano</a:t>
            </a:r>
            <a:endParaRPr lang="es-MX" altLang="es-MX" sz="1400" b="1" dirty="0">
              <a:latin typeface="Calibri Light" panose="020F0302020204030204" pitchFamily="34" charset="0"/>
            </a:endParaRPr>
          </a:p>
          <a:p>
            <a:r>
              <a:rPr lang="es-MX" altLang="es-MX" sz="1400" b="1" dirty="0">
                <a:latin typeface="Calibri Light" panose="020F0302020204030204" pitchFamily="34" charset="0"/>
              </a:rPr>
              <a:t>Departamento de Estadísticas</a:t>
            </a:r>
          </a:p>
          <a:p>
            <a:r>
              <a:rPr lang="es-MX" altLang="es-MX" sz="1400" b="1" dirty="0">
                <a:latin typeface="Calibri Light" panose="020F0302020204030204" pitchFamily="34" charset="0"/>
              </a:rPr>
              <a:t>Fecha de actualización: </a:t>
            </a:r>
            <a:r>
              <a:rPr lang="es-MX" altLang="es-MX" sz="1400" b="1" dirty="0" smtClean="0">
                <a:latin typeface="Calibri Light" panose="020F0302020204030204" pitchFamily="34" charset="0"/>
              </a:rPr>
              <a:t>Mayo</a:t>
            </a:r>
            <a:r>
              <a:rPr lang="es-MX" altLang="es-MX" sz="1400" b="1" dirty="0" smtClean="0">
                <a:latin typeface="Calibri Light" panose="020F0302020204030204" pitchFamily="34" charset="0"/>
              </a:rPr>
              <a:t> </a:t>
            </a:r>
            <a:r>
              <a:rPr lang="es-MX" altLang="es-MX" sz="1400" b="1" dirty="0" smtClean="0">
                <a:latin typeface="Calibri Light" panose="020F0302020204030204" pitchFamily="34" charset="0"/>
              </a:rPr>
              <a:t>2021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044481" y="14746"/>
            <a:ext cx="2005389" cy="1061633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914400" y="1076379"/>
            <a:ext cx="7772400" cy="70485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>
              <a:defRPr/>
            </a:pP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REPORTE DE ESTADÍSTICAS DE </a:t>
            </a:r>
            <a:b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</a:b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SOLICITUDES DE INFORMACIÓN RECIBIDAS </a:t>
            </a:r>
            <a:endParaRPr lang="es-MX" sz="3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  <a:p>
            <a:pPr algn="l">
              <a:defRPr/>
            </a:pP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ABRIL</a:t>
            </a: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 </a:t>
            </a: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2021</a:t>
            </a:r>
            <a:endParaRPr lang="es-MX" sz="3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>
          <a:xfrm>
            <a:off x="1042988" y="3598863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es-MX" sz="3200" dirty="0" smtClean="0">
                <a:solidFill>
                  <a:srgbClr val="C00000"/>
                </a:solidFill>
                <a:latin typeface="Agency FB" panose="020B0503020202020204" pitchFamily="34" charset="0"/>
              </a:rPr>
              <a:t>Dirección de Cumplimiento y Responsabilidades</a:t>
            </a:r>
          </a:p>
          <a:p>
            <a:endParaRPr lang="ru-RU" altLang="es-MX" sz="3200" dirty="0" smtClean="0"/>
          </a:p>
        </p:txBody>
      </p:sp>
    </p:spTree>
    <p:extLst>
      <p:ext uri="{BB962C8B-B14F-4D97-AF65-F5344CB8AC3E}">
        <p14:creationId xmlns:p14="http://schemas.microsoft.com/office/powerpoint/2010/main" val="30073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8716167" y="6492875"/>
            <a:ext cx="427833" cy="365125"/>
          </a:xfrm>
        </p:spPr>
        <p:txBody>
          <a:bodyPr/>
          <a:lstStyle/>
          <a:p>
            <a:r>
              <a:rPr lang="es-MX" sz="1800" b="1" dirty="0" smtClean="0">
                <a:latin typeface="Agency FB" panose="020B0503020202020204" pitchFamily="34" charset="0"/>
              </a:rPr>
              <a:t>8</a:t>
            </a:r>
            <a:endParaRPr lang="es-MX" sz="1800" b="1" dirty="0">
              <a:latin typeface="Agency FB" panose="020B0503020202020204" pitchFamily="34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996534"/>
              </p:ext>
            </p:extLst>
          </p:nvPr>
        </p:nvGraphicFramePr>
        <p:xfrm>
          <a:off x="1892301" y="1526016"/>
          <a:ext cx="60960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baseline="0" dirty="0" smtClean="0">
                          <a:latin typeface="Agency FB" panose="020B0503020202020204" pitchFamily="34" charset="0"/>
                        </a:rPr>
                        <a:t> Entidad</a:t>
                      </a:r>
                      <a:endParaRPr lang="es-MX" sz="200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Agency FB" panose="020B0503020202020204" pitchFamily="34" charset="0"/>
                        </a:rPr>
                        <a:t>Total</a:t>
                      </a:r>
                      <a:endParaRPr lang="es-MX" sz="200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LEGISLATIVO</a:t>
                      </a:r>
                      <a:endParaRPr kumimoji="0" lang="es-ES" altLang="es-MX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33</a:t>
                      </a:r>
                      <a:endParaRPr lang="es-MX" sz="18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gency FB" panose="020B0503020202020204" pitchFamily="34" charset="0"/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JUDICIAL</a:t>
                      </a:r>
                      <a:endParaRPr kumimoji="0" lang="es-ES" altLang="es-MX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38</a:t>
                      </a:r>
                      <a:endParaRPr lang="es-MX" sz="18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gency FB" panose="020B0503020202020204" pitchFamily="34" charset="0"/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EJECUTIVO</a:t>
                      </a:r>
                      <a:endParaRPr kumimoji="0" lang="es-ES" altLang="es-MX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201</a:t>
                      </a:r>
                      <a:endParaRPr lang="es-MX" sz="18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gency FB" panose="020B0503020202020204" pitchFamily="34" charset="0"/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DESCENTRALIZADOS</a:t>
                      </a:r>
                      <a:endParaRPr kumimoji="0" lang="es-ES" altLang="es-MX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70</a:t>
                      </a:r>
                      <a:endParaRPr lang="es-MX" sz="18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gency FB" panose="020B0503020202020204" pitchFamily="34" charset="0"/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UNIVERSIDADES Y CENTROS EDUCATIVOS</a:t>
                      </a:r>
                      <a:endParaRPr kumimoji="0" lang="es-ES" altLang="es-MX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22</a:t>
                      </a: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MUNICIPIOS</a:t>
                      </a:r>
                      <a:endParaRPr kumimoji="0" lang="es-ES" altLang="es-MX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369</a:t>
                      </a:r>
                      <a:endParaRPr lang="es-MX" sz="18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gency FB" panose="020B0503020202020204" pitchFamily="34" charset="0"/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AUTONOMOS</a:t>
                      </a:r>
                      <a:endParaRPr kumimoji="0" lang="es-ES" altLang="es-MX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154</a:t>
                      </a:r>
                      <a:endParaRPr lang="es-MX" sz="18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gency FB" panose="020B0503020202020204" pitchFamily="34" charset="0"/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PARTIDOS</a:t>
                      </a:r>
                      <a:endParaRPr kumimoji="0" lang="es-ES" altLang="es-MX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1</a:t>
                      </a: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SISTEMAS MUNICIPALES DE AGUAS Y SANEAMIENTO</a:t>
                      </a:r>
                      <a:endParaRPr kumimoji="0" lang="es-ES" altLang="es-MX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16</a:t>
                      </a:r>
                      <a:endParaRPr lang="es-MX" sz="18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gency FB" panose="020B0503020202020204" pitchFamily="34" charset="0"/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PARAMUNICIPALES</a:t>
                      </a:r>
                      <a:endParaRPr kumimoji="0" lang="es-ES" altLang="es-MX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9</a:t>
                      </a:r>
                      <a:endParaRPr lang="es-MX" sz="18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gency FB" panose="020B0503020202020204" pitchFamily="34" charset="0"/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SINDICATOS</a:t>
                      </a:r>
                      <a:endParaRPr kumimoji="0" lang="es-ES" altLang="es-MX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1</a:t>
                      </a:r>
                      <a:endParaRPr lang="es-MX" sz="18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gency FB" panose="020B0503020202020204" pitchFamily="34" charset="0"/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ASOCIACIONES CIVILES</a:t>
                      </a:r>
                      <a:endParaRPr kumimoji="0" lang="es-ES" altLang="es-MX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0</a:t>
                      </a:r>
                      <a:endParaRPr lang="es-MX" sz="18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gency FB" panose="020B0503020202020204" pitchFamily="34" charset="0"/>
                      </a:endParaRPr>
                    </a:p>
                  </a:txBody>
                  <a:tcPr marL="91414" marR="91414" marT="45704" marB="45704" anchor="ctr"/>
                </a:tc>
              </a:tr>
            </a:tbl>
          </a:graphicData>
        </a:graphic>
      </p:graphicFrame>
      <p:sp>
        <p:nvSpPr>
          <p:cNvPr id="8" name="Rectangle 4"/>
          <p:cNvSpPr>
            <a:spLocks noGrp="1" noChangeArrowheads="1"/>
          </p:cNvSpPr>
          <p:nvPr>
            <p:ph type="title"/>
          </p:nvPr>
        </p:nvSpPr>
        <p:spPr>
          <a:xfrm>
            <a:off x="596901" y="615950"/>
            <a:ext cx="8686800" cy="6699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Solicitudes Recibidas:</a:t>
            </a:r>
            <a:b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</a:br>
            <a:r>
              <a:rPr lang="en-US" altLang="es-MX" sz="4000" b="1" dirty="0" err="1" smtClean="0">
                <a:solidFill>
                  <a:srgbClr val="000000"/>
                </a:solidFill>
                <a:latin typeface="Agency FB" panose="020B0503020202020204" pitchFamily="34" charset="0"/>
              </a:rPr>
              <a:t>Por</a:t>
            </a:r>
            <a: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 Grupo de </a:t>
            </a:r>
            <a:r>
              <a:rPr lang="es-MX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Sujetos</a:t>
            </a:r>
            <a: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 </a:t>
            </a:r>
            <a:r>
              <a:rPr lang="es-MX" altLang="es-MX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Obligados</a:t>
            </a:r>
            <a:r>
              <a:rPr lang="en-US" altLang="es-MX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 </a:t>
            </a:r>
            <a:r>
              <a:rPr lang="en-US" altLang="es-MX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ABRIL </a:t>
            </a:r>
            <a:r>
              <a:rPr lang="en-US" altLang="es-MX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2021</a:t>
            </a:r>
            <a:endParaRPr lang="ru-RU" altLang="es-MX" sz="40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246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259178" y="10088"/>
            <a:ext cx="2032740" cy="1061633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2320514" y="765358"/>
            <a:ext cx="448392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 ENTIDADES </a:t>
            </a:r>
            <a:r>
              <a:rPr lang="es-MX" sz="2800" b="1" dirty="0">
                <a:latin typeface="Agency FB" panose="020B0503020202020204" pitchFamily="34" charset="0"/>
              </a:rPr>
              <a:t>CON MAS SOLICITUDES </a:t>
            </a:r>
            <a:endParaRPr lang="es-MX" sz="2800" b="1" dirty="0" smtClean="0">
              <a:latin typeface="Agency FB" panose="020B0503020202020204" pitchFamily="34" charset="0"/>
            </a:endParaRP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ATENDIDAS </a:t>
            </a:r>
            <a:r>
              <a:rPr lang="es-MX" sz="2800" b="1" dirty="0" smtClean="0">
                <a:latin typeface="Agency FB" panose="020B0503020202020204" pitchFamily="34" charset="0"/>
              </a:rPr>
              <a:t>ABRIL </a:t>
            </a:r>
            <a:r>
              <a:rPr lang="es-MX" sz="2800" b="1" dirty="0" smtClean="0">
                <a:latin typeface="Agency FB" panose="020B0503020202020204" pitchFamily="34" charset="0"/>
              </a:rPr>
              <a:t>2021 </a:t>
            </a:r>
            <a:endParaRPr lang="es-MX" sz="2800" b="1" dirty="0">
              <a:latin typeface="Agency FB" panose="020B0503020202020204" pitchFamily="34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>
          <a:xfrm>
            <a:off x="8544261" y="6492875"/>
            <a:ext cx="599739" cy="365125"/>
          </a:xfrm>
        </p:spPr>
        <p:txBody>
          <a:bodyPr/>
          <a:lstStyle/>
          <a:p>
            <a:pPr algn="ctr"/>
            <a:r>
              <a:rPr lang="es-MX" sz="1800" b="1" dirty="0" smtClean="0">
                <a:latin typeface="Agency FB" panose="020B0503020202020204" pitchFamily="34" charset="0"/>
              </a:rPr>
              <a:t>9</a:t>
            </a:r>
            <a:endParaRPr lang="es-MX" sz="1800" b="1" dirty="0">
              <a:latin typeface="Agency FB" panose="020B0503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28586"/>
            <a:ext cx="8991600" cy="442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42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8716167" y="6492875"/>
            <a:ext cx="427833" cy="365125"/>
          </a:xfrm>
        </p:spPr>
        <p:txBody>
          <a:bodyPr/>
          <a:lstStyle/>
          <a:p>
            <a:pPr algn="ctr"/>
            <a:r>
              <a:rPr lang="es-MX" sz="1800" b="1" dirty="0" smtClean="0">
                <a:latin typeface="Agency FB" panose="020B0503020202020204" pitchFamily="34" charset="0"/>
              </a:rPr>
              <a:t>10</a:t>
            </a:r>
            <a:endParaRPr lang="es-MX" sz="1800" b="1" dirty="0">
              <a:latin typeface="Agency FB" panose="020B0503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997695" y="752273"/>
            <a:ext cx="314861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 TIPO DE RESPUESTAS 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OTORGADAS </a:t>
            </a:r>
            <a:r>
              <a:rPr lang="es-MX" sz="2800" b="1" dirty="0" smtClean="0">
                <a:latin typeface="Agency FB" panose="020B0503020202020204" pitchFamily="34" charset="0"/>
              </a:rPr>
              <a:t>ABRIL</a:t>
            </a:r>
            <a:r>
              <a:rPr lang="es-MX" sz="2800" b="1" dirty="0" smtClean="0">
                <a:latin typeface="Agency FB" panose="020B0503020202020204" pitchFamily="34" charset="0"/>
              </a:rPr>
              <a:t> </a:t>
            </a:r>
            <a:r>
              <a:rPr lang="es-MX" sz="2800" b="1" dirty="0" smtClean="0">
                <a:latin typeface="Agency FB" panose="020B0503020202020204" pitchFamily="34" charset="0"/>
              </a:rPr>
              <a:t>2021 </a:t>
            </a:r>
            <a:endParaRPr lang="es-MX" sz="2800" b="1" dirty="0">
              <a:latin typeface="Agency FB" panose="020B050302020202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272625" y="-5114"/>
            <a:ext cx="2005389" cy="1061633"/>
          </a:xfrm>
          <a:prstGeom prst="rect">
            <a:avLst/>
          </a:prstGeom>
        </p:spPr>
      </p:pic>
      <p:sp>
        <p:nvSpPr>
          <p:cNvPr id="2" name="AutoShape 2" descr="http://192.168.1.199/Infocoahuila/Reserved.ReportViewerWebControl.axd?Mode=true&amp;ReportID=cfa9da1fbe4a4e2189843d2864b9dd5c&amp;ControlID=c44e75e9afb44633ad2b0f89887de51c&amp;Culture=2058&amp;UICulture=2058&amp;ReportStack=1&amp;OpType=ReportImage&amp;StreamID=C_9_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4" y="1842235"/>
            <a:ext cx="8991600" cy="442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8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3093247" y="637744"/>
            <a:ext cx="310854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HISTÓRICO ICAI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SOLICITUDES RECIBIDAS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2004-2021</a:t>
            </a:r>
            <a:endParaRPr lang="es-MX" sz="2800" b="1" dirty="0">
              <a:latin typeface="Agency FB" panose="020B050302020202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3"/>
          <a:srcRect r="19179"/>
          <a:stretch/>
        </p:blipFill>
        <p:spPr>
          <a:xfrm>
            <a:off x="7138611" y="3671"/>
            <a:ext cx="2005389" cy="1061633"/>
          </a:xfrm>
          <a:prstGeom prst="rect">
            <a:avLst/>
          </a:prstGeom>
        </p:spPr>
      </p:pic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>
          <a:xfrm>
            <a:off x="8716167" y="6492875"/>
            <a:ext cx="427833" cy="365125"/>
          </a:xfrm>
        </p:spPr>
        <p:txBody>
          <a:bodyPr/>
          <a:lstStyle/>
          <a:p>
            <a:r>
              <a:rPr lang="es-MX" sz="1800" b="1" dirty="0" smtClean="0">
                <a:latin typeface="Agency FB" panose="020B0503020202020204" pitchFamily="34" charset="0"/>
              </a:rPr>
              <a:t>11</a:t>
            </a:r>
            <a:endParaRPr lang="es-MX" sz="1800" b="1" dirty="0">
              <a:latin typeface="Agency FB" panose="020B0503020202020204" pitchFamily="34" charset="0"/>
            </a:endParaRPr>
          </a:p>
        </p:txBody>
      </p:sp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6739624"/>
              </p:ext>
            </p:extLst>
          </p:nvPr>
        </p:nvGraphicFramePr>
        <p:xfrm>
          <a:off x="541261" y="2159661"/>
          <a:ext cx="8212513" cy="34359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Hoja de cálculo" r:id="rId4" imgW="10677394" imgH="4467361" progId="Excel.Sheet.12">
                  <p:embed/>
                </p:oleObj>
              </mc:Choice>
              <mc:Fallback>
                <p:oleObj name="Hoja de cálculo" r:id="rId4" imgW="10677394" imgH="446736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41261" y="2159661"/>
                        <a:ext cx="8212513" cy="34359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7164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2"/>
          <p:cNvSpPr txBox="1">
            <a:spLocks noChangeArrowheads="1"/>
          </p:cNvSpPr>
          <p:nvPr/>
        </p:nvSpPr>
        <p:spPr bwMode="auto">
          <a:xfrm>
            <a:off x="2497930" y="6147328"/>
            <a:ext cx="5761037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MX" altLang="es-MX" sz="1400" b="1" dirty="0">
                <a:latin typeface="Agency FB" panose="020B0503020202020204" pitchFamily="34" charset="0"/>
              </a:rPr>
              <a:t>Responsable de Generar la Información: </a:t>
            </a:r>
            <a:r>
              <a:rPr lang="es-MX" altLang="es-MX" sz="1400" b="1" dirty="0" smtClean="0">
                <a:latin typeface="Agency FB" panose="020B0503020202020204" pitchFamily="34" charset="0"/>
              </a:rPr>
              <a:t>Luis Eduardo Pérez Serrano</a:t>
            </a:r>
            <a:endParaRPr lang="es-MX" altLang="es-MX" sz="1400" b="1" dirty="0">
              <a:latin typeface="Agency FB" panose="020B0503020202020204" pitchFamily="34" charset="0"/>
            </a:endParaRPr>
          </a:p>
          <a:p>
            <a:r>
              <a:rPr lang="es-MX" altLang="es-MX" sz="1400" b="1" dirty="0">
                <a:latin typeface="Agency FB" panose="020B0503020202020204" pitchFamily="34" charset="0"/>
              </a:rPr>
              <a:t>Departamento de Estadísticas</a:t>
            </a:r>
          </a:p>
          <a:p>
            <a:r>
              <a:rPr lang="es-MX" altLang="es-MX" sz="1400" b="1" dirty="0">
                <a:latin typeface="Agency FB" panose="020B0503020202020204" pitchFamily="34" charset="0"/>
              </a:rPr>
              <a:t>Fecha de actualización: </a:t>
            </a:r>
            <a:r>
              <a:rPr lang="es-MX" altLang="es-MX" sz="1400" b="1" dirty="0" smtClean="0">
                <a:latin typeface="Agency FB" panose="020B0503020202020204" pitchFamily="34" charset="0"/>
              </a:rPr>
              <a:t>Mayo</a:t>
            </a:r>
            <a:r>
              <a:rPr lang="es-MX" altLang="es-MX" sz="1400" b="1" dirty="0" smtClean="0">
                <a:latin typeface="Agency FB" panose="020B0503020202020204" pitchFamily="34" charset="0"/>
              </a:rPr>
              <a:t> </a:t>
            </a:r>
            <a:r>
              <a:rPr lang="es-MX" altLang="es-MX" sz="1400" b="1" dirty="0" smtClean="0">
                <a:latin typeface="Agency FB" panose="020B0503020202020204" pitchFamily="34" charset="0"/>
              </a:rPr>
              <a:t>2021</a:t>
            </a:r>
            <a:endParaRPr lang="es-MX" altLang="es-MX" sz="1400" b="1" dirty="0">
              <a:latin typeface="Agency FB" panose="020B050302020202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044481" y="14746"/>
            <a:ext cx="2005389" cy="1061633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914400" y="1076379"/>
            <a:ext cx="7772400" cy="70485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>
              <a:defRPr/>
            </a:pP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REPORTE DE ESTADÍSTICAS DE </a:t>
            </a:r>
            <a:b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</a:b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SOLICITUDES DE INFORMACIÓN RECIBIDAS </a:t>
            </a:r>
            <a:endParaRPr lang="es-MX" sz="3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  <a:p>
            <a:pPr algn="l">
              <a:defRPr/>
            </a:pP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ABRIL</a:t>
            </a: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 </a:t>
            </a: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2021</a:t>
            </a:r>
            <a:endParaRPr lang="es-MX" sz="3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>
          <a:xfrm>
            <a:off x="1042988" y="3598863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es-MX" sz="3200" dirty="0" smtClean="0">
                <a:solidFill>
                  <a:srgbClr val="C00000"/>
                </a:solidFill>
                <a:latin typeface="Agency FB" panose="020B0503020202020204" pitchFamily="34" charset="0"/>
              </a:rPr>
              <a:t>Dirección de Cumplimiento y Responsabilidades</a:t>
            </a:r>
          </a:p>
          <a:p>
            <a:endParaRPr lang="ru-RU" altLang="es-MX" sz="3200" dirty="0" smtClean="0"/>
          </a:p>
        </p:txBody>
      </p:sp>
    </p:spTree>
    <p:extLst>
      <p:ext uri="{BB962C8B-B14F-4D97-AF65-F5344CB8AC3E}">
        <p14:creationId xmlns:p14="http://schemas.microsoft.com/office/powerpoint/2010/main" val="113645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/>
          <a:srcRect r="19179"/>
          <a:stretch/>
        </p:blipFill>
        <p:spPr>
          <a:xfrm>
            <a:off x="7044481" y="14746"/>
            <a:ext cx="2005389" cy="1061633"/>
          </a:xfrm>
          <a:prstGeom prst="rect">
            <a:avLst/>
          </a:prstGeom>
        </p:spPr>
      </p:pic>
      <p:grpSp>
        <p:nvGrpSpPr>
          <p:cNvPr id="6" name="Grupo 5"/>
          <p:cNvGrpSpPr>
            <a:grpSpLocks/>
          </p:cNvGrpSpPr>
          <p:nvPr/>
        </p:nvGrpSpPr>
        <p:grpSpPr bwMode="auto">
          <a:xfrm>
            <a:off x="2719364" y="1054344"/>
            <a:ext cx="5308599" cy="4316169"/>
            <a:chOff x="1071943" y="1197018"/>
            <a:chExt cx="5308721" cy="4315816"/>
          </a:xfrm>
        </p:grpSpPr>
        <p:sp>
          <p:nvSpPr>
            <p:cNvPr id="7" name="AutoShape 14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097343" y="1197018"/>
              <a:ext cx="5283321" cy="414303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hlink"/>
                      </a:gs>
                      <a:gs pos="100000">
                        <a:schemeClr val="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TOTAL DE </a:t>
              </a:r>
              <a:r>
                <a:rPr kumimoji="1" lang="en-US" altLang="ko-KR" sz="1600" b="1" dirty="0" smtClean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SOLICITUDES RECIBIDAS MES, ANUAL, HISTORICO </a:t>
              </a:r>
              <a:endParaRPr kumimoji="1" lang="en-US" altLang="ko-KR" sz="160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9" name="AutoShape 19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084642" y="2159379"/>
              <a:ext cx="5283321" cy="412716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COMPARATIVO DE SOLICITUDES CON EL MES </a:t>
              </a:r>
              <a:r>
                <a:rPr kumimoji="1" lang="en-US" altLang="ko-KR" sz="1600" b="1" dirty="0" smtClean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ANTERIOR GRAFICA</a:t>
              </a:r>
              <a:endParaRPr kumimoji="1" lang="en-US" altLang="ko-KR" sz="1600" b="1" dirty="0">
                <a:solidFill>
                  <a:srgbClr val="000000"/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12" name="AutoShape 20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071943" y="4121523"/>
              <a:ext cx="5257920" cy="414304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accent2"/>
                      </a:gs>
                      <a:gs pos="100000">
                        <a:schemeClr val="accent2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TOP 10 </a:t>
              </a:r>
              <a:r>
                <a:rPr kumimoji="1" lang="en-US" altLang="ko-KR" sz="1600" b="1" dirty="0" smtClean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ANUAL DE </a:t>
              </a:r>
              <a:r>
                <a:rPr kumimoji="1" lang="en-US" altLang="ko-KR" sz="1600" b="1" dirty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ENTIDADES </a:t>
              </a:r>
              <a:r>
                <a:rPr kumimoji="1" lang="en-US" altLang="ko-KR" sz="1600" b="1" dirty="0" smtClean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CON MAS SOLICITUDES</a:t>
              </a:r>
              <a:endParaRPr kumimoji="1" lang="en-US" altLang="ko-KR" sz="1600" b="1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13" name="AutoShape 20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100922" y="5100118"/>
              <a:ext cx="5257920" cy="412716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accent2"/>
                      </a:gs>
                      <a:gs pos="100000">
                        <a:schemeClr val="accent2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 smtClean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ENTIDADES </a:t>
              </a:r>
              <a:r>
                <a:rPr kumimoji="1" lang="en-US" altLang="ko-KR" sz="1600" b="1" dirty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CON MÁS </a:t>
              </a:r>
              <a:r>
                <a:rPr kumimoji="1" lang="en-US" altLang="ko-KR" sz="1600" b="1" dirty="0" smtClean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SOLICITUDES ATENDIDAS</a:t>
              </a:r>
              <a:endParaRPr kumimoji="1" lang="en-US" altLang="ko-KR" sz="1600" b="1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14" name="AutoShape 19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089481" y="2654182"/>
              <a:ext cx="5283321" cy="414303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COMPARATIVO HISTORICO DE SOLICITUDES </a:t>
              </a:r>
              <a:r>
                <a:rPr kumimoji="1" lang="en-US" altLang="ko-KR" sz="1600" b="1" dirty="0" smtClean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RECIBIDAS POR AÑO GRAFICA</a:t>
              </a:r>
              <a:endParaRPr kumimoji="1" lang="en-US" altLang="ko-KR" sz="1600" b="1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15" name="AutoShape 19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097343" y="3142869"/>
              <a:ext cx="5283321" cy="412716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 smtClean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TOP 10 ENTIDADES CON MAS SOLICITUDES RECIBIDAS</a:t>
              </a:r>
              <a:endParaRPr kumimoji="1" lang="en-US" altLang="ko-KR" sz="1600" b="1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16" name="AutoShape 14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097343" y="1685945"/>
              <a:ext cx="5283321" cy="414304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hlink"/>
                      </a:gs>
                      <a:gs pos="100000">
                        <a:schemeClr val="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 smtClean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MEDIO </a:t>
              </a:r>
              <a:r>
                <a:rPr kumimoji="1" lang="en-US" altLang="ko-KR" sz="1600" b="1" dirty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DE </a:t>
              </a:r>
              <a:r>
                <a:rPr kumimoji="1" lang="en-US" altLang="ko-KR" sz="1600" b="1" dirty="0" smtClean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PRESENTACIÓN</a:t>
              </a:r>
              <a:endParaRPr kumimoji="1" lang="en-US" altLang="ko-KR" sz="1600" b="1" dirty="0">
                <a:solidFill>
                  <a:srgbClr val="000000"/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</p:grpSp>
      <p:sp>
        <p:nvSpPr>
          <p:cNvPr id="68" name="AutoShape 20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gray">
          <a:xfrm>
            <a:off x="2752574" y="5462268"/>
            <a:ext cx="5257800" cy="41275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>
                        <a:gamma/>
                        <a:shade val="46275"/>
                        <a:invGamma/>
                      </a:schemeClr>
                    </a:gs>
                    <a:gs pos="50000">
                      <a:schemeClr val="accent2"/>
                    </a:gs>
                    <a:gs pos="100000">
                      <a:schemeClr val="accent2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latinLnBrk="1" hangingPunct="1">
              <a:defRPr/>
            </a:pPr>
            <a:r>
              <a:rPr kumimoji="1" lang="en-US" altLang="ko-KR" sz="1600" b="1" dirty="0" smtClean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TIPO </a:t>
            </a:r>
            <a:r>
              <a:rPr kumimoji="1" lang="en-US" altLang="ko-KR" sz="1600" b="1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DE </a:t>
            </a:r>
            <a:r>
              <a:rPr kumimoji="1" lang="en-US" altLang="ko-KR" sz="1600" b="1" dirty="0" smtClean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RESPUESTAS OTORGADAS</a:t>
            </a:r>
            <a:endParaRPr kumimoji="1" lang="en-US" altLang="ko-KR" sz="1600" b="1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  <a:ea typeface="굴림" panose="020B0600000101010101" pitchFamily="34" charset="-127"/>
            </a:endParaRPr>
          </a:p>
        </p:txBody>
      </p:sp>
      <p:sp>
        <p:nvSpPr>
          <p:cNvPr id="70" name="AutoShape 20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gray">
          <a:xfrm>
            <a:off x="2744108" y="3496114"/>
            <a:ext cx="5257800" cy="414338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>
                        <a:gamma/>
                        <a:shade val="46275"/>
                        <a:invGamma/>
                      </a:schemeClr>
                    </a:gs>
                    <a:gs pos="50000">
                      <a:schemeClr val="accent2"/>
                    </a:gs>
                    <a:gs pos="100000">
                      <a:schemeClr val="accent2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latinLnBrk="1" hangingPunct="1">
              <a:defRPr/>
            </a:pPr>
            <a:r>
              <a:rPr kumimoji="1" lang="en-US" altLang="ko-KR" sz="1600" b="1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COMPARATIVO TOP 10 DE ENTIDADES MAS SOLICITADAS, MES </a:t>
            </a:r>
            <a:r>
              <a:rPr kumimoji="1" lang="en-US" altLang="ko-KR" sz="1600" b="1" dirty="0" smtClean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ANTERI0R</a:t>
            </a:r>
            <a:endParaRPr kumimoji="1" lang="en-US" altLang="ko-KR" sz="1600" b="1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  <a:ea typeface="굴림" panose="020B0600000101010101" pitchFamily="34" charset="-127"/>
            </a:endParaRPr>
          </a:p>
        </p:txBody>
      </p:sp>
      <p:sp>
        <p:nvSpPr>
          <p:cNvPr id="55" name="AutoShape 49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gray">
          <a:xfrm>
            <a:off x="581143" y="50768"/>
            <a:ext cx="3403600" cy="596108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shade val="46275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latinLnBrk="1" hangingPunct="1">
              <a:defRPr/>
            </a:pPr>
            <a:r>
              <a:rPr lang="en-US" altLang="ko-KR" sz="6000" b="1" baseline="-25000" dirty="0">
                <a:solidFill>
                  <a:srgbClr val="000000"/>
                </a:solidFill>
                <a:latin typeface="Agency FB" panose="020B0503020202020204" pitchFamily="34" charset="0"/>
                <a:ea typeface="굴림" panose="020B0600000101010101" pitchFamily="34" charset="-127"/>
              </a:rPr>
              <a:t>INDICE </a:t>
            </a:r>
          </a:p>
        </p:txBody>
      </p:sp>
      <p:sp>
        <p:nvSpPr>
          <p:cNvPr id="59" name="AutoShape 20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gray">
          <a:xfrm>
            <a:off x="2777975" y="5951715"/>
            <a:ext cx="5257800" cy="41275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>
                        <a:gamma/>
                        <a:shade val="46275"/>
                        <a:invGamma/>
                      </a:schemeClr>
                    </a:gs>
                    <a:gs pos="50000">
                      <a:schemeClr val="accent2"/>
                    </a:gs>
                    <a:gs pos="100000">
                      <a:schemeClr val="accent2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latinLnBrk="1" hangingPunct="1">
              <a:defRPr/>
            </a:pPr>
            <a:r>
              <a:rPr kumimoji="1" lang="en-US" altLang="ko-KR" sz="1600" b="1" dirty="0" smtClean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HISTORICO DE SOLICITUDES RECIBIDAS AL ICAI</a:t>
            </a:r>
            <a:endParaRPr kumimoji="1" lang="en-US" altLang="ko-KR" sz="1600" b="1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  <a:ea typeface="굴림" panose="020B0600000101010101" pitchFamily="34" charset="-127"/>
            </a:endParaRPr>
          </a:p>
        </p:txBody>
      </p:sp>
      <p:grpSp>
        <p:nvGrpSpPr>
          <p:cNvPr id="5" name="Grupo 4"/>
          <p:cNvGrpSpPr/>
          <p:nvPr/>
        </p:nvGrpSpPr>
        <p:grpSpPr>
          <a:xfrm>
            <a:off x="2282943" y="1057786"/>
            <a:ext cx="565453" cy="5306679"/>
            <a:chOff x="2040467" y="484938"/>
            <a:chExt cx="565453" cy="5306679"/>
          </a:xfrm>
        </p:grpSpPr>
        <p:sp>
          <p:nvSpPr>
            <p:cNvPr id="2" name="Decágono 1"/>
            <p:cNvSpPr/>
            <p:nvPr/>
          </p:nvSpPr>
          <p:spPr>
            <a:xfrm>
              <a:off x="2040467" y="484938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1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60" name="Decágono 59"/>
            <p:cNvSpPr/>
            <p:nvPr/>
          </p:nvSpPr>
          <p:spPr>
            <a:xfrm>
              <a:off x="2040467" y="975900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2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61" name="Decágono 60"/>
            <p:cNvSpPr/>
            <p:nvPr/>
          </p:nvSpPr>
          <p:spPr>
            <a:xfrm>
              <a:off x="2055936" y="1449341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3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62" name="Decágono 61"/>
            <p:cNvSpPr/>
            <p:nvPr/>
          </p:nvSpPr>
          <p:spPr>
            <a:xfrm>
              <a:off x="2064995" y="1938706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4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63" name="Decágono 62"/>
            <p:cNvSpPr/>
            <p:nvPr/>
          </p:nvSpPr>
          <p:spPr>
            <a:xfrm>
              <a:off x="2064994" y="2431716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5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65" name="Decágono 64"/>
            <p:cNvSpPr/>
            <p:nvPr/>
          </p:nvSpPr>
          <p:spPr>
            <a:xfrm>
              <a:off x="2068200" y="2922487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6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69" name="Decágono 68"/>
            <p:cNvSpPr/>
            <p:nvPr/>
          </p:nvSpPr>
          <p:spPr>
            <a:xfrm>
              <a:off x="2064994" y="3412310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7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71" name="Decágono 70"/>
            <p:cNvSpPr/>
            <p:nvPr/>
          </p:nvSpPr>
          <p:spPr>
            <a:xfrm>
              <a:off x="2077491" y="3901101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8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72" name="Decágono 71"/>
            <p:cNvSpPr/>
            <p:nvPr/>
          </p:nvSpPr>
          <p:spPr>
            <a:xfrm>
              <a:off x="2079339" y="4389200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9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73" name="Decágono 72"/>
            <p:cNvSpPr/>
            <p:nvPr/>
          </p:nvSpPr>
          <p:spPr>
            <a:xfrm>
              <a:off x="2086549" y="4885237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10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74" name="Decágono 73"/>
            <p:cNvSpPr/>
            <p:nvPr/>
          </p:nvSpPr>
          <p:spPr>
            <a:xfrm>
              <a:off x="2095015" y="5374684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11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29" name="AutoShape 20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gray">
          <a:xfrm>
            <a:off x="2739874" y="4483258"/>
            <a:ext cx="5257800" cy="41275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>
                        <a:gamma/>
                        <a:shade val="46275"/>
                        <a:invGamma/>
                      </a:schemeClr>
                    </a:gs>
                    <a:gs pos="50000">
                      <a:schemeClr val="accent2"/>
                    </a:gs>
                    <a:gs pos="100000">
                      <a:schemeClr val="accent2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latinLnBrk="1" hangingPunct="1">
              <a:defRPr/>
            </a:pPr>
            <a:r>
              <a:rPr kumimoji="1" lang="en-US" altLang="ko-KR" sz="1600" b="1" dirty="0" smtClean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SOLICITUDES RECIBIDAS POR GRUPO DE SUJETOS OBLIGADOS</a:t>
            </a:r>
            <a:endParaRPr kumimoji="1" lang="en-US" altLang="ko-KR" sz="1600" b="1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  <a:ea typeface="굴림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7950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138611" y="0"/>
            <a:ext cx="2005389" cy="1061633"/>
          </a:xfrm>
          <a:prstGeom prst="rect">
            <a:avLst/>
          </a:prstGeom>
        </p:spPr>
      </p:pic>
      <p:graphicFrame>
        <p:nvGraphicFramePr>
          <p:cNvPr id="12" name="Diagrama 11"/>
          <p:cNvGraphicFramePr/>
          <p:nvPr>
            <p:extLst>
              <p:ext uri="{D42A27DB-BD31-4B8C-83A1-F6EECF244321}">
                <p14:modId xmlns:p14="http://schemas.microsoft.com/office/powerpoint/2010/main" val="2461773201"/>
              </p:ext>
            </p:extLst>
          </p:nvPr>
        </p:nvGraphicFramePr>
        <p:xfrm>
          <a:off x="1354668" y="1540933"/>
          <a:ext cx="6798732" cy="45764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8732520" y="6492875"/>
            <a:ext cx="411480" cy="365125"/>
          </a:xfrm>
        </p:spPr>
        <p:txBody>
          <a:bodyPr/>
          <a:lstStyle/>
          <a:p>
            <a:r>
              <a:rPr lang="es-MX" sz="1800" b="1" dirty="0">
                <a:latin typeface="Agency FB" panose="020B0503020202020204" pitchFamily="34" charset="0"/>
              </a:rPr>
              <a:t>1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6417394" y="2174494"/>
            <a:ext cx="1442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latin typeface="Agency FB" panose="020B0503020202020204" pitchFamily="34" charset="0"/>
              </a:rPr>
              <a:t>ABRIL </a:t>
            </a:r>
            <a:r>
              <a:rPr lang="es-MX" sz="2400" b="1" dirty="0" smtClean="0">
                <a:latin typeface="Agency FB" panose="020B0503020202020204" pitchFamily="34" charset="0"/>
              </a:rPr>
              <a:t>2021</a:t>
            </a:r>
            <a:endParaRPr lang="es-MX" sz="2400" b="1" dirty="0">
              <a:latin typeface="Agency FB" panose="020B0503020202020204" pitchFamily="34" charset="0"/>
            </a:endParaRPr>
          </a:p>
        </p:txBody>
      </p:sp>
      <p:sp>
        <p:nvSpPr>
          <p:cNvPr id="7" name="Título 1"/>
          <p:cNvSpPr txBox="1">
            <a:spLocks noChangeArrowheads="1"/>
          </p:cNvSpPr>
          <p:nvPr/>
        </p:nvSpPr>
        <p:spPr>
          <a:xfrm>
            <a:off x="193675" y="996950"/>
            <a:ext cx="8686800" cy="4572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MX" altLang="es-MX" sz="36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Total de solicitudes recibidas</a:t>
            </a:r>
          </a:p>
        </p:txBody>
      </p:sp>
    </p:spTree>
    <p:extLst>
      <p:ext uri="{BB962C8B-B14F-4D97-AF65-F5344CB8AC3E}">
        <p14:creationId xmlns:p14="http://schemas.microsoft.com/office/powerpoint/2010/main" val="48816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/>
          <p:cNvPicPr>
            <a:picLocks noChangeAspect="1"/>
          </p:cNvPicPr>
          <p:nvPr/>
        </p:nvPicPr>
        <p:blipFill rotWithShape="1">
          <a:blip r:embed="rId3"/>
          <a:srcRect r="19179"/>
          <a:stretch/>
        </p:blipFill>
        <p:spPr>
          <a:xfrm>
            <a:off x="7178952" y="0"/>
            <a:ext cx="2005389" cy="1061633"/>
          </a:xfrm>
          <a:prstGeom prst="rect">
            <a:avLst/>
          </a:prstGeom>
        </p:spPr>
      </p:pic>
      <p:graphicFrame>
        <p:nvGraphicFramePr>
          <p:cNvPr id="19" name="Marcador de contenid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9103403"/>
              </p:ext>
            </p:extLst>
          </p:nvPr>
        </p:nvGraphicFramePr>
        <p:xfrm>
          <a:off x="2597150" y="1825625"/>
          <a:ext cx="4838700" cy="466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" name="Hoja de cálculo" r:id="rId4" imgW="5352978" imgH="5162623" progId="Excel.Sheet.8">
                  <p:embed/>
                </p:oleObj>
              </mc:Choice>
              <mc:Fallback>
                <p:oleObj name="Hoja de cálculo" r:id="rId4" imgW="5352978" imgH="5162623" progId="Excel.Shee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7150" y="1825625"/>
                        <a:ext cx="4838700" cy="466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8730517" y="6492875"/>
            <a:ext cx="413483" cy="365125"/>
          </a:xfrm>
        </p:spPr>
        <p:txBody>
          <a:bodyPr/>
          <a:lstStyle/>
          <a:p>
            <a:r>
              <a:rPr lang="es-MX" sz="1800" b="1" dirty="0">
                <a:latin typeface="Agency FB" panose="020B0503020202020204" pitchFamily="34" charset="0"/>
              </a:rPr>
              <a:t>2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" y="1155906"/>
            <a:ext cx="8686800" cy="6699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Solicitudes Recibidas</a:t>
            </a:r>
            <a:b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</a:br>
            <a: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ABRIL</a:t>
            </a:r>
            <a: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 </a:t>
            </a:r>
            <a: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2021</a:t>
            </a:r>
            <a:endParaRPr lang="ru-RU" altLang="es-MX" sz="40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8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/>
          <a:srcRect r="19179"/>
          <a:stretch/>
        </p:blipFill>
        <p:spPr>
          <a:xfrm>
            <a:off x="7162581" y="0"/>
            <a:ext cx="2005389" cy="1061633"/>
          </a:xfrm>
          <a:prstGeom prst="rect">
            <a:avLst/>
          </a:prstGeom>
        </p:spPr>
      </p:pic>
      <p:graphicFrame>
        <p:nvGraphicFramePr>
          <p:cNvPr id="12" name="Grá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0218353"/>
              </p:ext>
            </p:extLst>
          </p:nvPr>
        </p:nvGraphicFramePr>
        <p:xfrm>
          <a:off x="1447800" y="1936750"/>
          <a:ext cx="6403975" cy="414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4" name="Hoja de cálculo" r:id="rId4" imgW="6886706" imgH="4362404" progId="Excel.Sheet.8">
                  <p:embed/>
                </p:oleObj>
              </mc:Choice>
              <mc:Fallback>
                <p:oleObj name="Hoja de cálculo" r:id="rId4" imgW="6886706" imgH="4362404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936750"/>
                        <a:ext cx="6403975" cy="4148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8732520" y="6492875"/>
            <a:ext cx="411480" cy="365125"/>
          </a:xfrm>
        </p:spPr>
        <p:txBody>
          <a:bodyPr/>
          <a:lstStyle/>
          <a:p>
            <a:r>
              <a:rPr lang="es-MX" sz="1800" b="1" dirty="0">
                <a:latin typeface="Agency FB" panose="020B0503020202020204" pitchFamily="34" charset="0"/>
              </a:rPr>
              <a:t>3</a:t>
            </a: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81170" y="1267357"/>
            <a:ext cx="8686800" cy="669925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altLang="es-MX" sz="28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Comparativo de solicitudes Recibidas en Relación </a:t>
            </a:r>
          </a:p>
          <a:p>
            <a:pPr algn="ctr"/>
            <a:r>
              <a:rPr lang="en-US" altLang="es-MX" sz="28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al mes anterior</a:t>
            </a:r>
            <a:endParaRPr lang="ru-RU" altLang="es-MX" sz="28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87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/>
          <a:srcRect r="19179"/>
          <a:stretch/>
        </p:blipFill>
        <p:spPr>
          <a:xfrm>
            <a:off x="7188365" y="0"/>
            <a:ext cx="2005389" cy="1061633"/>
          </a:xfrm>
          <a:prstGeom prst="rect">
            <a:avLst/>
          </a:prstGeom>
        </p:spPr>
      </p:pic>
      <p:graphicFrame>
        <p:nvGraphicFramePr>
          <p:cNvPr id="7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1940460"/>
              </p:ext>
            </p:extLst>
          </p:nvPr>
        </p:nvGraphicFramePr>
        <p:xfrm>
          <a:off x="1287463" y="2216150"/>
          <a:ext cx="8147050" cy="464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8" name="Hoja de cálculo" r:id="rId4" imgW="6124444" imgH="3676683" progId="Excel.Sheet.8">
                  <p:embed/>
                </p:oleObj>
              </mc:Choice>
              <mc:Fallback>
                <p:oleObj name="Hoja de cálculo" r:id="rId4" imgW="6124444" imgH="3676683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7463" y="2216150"/>
                        <a:ext cx="8147050" cy="4640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065244" y="530816"/>
            <a:ext cx="329128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800" b="1" dirty="0" smtClean="0">
                <a:latin typeface="Agency FB" panose="020B0503020202020204" pitchFamily="34" charset="0"/>
              </a:rPr>
              <a:t>COMPARATIVO HISTÓRICO</a:t>
            </a:r>
            <a:endParaRPr lang="es-MX" b="1" dirty="0" smtClean="0">
              <a:latin typeface="Agency FB" panose="020B0503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MX" b="1" dirty="0" smtClean="0">
                <a:latin typeface="Agency FB" panose="020B0503020202020204" pitchFamily="34" charset="0"/>
              </a:rPr>
              <a:t> </a:t>
            </a:r>
            <a:r>
              <a:rPr lang="es-MX" sz="2800" b="1" dirty="0" smtClean="0">
                <a:latin typeface="Agency FB" panose="020B0503020202020204" pitchFamily="34" charset="0"/>
              </a:rPr>
              <a:t>SOLICITUDES RECIBIDAS </a:t>
            </a:r>
          </a:p>
          <a:p>
            <a:pPr algn="ctr">
              <a:lnSpc>
                <a:spcPct val="150000"/>
              </a:lnSpc>
            </a:pPr>
            <a:r>
              <a:rPr lang="es-MX" sz="2800" b="1" dirty="0" smtClean="0">
                <a:latin typeface="Agency FB" panose="020B0503020202020204" pitchFamily="34" charset="0"/>
              </a:rPr>
              <a:t>2004-2021</a:t>
            </a:r>
            <a:r>
              <a:rPr lang="es-MX" b="1" dirty="0" smtClean="0">
                <a:latin typeface="Agency FB" panose="020B0503020202020204" pitchFamily="34" charset="0"/>
              </a:rPr>
              <a:t> 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8732520" y="6492875"/>
            <a:ext cx="411480" cy="365125"/>
          </a:xfrm>
        </p:spPr>
        <p:txBody>
          <a:bodyPr/>
          <a:lstStyle/>
          <a:p>
            <a:r>
              <a:rPr lang="es-MX" sz="1800" b="1" dirty="0">
                <a:latin typeface="Agency FB" panose="020B0503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37612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138611" y="0"/>
            <a:ext cx="2005389" cy="1061633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2133497" y="1266109"/>
            <a:ext cx="534954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b="1" dirty="0">
                <a:latin typeface="Agency FB" panose="020B0503020202020204" pitchFamily="34" charset="0"/>
              </a:rPr>
              <a:t>TOP 10: ENTIDADES CON MAS SOLICITUDES 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ABRIL</a:t>
            </a:r>
            <a:r>
              <a:rPr lang="es-MX" sz="2800" b="1" dirty="0" smtClean="0">
                <a:latin typeface="Agency FB" panose="020B0503020202020204" pitchFamily="34" charset="0"/>
              </a:rPr>
              <a:t> </a:t>
            </a:r>
            <a:r>
              <a:rPr lang="es-MX" sz="2800" b="1" dirty="0" smtClean="0">
                <a:latin typeface="Agency FB" panose="020B0503020202020204" pitchFamily="34" charset="0"/>
              </a:rPr>
              <a:t>2021</a:t>
            </a:r>
            <a:endParaRPr lang="es-MX" sz="2800" b="1" dirty="0">
              <a:latin typeface="Agency FB" panose="020B0503020202020204" pitchFamily="34" charset="0"/>
            </a:endParaRPr>
          </a:p>
        </p:txBody>
      </p:sp>
      <p:sp>
        <p:nvSpPr>
          <p:cNvPr id="30" name="Marcador de número de diapositiva 29"/>
          <p:cNvSpPr>
            <a:spLocks noGrp="1"/>
          </p:cNvSpPr>
          <p:nvPr>
            <p:ph type="sldNum" sz="quarter" idx="12"/>
          </p:nvPr>
        </p:nvSpPr>
        <p:spPr>
          <a:xfrm>
            <a:off x="8732520" y="6492875"/>
            <a:ext cx="411480" cy="365125"/>
          </a:xfrm>
        </p:spPr>
        <p:txBody>
          <a:bodyPr/>
          <a:lstStyle/>
          <a:p>
            <a:r>
              <a:rPr lang="es-MX" sz="1800" b="1" dirty="0">
                <a:latin typeface="Agency FB" panose="020B0503020202020204" pitchFamily="34" charset="0"/>
              </a:rPr>
              <a:t>5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80481"/>
              </p:ext>
            </p:extLst>
          </p:nvPr>
        </p:nvGraphicFramePr>
        <p:xfrm>
          <a:off x="1586249" y="2289369"/>
          <a:ext cx="6444038" cy="4406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1888"/>
                <a:gridCol w="27721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gency FB" panose="020B0503020202020204" pitchFamily="34" charset="0"/>
                        </a:rPr>
                        <a:t>ENTIDAD</a:t>
                      </a:r>
                      <a:endParaRPr lang="es-MX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gency FB" panose="020B0503020202020204" pitchFamily="34" charset="0"/>
                        </a:rPr>
                        <a:t>TOTAL</a:t>
                      </a:r>
                      <a:endParaRPr lang="es-MX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l" fontAlgn="b">
                        <a:buNone/>
                      </a:pPr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1. Acuña</a:t>
                      </a:r>
                      <a:endParaRPr lang="es-MX" sz="20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164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2. Fiscalía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General de Justicia del Estado de Coahuila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3. Saltillo</a:t>
                      </a:r>
                      <a:endParaRPr lang="es-MX" sz="20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</a:tr>
              <a:tr h="312131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4. Torreón</a:t>
                      </a:r>
                      <a:endParaRPr lang="es-MX" sz="20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</a:tr>
              <a:tr h="278175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5. Poder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Judicial del Estado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6. Instituto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Coahuilense de Acceso a la Información Pública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7. Secretaría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de Finanzas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</a:tr>
              <a:tr h="229614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8. Secretaría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de Salud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9. Instituto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Electoral de Coahuila(IEC)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10. Secretaría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de Seguridad Pública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59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/>
          <p:cNvSpPr txBox="1"/>
          <p:nvPr/>
        </p:nvSpPr>
        <p:spPr>
          <a:xfrm>
            <a:off x="744949" y="340118"/>
            <a:ext cx="726323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COMPARATIVO TOP 10: 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ENTIDADES </a:t>
            </a:r>
            <a:r>
              <a:rPr lang="es-MX" sz="2800" b="1" dirty="0">
                <a:latin typeface="Agency FB" panose="020B0503020202020204" pitchFamily="34" charset="0"/>
              </a:rPr>
              <a:t>CON MAS SOLICITUDES EN RELACION </a:t>
            </a:r>
            <a:endParaRPr lang="es-MX" sz="2800" b="1" dirty="0" smtClean="0">
              <a:latin typeface="Agency FB" panose="020B0503020202020204" pitchFamily="34" charset="0"/>
            </a:endParaRP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CON </a:t>
            </a:r>
            <a:r>
              <a:rPr lang="es-MX" sz="2800" b="1" dirty="0">
                <a:latin typeface="Agency FB" panose="020B0503020202020204" pitchFamily="34" charset="0"/>
              </a:rPr>
              <a:t>EL MES ANTERIOR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8725502" y="6492875"/>
            <a:ext cx="411480" cy="365125"/>
          </a:xfrm>
        </p:spPr>
        <p:txBody>
          <a:bodyPr/>
          <a:lstStyle/>
          <a:p>
            <a:r>
              <a:rPr lang="es-MX" sz="1800" b="1" dirty="0">
                <a:latin typeface="Agency FB" panose="020B0503020202020204" pitchFamily="34" charset="0"/>
              </a:rPr>
              <a:t>6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947731"/>
              </p:ext>
            </p:extLst>
          </p:nvPr>
        </p:nvGraphicFramePr>
        <p:xfrm>
          <a:off x="375480" y="2179942"/>
          <a:ext cx="4174567" cy="4512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4567"/>
              </a:tblGrid>
              <a:tr h="382372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gency FB" panose="020B0503020202020204" pitchFamily="34" charset="0"/>
                        </a:rPr>
                        <a:t>MARZO 2021</a:t>
                      </a:r>
                      <a:endParaRPr lang="es-MX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1. Fiscalía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General de Justicia del Estado de Coahuila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2. Acuña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3. Torreón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12667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4.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Salud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5. Poder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Judicial del Estado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6. Instituto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Coahuilense de Acceso a la Información Pública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7.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Finanzas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8.</a:t>
                      </a:r>
                      <a:r>
                        <a:rPr lang="es-MX" sz="1800" b="0" i="0" u="none" strike="noStrike" baseline="0" dirty="0" smtClean="0">
                          <a:effectLst/>
                          <a:latin typeface="Agency FB" panose="020B0503020202020204" pitchFamily="34" charset="0"/>
                        </a:rPr>
                        <a:t> </a:t>
                      </a:r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Despacho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del Titular del Ejecutivo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9. Congreso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del Estado de Coahuila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10.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Seguridad Pública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29" name="Tabla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221647"/>
              </p:ext>
            </p:extLst>
          </p:nvPr>
        </p:nvGraphicFramePr>
        <p:xfrm>
          <a:off x="4793266" y="2173885"/>
          <a:ext cx="3948329" cy="4548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8329"/>
              </a:tblGrid>
              <a:tr h="423308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gency FB" panose="020B0503020202020204" pitchFamily="34" charset="0"/>
                        </a:rPr>
                        <a:t>ABRIL</a:t>
                      </a:r>
                      <a:r>
                        <a:rPr lang="es-MX" baseline="0" dirty="0" smtClean="0">
                          <a:latin typeface="Agency FB" panose="020B0503020202020204" pitchFamily="34" charset="0"/>
                        </a:rPr>
                        <a:t> 2021</a:t>
                      </a:r>
                      <a:endParaRPr lang="es-MX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400608">
                <a:tc>
                  <a:txBody>
                    <a:bodyPr/>
                    <a:lstStyle/>
                    <a:p>
                      <a:pPr marL="0" indent="0" algn="l" fontAlgn="b">
                        <a:buNone/>
                      </a:pPr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1. Acuña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4421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2. Fiscalía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General de Justicia del Estado de Coahuila</a:t>
                      </a:r>
                    </a:p>
                  </a:txBody>
                  <a:tcPr marL="9525" marR="9525" marT="9525" marB="0" anchor="b"/>
                </a:tc>
              </a:tr>
              <a:tr h="47200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3. Saltillo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93294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4. Torreón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5011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5. Poder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Judicial del Estado</a:t>
                      </a:r>
                    </a:p>
                  </a:txBody>
                  <a:tcPr marL="9525" marR="9525" marT="9525" marB="0" anchor="b"/>
                </a:tc>
              </a:tr>
              <a:tr h="322358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6. Instituto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Coahuilense de Acceso a la Información Pública</a:t>
                      </a:r>
                    </a:p>
                  </a:txBody>
                  <a:tcPr marL="9525" marR="9525" marT="9525" marB="0" anchor="b"/>
                </a:tc>
              </a:tr>
              <a:tr h="548503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7.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Finanzas</a:t>
                      </a:r>
                    </a:p>
                  </a:txBody>
                  <a:tcPr marL="9525" marR="9525" marT="9525" marB="0" anchor="b"/>
                </a:tc>
              </a:tr>
              <a:tr h="290206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8.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Salud</a:t>
                      </a:r>
                    </a:p>
                  </a:txBody>
                  <a:tcPr marL="9525" marR="9525" marT="9525" marB="0" anchor="b"/>
                </a:tc>
              </a:tr>
              <a:tr h="342701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9. Instituto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Electoral de Coahuila(IEC)</a:t>
                      </a:r>
                    </a:p>
                  </a:txBody>
                  <a:tcPr marL="9525" marR="9525" marT="9525" marB="0" anchor="b"/>
                </a:tc>
              </a:tr>
              <a:tr h="290206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10.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Seguridad Pública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990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138611" y="0"/>
            <a:ext cx="2005389" cy="1061633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2614129" y="871416"/>
            <a:ext cx="441018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b="1" dirty="0">
                <a:latin typeface="Agency FB" panose="020B0503020202020204" pitchFamily="34" charset="0"/>
              </a:rPr>
              <a:t>TOP </a:t>
            </a:r>
            <a:r>
              <a:rPr lang="es-MX" sz="2800" b="1" dirty="0" smtClean="0">
                <a:latin typeface="Agency FB" panose="020B0503020202020204" pitchFamily="34" charset="0"/>
              </a:rPr>
              <a:t>10 ANUAL: 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ENTIDADES </a:t>
            </a:r>
            <a:r>
              <a:rPr lang="es-MX" sz="2800" b="1" dirty="0">
                <a:latin typeface="Agency FB" panose="020B0503020202020204" pitchFamily="34" charset="0"/>
              </a:rPr>
              <a:t>CON MAS SOLICITUDES 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ANUAL 2021</a:t>
            </a:r>
            <a:endParaRPr lang="es-MX" sz="2800" b="1" dirty="0">
              <a:latin typeface="Agency FB" panose="020B0503020202020204" pitchFamily="34" charset="0"/>
            </a:endParaRPr>
          </a:p>
        </p:txBody>
      </p:sp>
      <p:sp>
        <p:nvSpPr>
          <p:cNvPr id="28" name="Marcador de número de diapositiva 29"/>
          <p:cNvSpPr txBox="1">
            <a:spLocks/>
          </p:cNvSpPr>
          <p:nvPr/>
        </p:nvSpPr>
        <p:spPr>
          <a:xfrm>
            <a:off x="8732520" y="6492875"/>
            <a:ext cx="411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MX"/>
            </a:defPPr>
            <a:lvl1pPr marL="0" algn="r" defTabSz="914400" rtl="0" eaLnBrk="1" latinLnBrk="0" hangingPunct="1">
              <a:defRPr sz="10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800" b="1" dirty="0">
                <a:latin typeface="Agency FB" panose="020B0503020202020204" pitchFamily="34" charset="0"/>
              </a:rPr>
              <a:t>7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407101"/>
              </p:ext>
            </p:extLst>
          </p:nvPr>
        </p:nvGraphicFramePr>
        <p:xfrm>
          <a:off x="1143000" y="2324991"/>
          <a:ext cx="6898627" cy="410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7737"/>
                <a:gridCol w="18108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Agency FB" panose="020B0503020202020204" pitchFamily="34" charset="0"/>
                        </a:rPr>
                        <a:t>ENTIDAD</a:t>
                      </a:r>
                      <a:endParaRPr lang="es-MX" sz="200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Agency FB" panose="020B0503020202020204" pitchFamily="34" charset="0"/>
                        </a:rPr>
                        <a:t>TOTAL</a:t>
                      </a:r>
                      <a:endParaRPr lang="es-MX" sz="200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1. Fiscalía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General de Justicia del Estado de Coahuila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324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2. Acuña</a:t>
                      </a:r>
                      <a:endParaRPr lang="es-MX" sz="20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3. Torreón</a:t>
                      </a:r>
                      <a:endParaRPr lang="es-MX" sz="20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187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4. Poder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Judicial del Estado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183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5. Secretaría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de Salud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175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6. Secretaría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de Finanzas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146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7. Saltillo</a:t>
                      </a:r>
                      <a:endParaRPr lang="es-MX" sz="20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8. Instituto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Coahuilense de Acceso a la Información Pública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122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9. Secretaría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de Seguridad Pública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109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10. Congreso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del Estado de Coahuila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89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18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2750</TotalTime>
  <Words>545</Words>
  <Application>Microsoft Office PowerPoint</Application>
  <PresentationFormat>Presentación en pantalla (4:3)</PresentationFormat>
  <Paragraphs>169</Paragraphs>
  <Slides>14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14</vt:i4>
      </vt:variant>
    </vt:vector>
  </HeadingPairs>
  <TitlesOfParts>
    <vt:vector size="23" baseType="lpstr">
      <vt:lpstr>Agency FB</vt:lpstr>
      <vt:lpstr>Arial</vt:lpstr>
      <vt:lpstr>Calibri</vt:lpstr>
      <vt:lpstr>Calibri Light</vt:lpstr>
      <vt:lpstr>Corbel</vt:lpstr>
      <vt:lpstr>굴림</vt:lpstr>
      <vt:lpstr>Parallax</vt:lpstr>
      <vt:lpstr>Hoja de cálculo de Microsoft Excel 97-2003</vt:lpstr>
      <vt:lpstr>Hoja de cálculo de Microsoft Excel</vt:lpstr>
      <vt:lpstr>Presentación de PowerPoint</vt:lpstr>
      <vt:lpstr>Presentación de PowerPoint</vt:lpstr>
      <vt:lpstr>Presentación de PowerPoint</vt:lpstr>
      <vt:lpstr>Solicitudes Recibidas ABRIL 2021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Solicitudes Recibidas: Por Grupo de Sujetos Obligados ABRIL 2021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ismael rios</dc:creator>
  <cp:lastModifiedBy>hp</cp:lastModifiedBy>
  <cp:revision>316</cp:revision>
  <dcterms:created xsi:type="dcterms:W3CDTF">2019-12-10T21:15:06Z</dcterms:created>
  <dcterms:modified xsi:type="dcterms:W3CDTF">2021-05-06T15:45:43Z</dcterms:modified>
</cp:coreProperties>
</file>