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333" r:id="rId2"/>
    <p:sldId id="342" r:id="rId3"/>
    <p:sldId id="346" r:id="rId4"/>
    <p:sldId id="340" r:id="rId5"/>
    <p:sldId id="344" r:id="rId6"/>
    <p:sldId id="345" r:id="rId7"/>
    <p:sldId id="322" r:id="rId8"/>
    <p:sldId id="321" r:id="rId9"/>
    <p:sldId id="323" r:id="rId10"/>
    <p:sldId id="337" r:id="rId11"/>
    <p:sldId id="338" r:id="rId12"/>
    <p:sldId id="336" r:id="rId13"/>
    <p:sldId id="335" r:id="rId14"/>
    <p:sldId id="327" r:id="rId15"/>
    <p:sldId id="331" r:id="rId16"/>
    <p:sldId id="330" r:id="rId17"/>
    <p:sldId id="269" r:id="rId18"/>
    <p:sldId id="347" r:id="rId19"/>
    <p:sldId id="326" r:id="rId20"/>
    <p:sldId id="348" r:id="rId21"/>
    <p:sldId id="339" r:id="rId22"/>
    <p:sldId id="352" r:id="rId23"/>
    <p:sldId id="364" r:id="rId24"/>
    <p:sldId id="365" r:id="rId25"/>
    <p:sldId id="356" r:id="rId26"/>
    <p:sldId id="366" r:id="rId27"/>
    <p:sldId id="354" r:id="rId28"/>
    <p:sldId id="359" r:id="rId29"/>
    <p:sldId id="350" r:id="rId30"/>
    <p:sldId id="367" r:id="rId31"/>
    <p:sldId id="368" r:id="rId32"/>
    <p:sldId id="334" r:id="rId33"/>
    <p:sldId id="369" r:id="rId34"/>
    <p:sldId id="370" r:id="rId35"/>
    <p:sldId id="371" r:id="rId36"/>
    <p:sldId id="372" r:id="rId37"/>
    <p:sldId id="373" r:id="rId38"/>
    <p:sldId id="341" r:id="rId39"/>
    <p:sldId id="343" r:id="rId40"/>
    <p:sldId id="374" r:id="rId41"/>
    <p:sldId id="375" r:id="rId42"/>
    <p:sldId id="376" r:id="rId43"/>
    <p:sldId id="377" r:id="rId44"/>
    <p:sldId id="378" r:id="rId45"/>
    <p:sldId id="379" r:id="rId46"/>
    <p:sldId id="324" r:id="rId47"/>
    <p:sldId id="328" r:id="rId48"/>
    <p:sldId id="380" r:id="rId49"/>
    <p:sldId id="256" r:id="rId50"/>
    <p:sldId id="272" r:id="rId51"/>
    <p:sldId id="260" r:id="rId52"/>
    <p:sldId id="266" r:id="rId53"/>
    <p:sldId id="294" r:id="rId54"/>
    <p:sldId id="275" r:id="rId55"/>
    <p:sldId id="276" r:id="rId56"/>
    <p:sldId id="277" r:id="rId57"/>
    <p:sldId id="278" r:id="rId58"/>
    <p:sldId id="284" r:id="rId59"/>
    <p:sldId id="280" r:id="rId60"/>
    <p:sldId id="296" r:id="rId61"/>
    <p:sldId id="282" r:id="rId62"/>
    <p:sldId id="281" r:id="rId63"/>
    <p:sldId id="283" r:id="rId64"/>
    <p:sldId id="289" r:id="rId65"/>
    <p:sldId id="381" r:id="rId66"/>
    <p:sldId id="287" r:id="rId67"/>
    <p:sldId id="288" r:id="rId68"/>
    <p:sldId id="286" r:id="rId69"/>
    <p:sldId id="291" r:id="rId70"/>
    <p:sldId id="382" r:id="rId71"/>
    <p:sldId id="383" r:id="rId72"/>
    <p:sldId id="384" r:id="rId73"/>
    <p:sldId id="385" r:id="rId74"/>
    <p:sldId id="386" r:id="rId75"/>
    <p:sldId id="387" r:id="rId76"/>
    <p:sldId id="388" r:id="rId77"/>
    <p:sldId id="389" r:id="rId78"/>
    <p:sldId id="390" r:id="rId79"/>
    <p:sldId id="391" r:id="rId80"/>
    <p:sldId id="392" r:id="rId81"/>
    <p:sldId id="393" r:id="rId82"/>
    <p:sldId id="394" r:id="rId83"/>
    <p:sldId id="395" r:id="rId84"/>
    <p:sldId id="396" r:id="rId85"/>
    <p:sldId id="397" r:id="rId86"/>
    <p:sldId id="398" r:id="rId87"/>
    <p:sldId id="399" r:id="rId88"/>
    <p:sldId id="400" r:id="rId89"/>
  </p:sldIdLst>
  <p:sldSz cx="12192000" cy="6858000"/>
  <p:notesSz cx="6858000" cy="9144000"/>
  <p:defaultTextStyle>
    <a:defPPr>
      <a:defRPr lang="es-E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662" autoAdjust="0"/>
    <p:restoredTop sz="94660"/>
  </p:normalViewPr>
  <p:slideViewPr>
    <p:cSldViewPr snapToGrid="0">
      <p:cViewPr varScale="1">
        <p:scale>
          <a:sx n="60" d="100"/>
          <a:sy n="60" d="100"/>
        </p:scale>
        <p:origin x="90"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hp\Desktop\2018\AVANCES%20DEL%20PLAN%20ANUAL\CUARTO%20TRIMESTRE\4to%20trimestre%20Direccion%20Administraci&#243;n%20y%20Finanza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Administrador\Mis%20documentos\INFORMATICA%202015\TRABAJOS%20ELABORADOS\ADMINISTRACI&#211;N\Gr&#225;fica%20avances%20del%20plan%20anual%20a%2013%20de%20julio%202015.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Avance</a:t>
            </a:r>
            <a:r>
              <a:rPr lang="en-US" dirty="0"/>
              <a:t> del Plan de </a:t>
            </a:r>
            <a:r>
              <a:rPr lang="en-US" dirty="0" err="1"/>
              <a:t>Trabajo</a:t>
            </a:r>
            <a:r>
              <a:rPr lang="en-US" dirty="0"/>
              <a:t> 2018</a:t>
            </a:r>
          </a:p>
        </c:rich>
      </c:tx>
      <c:layout>
        <c:manualLayout>
          <c:xMode val="edge"/>
          <c:yMode val="edge"/>
          <c:x val="0.2659132849256140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Serie 1</c:v>
                </c:pt>
              </c:strCache>
            </c:strRef>
          </c:tx>
          <c:spPr>
            <a:solidFill>
              <a:srgbClr val="C00000"/>
            </a:solidFill>
            <a:ln>
              <a:noFill/>
            </a:ln>
            <a:effectLst/>
          </c:spPr>
          <c:invertIfNegative val="0"/>
          <c:dLbls>
            <c:dLbl>
              <c:idx val="0"/>
              <c:layout>
                <c:manualLayout>
                  <c:x val="9.2825943316239713E-3"/>
                  <c:y val="1.8427046067131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B1-4F99-8937-A7A0B6BE4124}"/>
                </c:ext>
              </c:extLst>
            </c:dLbl>
            <c:dLbl>
              <c:idx val="1"/>
              <c:tx>
                <c:rich>
                  <a:bodyPr/>
                  <a:lstStyle/>
                  <a:p>
                    <a:r>
                      <a:rPr lang="en-US" dirty="0"/>
                      <a:t>100%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B1-4F99-8937-A7A0B6BE4124}"/>
                </c:ext>
              </c:extLst>
            </c:dLbl>
            <c:dLbl>
              <c:idx val="5"/>
              <c:tx>
                <c:rich>
                  <a:bodyPr/>
                  <a:lstStyle/>
                  <a:p>
                    <a:r>
                      <a:rPr lang="en-US" dirty="0"/>
                      <a:t>100%</a:t>
                    </a:r>
                    <a:r>
                      <a:rPr lang="en-US" baseline="0" dirty="0"/>
                      <a:t> </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EE-46CF-8011-D0760411A0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Publicación de materiales sobre transparencia</c:v>
                </c:pt>
                <c:pt idx="1">
                  <c:v>Imagen Institucional y Sociedad Civil</c:v>
                </c:pt>
                <c:pt idx="2">
                  <c:v>Profesionalización</c:v>
                </c:pt>
                <c:pt idx="3">
                  <c:v>Sistema de Gestión de Calidad</c:v>
                </c:pt>
                <c:pt idx="4">
                  <c:v>Sistema Nacional de Transparencia</c:v>
                </c:pt>
                <c:pt idx="5">
                  <c:v>Código de Ética</c:v>
                </c:pt>
              </c:strCache>
            </c:strRef>
          </c:cat>
          <c:val>
            <c:numRef>
              <c:f>Hoja1!$B$2:$B$7</c:f>
              <c:numCache>
                <c:formatCode>0%</c:formatCode>
                <c:ptCount val="6"/>
                <c:pt idx="0">
                  <c:v>0.5</c:v>
                </c:pt>
                <c:pt idx="1">
                  <c:v>1</c:v>
                </c:pt>
                <c:pt idx="2">
                  <c:v>1</c:v>
                </c:pt>
                <c:pt idx="3">
                  <c:v>1</c:v>
                </c:pt>
                <c:pt idx="4">
                  <c:v>1</c:v>
                </c:pt>
                <c:pt idx="5">
                  <c:v>1</c:v>
                </c:pt>
              </c:numCache>
            </c:numRef>
          </c:val>
          <c:extLst>
            <c:ext xmlns:c16="http://schemas.microsoft.com/office/drawing/2014/chart" uri="{C3380CC4-5D6E-409C-BE32-E72D297353CC}">
              <c16:uniqueId val="{00000000-8173-4AA1-B4A1-49E1B5491613}"/>
            </c:ext>
          </c:extLst>
        </c:ser>
        <c:dLbls>
          <c:showLegendKey val="0"/>
          <c:showVal val="0"/>
          <c:showCatName val="0"/>
          <c:showSerName val="0"/>
          <c:showPercent val="0"/>
          <c:showBubbleSize val="0"/>
        </c:dLbls>
        <c:gapWidth val="219"/>
        <c:overlap val="-27"/>
        <c:axId val="130790880"/>
        <c:axId val="130788080"/>
      </c:barChart>
      <c:catAx>
        <c:axId val="13079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0788080"/>
        <c:crosses val="autoZero"/>
        <c:auto val="1"/>
        <c:lblAlgn val="ctr"/>
        <c:lblOffset val="100"/>
        <c:noMultiLvlLbl val="0"/>
      </c:catAx>
      <c:valAx>
        <c:axId val="130788080"/>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079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cat>
            <c:strRef>
              <c:f>'DIAPOSITIVA 8'!$B$3:$B$4</c:f>
              <c:strCache>
                <c:ptCount val="2"/>
                <c:pt idx="0">
                  <c:v>Mantenimiento preventivo al Equipo de cómputo</c:v>
                </c:pt>
                <c:pt idx="1">
                  <c:v>Adquisición de licencia de OFFICE 2012</c:v>
                </c:pt>
              </c:strCache>
            </c:strRef>
          </c:cat>
          <c:val>
            <c:numRef>
              <c:f>'DIAPOSITIVA 8'!$C$3:$C$4</c:f>
              <c:numCache>
                <c:formatCode>0%</c:formatCode>
                <c:ptCount val="2"/>
                <c:pt idx="0">
                  <c:v>1</c:v>
                </c:pt>
                <c:pt idx="1">
                  <c:v>0</c:v>
                </c:pt>
              </c:numCache>
            </c:numRef>
          </c:val>
          <c:extLst>
            <c:ext xmlns:c16="http://schemas.microsoft.com/office/drawing/2014/chart" uri="{C3380CC4-5D6E-409C-BE32-E72D297353CC}">
              <c16:uniqueId val="{00000000-C1A9-4FCD-AB16-579C61ABB1B5}"/>
            </c:ext>
          </c:extLst>
        </c:ser>
        <c:dLbls>
          <c:showLegendKey val="0"/>
          <c:showVal val="0"/>
          <c:showCatName val="0"/>
          <c:showSerName val="0"/>
          <c:showPercent val="0"/>
          <c:showBubbleSize val="0"/>
        </c:dLbls>
        <c:gapWidth val="182"/>
        <c:axId val="285817248"/>
        <c:axId val="285817808"/>
      </c:barChart>
      <c:catAx>
        <c:axId val="285817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crossAx val="285817808"/>
        <c:crosses val="autoZero"/>
        <c:auto val="1"/>
        <c:lblAlgn val="ctr"/>
        <c:lblOffset val="100"/>
        <c:noMultiLvlLbl val="0"/>
      </c:catAx>
      <c:valAx>
        <c:axId val="28581780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crossAx val="285817248"/>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sz="1400"/>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'2013'!$A$125:$A$127</c:f>
              <c:strCache>
                <c:ptCount val="2"/>
                <c:pt idx="1">
                  <c:v>Manual organizacional</c:v>
                </c:pt>
              </c:strCache>
            </c:strRef>
          </c:cat>
          <c:val>
            <c:numRef>
              <c:f>'2013'!$B$125:$B$127</c:f>
              <c:numCache>
                <c:formatCode>0%</c:formatCode>
                <c:ptCount val="3"/>
                <c:pt idx="1">
                  <c:v>1</c:v>
                </c:pt>
              </c:numCache>
            </c:numRef>
          </c:val>
          <c:extLst>
            <c:ext xmlns:c16="http://schemas.microsoft.com/office/drawing/2014/chart" uri="{C3380CC4-5D6E-409C-BE32-E72D297353CC}">
              <c16:uniqueId val="{00000000-CF45-4D3E-ACD0-F2BFE5728739}"/>
            </c:ext>
          </c:extLst>
        </c:ser>
        <c:dLbls>
          <c:showLegendKey val="0"/>
          <c:showVal val="0"/>
          <c:showCatName val="0"/>
          <c:showSerName val="0"/>
          <c:showPercent val="0"/>
          <c:showBubbleSize val="0"/>
        </c:dLbls>
        <c:gapWidth val="150"/>
        <c:axId val="285825648"/>
        <c:axId val="285826208"/>
      </c:barChart>
      <c:catAx>
        <c:axId val="285825648"/>
        <c:scaling>
          <c:orientation val="minMax"/>
        </c:scaling>
        <c:delete val="0"/>
        <c:axPos val="l"/>
        <c:numFmt formatCode="General" sourceLinked="0"/>
        <c:majorTickMark val="out"/>
        <c:minorTickMark val="none"/>
        <c:tickLblPos val="nextTo"/>
        <c:crossAx val="285826208"/>
        <c:crosses val="autoZero"/>
        <c:auto val="1"/>
        <c:lblAlgn val="ctr"/>
        <c:lblOffset val="100"/>
        <c:noMultiLvlLbl val="0"/>
      </c:catAx>
      <c:valAx>
        <c:axId val="285826208"/>
        <c:scaling>
          <c:orientation val="minMax"/>
          <c:max val="1"/>
        </c:scaling>
        <c:delete val="0"/>
        <c:axPos val="b"/>
        <c:majorGridlines/>
        <c:numFmt formatCode="0%" sourceLinked="1"/>
        <c:majorTickMark val="out"/>
        <c:minorTickMark val="none"/>
        <c:tickLblPos val="nextTo"/>
        <c:crossAx val="285825648"/>
        <c:crosses val="autoZero"/>
        <c:crossBetween val="between"/>
        <c:majorUnit val="0.25"/>
      </c:valAx>
      <c:spPr>
        <a:ln>
          <a:noFill/>
        </a:ln>
      </c:spPr>
    </c:plotArea>
    <c:plotVisOnly val="1"/>
    <c:dispBlanksAs val="gap"/>
    <c:showDLblsOverMax val="0"/>
  </c:chart>
  <c:spPr>
    <a:ln>
      <a:noFill/>
    </a:ln>
  </c:spPr>
  <c:txPr>
    <a:bodyPr/>
    <a:lstStyle/>
    <a:p>
      <a:pPr>
        <a:defRPr sz="1400"/>
      </a:pPr>
      <a:endParaRPr lang="es-MX"/>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EF7CD-5EDC-44B6-8E89-4EEE47F0C60C}" type="datetimeFigureOut">
              <a:rPr lang="es-MX" smtClean="0"/>
              <a:t>21/03/2019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9C684-9721-4D18-979A-DC223883A53F}" type="slidenum">
              <a:rPr lang="es-MX" smtClean="0"/>
              <a:t>‹Nº›</a:t>
            </a:fld>
            <a:endParaRPr lang="es-MX"/>
          </a:p>
        </p:txBody>
      </p:sp>
    </p:spTree>
    <p:extLst>
      <p:ext uri="{BB962C8B-B14F-4D97-AF65-F5344CB8AC3E}">
        <p14:creationId xmlns:p14="http://schemas.microsoft.com/office/powerpoint/2010/main" val="2152860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a:extLst>
              <a:ext uri="{FF2B5EF4-FFF2-40B4-BE49-F238E27FC236}">
                <a16:creationId xmlns:a16="http://schemas.microsoft.com/office/drawing/2014/main" id="{4AB8330B-32C7-4546-AE77-8B9BECF179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Marcador de notas">
            <a:extLst>
              <a:ext uri="{FF2B5EF4-FFF2-40B4-BE49-F238E27FC236}">
                <a16:creationId xmlns:a16="http://schemas.microsoft.com/office/drawing/2014/main" id="{A7603C12-9E28-45F4-B048-B02701EFC4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5124" name="3 Marcador de número de diapositiva">
            <a:extLst>
              <a:ext uri="{FF2B5EF4-FFF2-40B4-BE49-F238E27FC236}">
                <a16:creationId xmlns:a16="http://schemas.microsoft.com/office/drawing/2014/main" id="{5094C97C-F51E-42A2-AEBB-004F3EFC43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21CA288-F097-4D6F-A2FE-9B464802B9B8}" type="slidenum">
              <a:rPr lang="es-MX" altLang="es-MX" smtClean="0"/>
              <a:pPr/>
              <a:t>2</a:t>
            </a:fld>
            <a:endParaRPr lang="es-MX" alt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a:extLst>
              <a:ext uri="{FF2B5EF4-FFF2-40B4-BE49-F238E27FC236}">
                <a16:creationId xmlns:a16="http://schemas.microsoft.com/office/drawing/2014/main" id="{64E8936B-C8F5-4307-8FAF-7702F2ED2E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a:extLst>
              <a:ext uri="{FF2B5EF4-FFF2-40B4-BE49-F238E27FC236}">
                <a16:creationId xmlns:a16="http://schemas.microsoft.com/office/drawing/2014/main" id="{B514051D-16BD-40AF-AC66-7670B1AD5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23556" name="3 Marcador de número de diapositiva">
            <a:extLst>
              <a:ext uri="{FF2B5EF4-FFF2-40B4-BE49-F238E27FC236}">
                <a16:creationId xmlns:a16="http://schemas.microsoft.com/office/drawing/2014/main" id="{34A48597-4F46-46F2-9276-ACA8C55182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7787EC1-22ED-4389-A5C9-9C25C983D95F}" type="slidenum">
              <a:rPr lang="es-MX" altLang="es-MX" smtClean="0"/>
              <a:pPr/>
              <a:t>11</a:t>
            </a:fld>
            <a:endParaRPr lang="es-MX" alt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a:extLst>
              <a:ext uri="{FF2B5EF4-FFF2-40B4-BE49-F238E27FC236}">
                <a16:creationId xmlns:a16="http://schemas.microsoft.com/office/drawing/2014/main" id="{23FD8D37-9C7B-49E8-957B-F20AD9C13A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a:extLst>
              <a:ext uri="{FF2B5EF4-FFF2-40B4-BE49-F238E27FC236}">
                <a16:creationId xmlns:a16="http://schemas.microsoft.com/office/drawing/2014/main" id="{60F79905-CD75-4837-96D4-695B3C6AB8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25604" name="3 Marcador de número de diapositiva">
            <a:extLst>
              <a:ext uri="{FF2B5EF4-FFF2-40B4-BE49-F238E27FC236}">
                <a16:creationId xmlns:a16="http://schemas.microsoft.com/office/drawing/2014/main" id="{253D1280-3946-424F-BC67-1756782F15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0A3E44A-C386-42D4-9665-773BE2BE8E73}" type="slidenum">
              <a:rPr lang="es-MX" altLang="es-MX" smtClean="0"/>
              <a:pPr/>
              <a:t>12</a:t>
            </a:fld>
            <a:endParaRPr lang="es-MX" alt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a:extLst>
              <a:ext uri="{FF2B5EF4-FFF2-40B4-BE49-F238E27FC236}">
                <a16:creationId xmlns:a16="http://schemas.microsoft.com/office/drawing/2014/main" id="{B969C638-21C5-4BA1-9832-9CA864155B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a:extLst>
              <a:ext uri="{FF2B5EF4-FFF2-40B4-BE49-F238E27FC236}">
                <a16:creationId xmlns:a16="http://schemas.microsoft.com/office/drawing/2014/main" id="{06BB5C49-67CA-4E57-B6DC-1C1035CF0A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27652" name="3 Marcador de número de diapositiva">
            <a:extLst>
              <a:ext uri="{FF2B5EF4-FFF2-40B4-BE49-F238E27FC236}">
                <a16:creationId xmlns:a16="http://schemas.microsoft.com/office/drawing/2014/main" id="{CF594A91-86C6-4609-A4E4-9F00906970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9220340-0ADB-4A9F-B1C4-A158C8C42E7F}" type="slidenum">
              <a:rPr lang="es-MX" altLang="es-MX" smtClean="0"/>
              <a:pPr/>
              <a:t>13</a:t>
            </a:fld>
            <a:endParaRPr lang="es-MX" alt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a:extLst>
              <a:ext uri="{FF2B5EF4-FFF2-40B4-BE49-F238E27FC236}">
                <a16:creationId xmlns:a16="http://schemas.microsoft.com/office/drawing/2014/main" id="{13B61210-A9CD-47C6-9281-6D0BE86092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Marcador de notas">
            <a:extLst>
              <a:ext uri="{FF2B5EF4-FFF2-40B4-BE49-F238E27FC236}">
                <a16:creationId xmlns:a16="http://schemas.microsoft.com/office/drawing/2014/main" id="{401D116A-FD08-4B76-9860-1094A8E784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29700" name="3 Marcador de número de diapositiva">
            <a:extLst>
              <a:ext uri="{FF2B5EF4-FFF2-40B4-BE49-F238E27FC236}">
                <a16:creationId xmlns:a16="http://schemas.microsoft.com/office/drawing/2014/main" id="{7F53FB57-8CCA-4242-BE83-E81A4828C0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15BB6F5-12D3-4449-90C5-36667ACBAFD4}" type="slidenum">
              <a:rPr lang="es-MX" altLang="es-MX" smtClean="0"/>
              <a:pPr/>
              <a:t>14</a:t>
            </a:fld>
            <a:endParaRPr lang="es-MX" alt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a:extLst>
              <a:ext uri="{FF2B5EF4-FFF2-40B4-BE49-F238E27FC236}">
                <a16:creationId xmlns:a16="http://schemas.microsoft.com/office/drawing/2014/main" id="{F22E75C2-8A6A-4231-BB07-429741A7B8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a:extLst>
              <a:ext uri="{FF2B5EF4-FFF2-40B4-BE49-F238E27FC236}">
                <a16:creationId xmlns:a16="http://schemas.microsoft.com/office/drawing/2014/main" id="{B19D541F-BD0B-4429-B2D9-333D996850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31748" name="3 Marcador de número de diapositiva">
            <a:extLst>
              <a:ext uri="{FF2B5EF4-FFF2-40B4-BE49-F238E27FC236}">
                <a16:creationId xmlns:a16="http://schemas.microsoft.com/office/drawing/2014/main" id="{139FB751-FA9E-44E0-B920-107496C359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0FE60BA-BA43-4213-8A08-61A0011429E4}" type="slidenum">
              <a:rPr lang="es-MX" altLang="es-MX" smtClean="0"/>
              <a:pPr/>
              <a:t>15</a:t>
            </a:fld>
            <a:endParaRPr lang="es-MX" alt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a:extLst>
              <a:ext uri="{FF2B5EF4-FFF2-40B4-BE49-F238E27FC236}">
                <a16:creationId xmlns:a16="http://schemas.microsoft.com/office/drawing/2014/main" id="{7E601858-F92E-47B2-B451-1F78B7F64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a:extLst>
              <a:ext uri="{FF2B5EF4-FFF2-40B4-BE49-F238E27FC236}">
                <a16:creationId xmlns:a16="http://schemas.microsoft.com/office/drawing/2014/main" id="{6373666D-87FA-4F7C-81FC-6C8E5E786D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33796" name="3 Marcador de número de diapositiva">
            <a:extLst>
              <a:ext uri="{FF2B5EF4-FFF2-40B4-BE49-F238E27FC236}">
                <a16:creationId xmlns:a16="http://schemas.microsoft.com/office/drawing/2014/main" id="{92A112AE-18A8-43AC-A701-A805DEBF36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AE18C50-6EB7-4A53-9A69-A9D0A8077DD3}" type="slidenum">
              <a:rPr lang="es-MX" altLang="es-MX" smtClean="0"/>
              <a:pPr/>
              <a:t>16</a:t>
            </a:fld>
            <a:endParaRPr lang="es-MX" alt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imagen de diapositiva 1">
            <a:extLst>
              <a:ext uri="{FF2B5EF4-FFF2-40B4-BE49-F238E27FC236}">
                <a16:creationId xmlns:a16="http://schemas.microsoft.com/office/drawing/2014/main" id="{96E5A0EF-12D3-4F25-91F2-A335B32317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Marcador de notas 2">
            <a:extLst>
              <a:ext uri="{FF2B5EF4-FFF2-40B4-BE49-F238E27FC236}">
                <a16:creationId xmlns:a16="http://schemas.microsoft.com/office/drawing/2014/main" id="{4D693EFC-1830-451A-803D-85025FD7D6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a:p>
        </p:txBody>
      </p:sp>
      <p:sp>
        <p:nvSpPr>
          <p:cNvPr id="5124" name="Marcador de número de diapositiva 3">
            <a:extLst>
              <a:ext uri="{FF2B5EF4-FFF2-40B4-BE49-F238E27FC236}">
                <a16:creationId xmlns:a16="http://schemas.microsoft.com/office/drawing/2014/main" id="{A97F9E91-019E-4613-92BC-FB906E2A7B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FE072B3-3CAD-4B96-9235-08D042199A74}" type="slidenum">
              <a:rPr lang="es-ES" altLang="en-US" smtClean="0"/>
              <a:pPr/>
              <a:t>17</a:t>
            </a:fld>
            <a:endParaRPr lang="es-E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imagen de diapositiva 1">
            <a:extLst>
              <a:ext uri="{FF2B5EF4-FFF2-40B4-BE49-F238E27FC236}">
                <a16:creationId xmlns:a16="http://schemas.microsoft.com/office/drawing/2014/main" id="{75844AEC-FB75-4810-9CA8-D6155B419E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Marcador de notas 2">
            <a:extLst>
              <a:ext uri="{FF2B5EF4-FFF2-40B4-BE49-F238E27FC236}">
                <a16:creationId xmlns:a16="http://schemas.microsoft.com/office/drawing/2014/main" id="{00D0AB00-5118-4D2F-92A2-AE94B57D4E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a:p>
        </p:txBody>
      </p:sp>
      <p:sp>
        <p:nvSpPr>
          <p:cNvPr id="7172" name="Marcador de número de diapositiva 3">
            <a:extLst>
              <a:ext uri="{FF2B5EF4-FFF2-40B4-BE49-F238E27FC236}">
                <a16:creationId xmlns:a16="http://schemas.microsoft.com/office/drawing/2014/main" id="{0818B015-14D1-455C-9E43-A5D026262A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036690F-BDC9-4A0B-8BA5-8C59264A17AE}" type="slidenum">
              <a:rPr lang="es-ES" altLang="en-US" smtClean="0"/>
              <a:pPr/>
              <a:t>18</a:t>
            </a:fld>
            <a:endParaRPr lang="es-E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028FDE4E-CDD9-4D6D-AA4E-E08C88379F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a:extLst>
              <a:ext uri="{FF2B5EF4-FFF2-40B4-BE49-F238E27FC236}">
                <a16:creationId xmlns:a16="http://schemas.microsoft.com/office/drawing/2014/main" id="{FF70A8A1-A5BC-4592-AEAA-D343FBAB3A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a:p>
        </p:txBody>
      </p:sp>
      <p:sp>
        <p:nvSpPr>
          <p:cNvPr id="9220" name="Marcador de número de diapositiva 3">
            <a:extLst>
              <a:ext uri="{FF2B5EF4-FFF2-40B4-BE49-F238E27FC236}">
                <a16:creationId xmlns:a16="http://schemas.microsoft.com/office/drawing/2014/main" id="{B3D845DD-25D0-4516-8C93-ED9350F124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63F9A43-6C7F-47EB-B2D6-7D323A641C30}" type="slidenum">
              <a:rPr lang="es-ES" altLang="en-US" smtClean="0"/>
              <a:pPr/>
              <a:t>19</a:t>
            </a:fld>
            <a:endParaRPr lang="es-E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a:extLst>
              <a:ext uri="{FF2B5EF4-FFF2-40B4-BE49-F238E27FC236}">
                <a16:creationId xmlns:a16="http://schemas.microsoft.com/office/drawing/2014/main" id="{F467ECE4-DF1C-408E-8119-999B6AEBAA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Marcador de notas 2">
            <a:extLst>
              <a:ext uri="{FF2B5EF4-FFF2-40B4-BE49-F238E27FC236}">
                <a16:creationId xmlns:a16="http://schemas.microsoft.com/office/drawing/2014/main" id="{8DD223C4-2B24-46A7-90BB-280DA27794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a:p>
        </p:txBody>
      </p:sp>
      <p:sp>
        <p:nvSpPr>
          <p:cNvPr id="11268" name="Marcador de número de diapositiva 3">
            <a:extLst>
              <a:ext uri="{FF2B5EF4-FFF2-40B4-BE49-F238E27FC236}">
                <a16:creationId xmlns:a16="http://schemas.microsoft.com/office/drawing/2014/main" id="{1AE6E07C-1954-4EE0-A277-BCF6C2A1A5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1F87B5C-402C-4C74-ACE9-15310FC05886}" type="slidenum">
              <a:rPr lang="es-ES" altLang="en-US" smtClean="0"/>
              <a:pPr/>
              <a:t>20</a:t>
            </a:fld>
            <a:endParaRPr lang="es-E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a:extLst>
              <a:ext uri="{FF2B5EF4-FFF2-40B4-BE49-F238E27FC236}">
                <a16:creationId xmlns:a16="http://schemas.microsoft.com/office/drawing/2014/main" id="{04341025-3C07-4CF3-BDCB-C0F11589A5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Marcador de notas">
            <a:extLst>
              <a:ext uri="{FF2B5EF4-FFF2-40B4-BE49-F238E27FC236}">
                <a16:creationId xmlns:a16="http://schemas.microsoft.com/office/drawing/2014/main" id="{DDAC2F76-DA86-4063-AA10-B642506419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7172" name="3 Marcador de número de diapositiva">
            <a:extLst>
              <a:ext uri="{FF2B5EF4-FFF2-40B4-BE49-F238E27FC236}">
                <a16:creationId xmlns:a16="http://schemas.microsoft.com/office/drawing/2014/main" id="{E26A5C0F-466A-4D9F-A898-E3A08018A2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D60F99F-6FCF-4891-9BFD-18AAE2A20240}" type="slidenum">
              <a:rPr lang="es-MX" altLang="es-MX" smtClean="0"/>
              <a:pPr/>
              <a:t>3</a:t>
            </a:fld>
            <a:endParaRPr lang="es-MX" alt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imagen de diapositiva 1">
            <a:extLst>
              <a:ext uri="{FF2B5EF4-FFF2-40B4-BE49-F238E27FC236}">
                <a16:creationId xmlns:a16="http://schemas.microsoft.com/office/drawing/2014/main" id="{9373A103-01E9-42B4-8D8E-36816A37EF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Marcador de notas 2">
            <a:extLst>
              <a:ext uri="{FF2B5EF4-FFF2-40B4-BE49-F238E27FC236}">
                <a16:creationId xmlns:a16="http://schemas.microsoft.com/office/drawing/2014/main" id="{8688A76D-20EB-4F3F-A3D7-107252C62C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a:p>
        </p:txBody>
      </p:sp>
      <p:sp>
        <p:nvSpPr>
          <p:cNvPr id="13316" name="Marcador de número de diapositiva 3">
            <a:extLst>
              <a:ext uri="{FF2B5EF4-FFF2-40B4-BE49-F238E27FC236}">
                <a16:creationId xmlns:a16="http://schemas.microsoft.com/office/drawing/2014/main" id="{FDE29C42-57CD-4E85-B2B1-CDBB3D7BC3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218FE50-55D8-4B0F-963A-67F79DA7EE74}" type="slidenum">
              <a:rPr lang="es-ES" altLang="en-US" smtClean="0"/>
              <a:pPr/>
              <a:t>21</a:t>
            </a:fld>
            <a:endParaRPr lang="es-E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a:extLst>
              <a:ext uri="{FF2B5EF4-FFF2-40B4-BE49-F238E27FC236}">
                <a16:creationId xmlns:a16="http://schemas.microsoft.com/office/drawing/2014/main" id="{A8C476F9-07EB-47F6-BDDB-D4D471E80B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notas 2">
            <a:extLst>
              <a:ext uri="{FF2B5EF4-FFF2-40B4-BE49-F238E27FC236}">
                <a16:creationId xmlns:a16="http://schemas.microsoft.com/office/drawing/2014/main" id="{0238F55C-3125-40B5-A0F2-824CC0AC8E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a:p>
        </p:txBody>
      </p:sp>
      <p:sp>
        <p:nvSpPr>
          <p:cNvPr id="15364" name="Marcador de número de diapositiva 3">
            <a:extLst>
              <a:ext uri="{FF2B5EF4-FFF2-40B4-BE49-F238E27FC236}">
                <a16:creationId xmlns:a16="http://schemas.microsoft.com/office/drawing/2014/main" id="{23DDDB40-5743-4E80-B811-94CDF8AD60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D7D9B27-F4DD-4444-9AC4-B6A8643EDE18}" type="slidenum">
              <a:rPr lang="es-ES" altLang="en-US" smtClean="0"/>
              <a:pPr/>
              <a:t>22</a:t>
            </a:fld>
            <a:endParaRPr lang="es-E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a:extLst>
              <a:ext uri="{FF2B5EF4-FFF2-40B4-BE49-F238E27FC236}">
                <a16:creationId xmlns:a16="http://schemas.microsoft.com/office/drawing/2014/main" id="{941F2995-A0B9-46D0-8D2D-10E8FF242F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Marcador de notas 2">
            <a:extLst>
              <a:ext uri="{FF2B5EF4-FFF2-40B4-BE49-F238E27FC236}">
                <a16:creationId xmlns:a16="http://schemas.microsoft.com/office/drawing/2014/main" id="{65907F86-DC76-41BD-827B-F0C809BE2C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a:p>
        </p:txBody>
      </p:sp>
      <p:sp>
        <p:nvSpPr>
          <p:cNvPr id="17412" name="Marcador de número de diapositiva 3">
            <a:extLst>
              <a:ext uri="{FF2B5EF4-FFF2-40B4-BE49-F238E27FC236}">
                <a16:creationId xmlns:a16="http://schemas.microsoft.com/office/drawing/2014/main" id="{6AA794B5-635D-496F-B2D7-519FF4DC29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9545D2F-18B8-4F98-9B59-9C8349AE26F4}" type="slidenum">
              <a:rPr lang="es-ES" altLang="en-US" smtClean="0"/>
              <a:pPr/>
              <a:t>23</a:t>
            </a:fld>
            <a:endParaRPr lang="es-E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a:extLst>
              <a:ext uri="{FF2B5EF4-FFF2-40B4-BE49-F238E27FC236}">
                <a16:creationId xmlns:a16="http://schemas.microsoft.com/office/drawing/2014/main" id="{F1DAEF83-6E07-4298-9401-019BBD7A76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a:extLst>
              <a:ext uri="{FF2B5EF4-FFF2-40B4-BE49-F238E27FC236}">
                <a16:creationId xmlns:a16="http://schemas.microsoft.com/office/drawing/2014/main" id="{86A6D7FA-AD24-43AC-BE16-AB3C84B21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a:p>
        </p:txBody>
      </p:sp>
      <p:sp>
        <p:nvSpPr>
          <p:cNvPr id="19460" name="Marcador de número de diapositiva 3">
            <a:extLst>
              <a:ext uri="{FF2B5EF4-FFF2-40B4-BE49-F238E27FC236}">
                <a16:creationId xmlns:a16="http://schemas.microsoft.com/office/drawing/2014/main" id="{D45467FA-73C2-4654-A6CF-1512630838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2BBEF0F-B606-44BF-83F5-859983F1C7B2}" type="slidenum">
              <a:rPr lang="es-ES" altLang="en-US" smtClean="0"/>
              <a:pPr/>
              <a:t>24</a:t>
            </a:fld>
            <a:endParaRPr lang="es-E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imagen de diapositiva 1">
            <a:extLst>
              <a:ext uri="{FF2B5EF4-FFF2-40B4-BE49-F238E27FC236}">
                <a16:creationId xmlns:a16="http://schemas.microsoft.com/office/drawing/2014/main" id="{5F45439D-C7A0-46E5-8698-75CF8AC563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Marcador de notas 2">
            <a:extLst>
              <a:ext uri="{FF2B5EF4-FFF2-40B4-BE49-F238E27FC236}">
                <a16:creationId xmlns:a16="http://schemas.microsoft.com/office/drawing/2014/main" id="{0520AD17-EBBA-49D9-A175-36D67166EB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a:p>
        </p:txBody>
      </p:sp>
      <p:sp>
        <p:nvSpPr>
          <p:cNvPr id="21508" name="Marcador de número de diapositiva 3">
            <a:extLst>
              <a:ext uri="{FF2B5EF4-FFF2-40B4-BE49-F238E27FC236}">
                <a16:creationId xmlns:a16="http://schemas.microsoft.com/office/drawing/2014/main" id="{0FAE7DAF-1E7C-43C6-BD00-6874611598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95E3EB2-AB81-4559-A8C9-E09E7081F69B}" type="slidenum">
              <a:rPr lang="es-ES" altLang="en-US" smtClean="0"/>
              <a:pPr/>
              <a:t>25</a:t>
            </a:fld>
            <a:endParaRPr lang="es-E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ABE00203-0793-415C-ABB8-9741FF2C61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Marcador de notas 2">
            <a:extLst>
              <a:ext uri="{FF2B5EF4-FFF2-40B4-BE49-F238E27FC236}">
                <a16:creationId xmlns:a16="http://schemas.microsoft.com/office/drawing/2014/main" id="{B169B0D6-725A-493D-94A9-3D29C19C42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a:p>
        </p:txBody>
      </p:sp>
      <p:sp>
        <p:nvSpPr>
          <p:cNvPr id="23556" name="Marcador de número de diapositiva 3">
            <a:extLst>
              <a:ext uri="{FF2B5EF4-FFF2-40B4-BE49-F238E27FC236}">
                <a16:creationId xmlns:a16="http://schemas.microsoft.com/office/drawing/2014/main" id="{F8FAED7D-E7A8-4B53-A36E-BA4E09F64F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DC9FACC-6738-4867-B9C6-ED47C6C901F4}" type="slidenum">
              <a:rPr lang="es-ES" altLang="en-US" smtClean="0"/>
              <a:pPr/>
              <a:t>26</a:t>
            </a:fld>
            <a:endParaRPr lang="es-E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a:extLst>
              <a:ext uri="{FF2B5EF4-FFF2-40B4-BE49-F238E27FC236}">
                <a16:creationId xmlns:a16="http://schemas.microsoft.com/office/drawing/2014/main" id="{52B2E342-2786-4448-BAE0-5D5F5048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a:extLst>
              <a:ext uri="{FF2B5EF4-FFF2-40B4-BE49-F238E27FC236}">
                <a16:creationId xmlns:a16="http://schemas.microsoft.com/office/drawing/2014/main" id="{28B5A548-B59D-4F36-96D8-94BA7593DD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a:p>
        </p:txBody>
      </p:sp>
      <p:sp>
        <p:nvSpPr>
          <p:cNvPr id="25604" name="Marcador de número de diapositiva 3">
            <a:extLst>
              <a:ext uri="{FF2B5EF4-FFF2-40B4-BE49-F238E27FC236}">
                <a16:creationId xmlns:a16="http://schemas.microsoft.com/office/drawing/2014/main" id="{22744937-0DFB-4D72-A852-48B946E689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120DDF6-6BDD-485A-B4E4-DA7802785A5B}" type="slidenum">
              <a:rPr lang="es-ES" altLang="en-US" smtClean="0"/>
              <a:pPr/>
              <a:t>27</a:t>
            </a:fld>
            <a:endParaRPr lang="es-E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a:extLst>
              <a:ext uri="{FF2B5EF4-FFF2-40B4-BE49-F238E27FC236}">
                <a16:creationId xmlns:a16="http://schemas.microsoft.com/office/drawing/2014/main" id="{3B6D7C0E-EA30-415C-9600-D5E48897C2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notas 2">
            <a:extLst>
              <a:ext uri="{FF2B5EF4-FFF2-40B4-BE49-F238E27FC236}">
                <a16:creationId xmlns:a16="http://schemas.microsoft.com/office/drawing/2014/main" id="{7132C933-A474-4DA8-8AB1-FEC50156FA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a:p>
        </p:txBody>
      </p:sp>
      <p:sp>
        <p:nvSpPr>
          <p:cNvPr id="27652" name="Marcador de número de diapositiva 3">
            <a:extLst>
              <a:ext uri="{FF2B5EF4-FFF2-40B4-BE49-F238E27FC236}">
                <a16:creationId xmlns:a16="http://schemas.microsoft.com/office/drawing/2014/main" id="{3E9AE923-F62C-45CA-9903-B5386B1D23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12081E9-35E8-45F5-8EDE-A4ACC28FC8B7}" type="slidenum">
              <a:rPr lang="es-ES" altLang="en-US" smtClean="0"/>
              <a:pPr/>
              <a:t>28</a:t>
            </a:fld>
            <a:endParaRPr lang="es-E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a:extLst>
              <a:ext uri="{FF2B5EF4-FFF2-40B4-BE49-F238E27FC236}">
                <a16:creationId xmlns:a16="http://schemas.microsoft.com/office/drawing/2014/main" id="{7CE4D48A-3FD6-4B85-9B5C-2BE66B6357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notas 2">
            <a:extLst>
              <a:ext uri="{FF2B5EF4-FFF2-40B4-BE49-F238E27FC236}">
                <a16:creationId xmlns:a16="http://schemas.microsoft.com/office/drawing/2014/main" id="{FC7AFC3A-87B7-4E7F-8242-B787402457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a:p>
        </p:txBody>
      </p:sp>
      <p:sp>
        <p:nvSpPr>
          <p:cNvPr id="29700" name="Marcador de número de diapositiva 3">
            <a:extLst>
              <a:ext uri="{FF2B5EF4-FFF2-40B4-BE49-F238E27FC236}">
                <a16:creationId xmlns:a16="http://schemas.microsoft.com/office/drawing/2014/main" id="{80BB008E-E843-4457-BAB1-313475BD1E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338BA31-8101-4245-948F-E41C14F574CF}" type="slidenum">
              <a:rPr lang="es-ES" altLang="en-US" smtClean="0"/>
              <a:pPr/>
              <a:t>29</a:t>
            </a:fld>
            <a:endParaRPr lang="es-E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71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27ED11CB-2167-524A-B682-C78BBA1D91F1}" type="slidenum">
              <a:rPr lang="es-MX" altLang="es-MX"/>
              <a:pPr/>
              <a:t>42</a:t>
            </a:fld>
            <a:endParaRPr lang="es-MX" altLang="es-MX"/>
          </a:p>
        </p:txBody>
      </p:sp>
    </p:spTree>
    <p:extLst>
      <p:ext uri="{BB962C8B-B14F-4D97-AF65-F5344CB8AC3E}">
        <p14:creationId xmlns:p14="http://schemas.microsoft.com/office/powerpoint/2010/main" val="182025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a:extLst>
              <a:ext uri="{FF2B5EF4-FFF2-40B4-BE49-F238E27FC236}">
                <a16:creationId xmlns:a16="http://schemas.microsoft.com/office/drawing/2014/main" id="{BB429160-C122-4D23-850C-71786CCD8E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a:extLst>
              <a:ext uri="{FF2B5EF4-FFF2-40B4-BE49-F238E27FC236}">
                <a16:creationId xmlns:a16="http://schemas.microsoft.com/office/drawing/2014/main" id="{B6374493-7259-408D-A250-7C56BBA3C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9220" name="3 Marcador de número de diapositiva">
            <a:extLst>
              <a:ext uri="{FF2B5EF4-FFF2-40B4-BE49-F238E27FC236}">
                <a16:creationId xmlns:a16="http://schemas.microsoft.com/office/drawing/2014/main" id="{607F2E6F-AED0-44F2-A60B-1131111885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78CBBC5-3187-45B7-AEB5-2AEDDA1E8A91}" type="slidenum">
              <a:rPr lang="es-MX" altLang="es-MX" smtClean="0"/>
              <a:pPr/>
              <a:t>4</a:t>
            </a:fld>
            <a:endParaRPr lang="es-MX" altLang="es-MX"/>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153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C3E6169E-30CF-E04F-AFC7-ECE89D74D847}" type="slidenum">
              <a:rPr lang="es-MX" altLang="es-MX"/>
              <a:pPr/>
              <a:t>43</a:t>
            </a:fld>
            <a:endParaRPr lang="es-MX" altLang="es-MX"/>
          </a:p>
        </p:txBody>
      </p:sp>
    </p:spTree>
    <p:extLst>
      <p:ext uri="{BB962C8B-B14F-4D97-AF65-F5344CB8AC3E}">
        <p14:creationId xmlns:p14="http://schemas.microsoft.com/office/powerpoint/2010/main" val="1908358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153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C3E6169E-30CF-E04F-AFC7-ECE89D74D847}" type="slidenum">
              <a:rPr lang="es-MX" altLang="es-MX"/>
              <a:pPr/>
              <a:t>44</a:t>
            </a:fld>
            <a:endParaRPr lang="es-MX" altLang="es-MX"/>
          </a:p>
        </p:txBody>
      </p:sp>
    </p:spTree>
    <p:extLst>
      <p:ext uri="{BB962C8B-B14F-4D97-AF65-F5344CB8AC3E}">
        <p14:creationId xmlns:p14="http://schemas.microsoft.com/office/powerpoint/2010/main" val="1082383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92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1FAA532D-F6CE-4343-B10E-C4BA2B5D2CBA}" type="slidenum">
              <a:rPr lang="es-MX" altLang="es-MX"/>
              <a:pPr/>
              <a:t>45</a:t>
            </a:fld>
            <a:endParaRPr lang="es-MX" altLang="es-MX"/>
          </a:p>
        </p:txBody>
      </p:sp>
    </p:spTree>
    <p:extLst>
      <p:ext uri="{BB962C8B-B14F-4D97-AF65-F5344CB8AC3E}">
        <p14:creationId xmlns:p14="http://schemas.microsoft.com/office/powerpoint/2010/main" val="2105989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112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A820D803-9212-9245-97E3-F5646B490351}" type="slidenum">
              <a:rPr lang="es-MX" altLang="es-MX"/>
              <a:pPr/>
              <a:t>46</a:t>
            </a:fld>
            <a:endParaRPr lang="es-MX" altLang="es-MX"/>
          </a:p>
        </p:txBody>
      </p:sp>
    </p:spTree>
    <p:extLst>
      <p:ext uri="{BB962C8B-B14F-4D97-AF65-F5344CB8AC3E}">
        <p14:creationId xmlns:p14="http://schemas.microsoft.com/office/powerpoint/2010/main" val="540661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s-MX" altLang="es-MX" dirty="0"/>
          </a:p>
        </p:txBody>
      </p:sp>
      <p:sp>
        <p:nvSpPr>
          <p:cNvPr id="133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9CB03CE4-EB4C-9E4F-B01C-8B19FA78A05D}" type="slidenum">
              <a:rPr lang="es-MX" altLang="es-MX"/>
              <a:pPr/>
              <a:t>47</a:t>
            </a:fld>
            <a:endParaRPr lang="es-MX" altLang="es-MX"/>
          </a:p>
        </p:txBody>
      </p:sp>
    </p:spTree>
    <p:extLst>
      <p:ext uri="{BB962C8B-B14F-4D97-AF65-F5344CB8AC3E}">
        <p14:creationId xmlns:p14="http://schemas.microsoft.com/office/powerpoint/2010/main" val="897847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174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BD8580E0-903F-7E40-971E-BBB47F856EDE}" type="slidenum">
              <a:rPr lang="es-MX" altLang="es-MX"/>
              <a:pPr/>
              <a:t>48</a:t>
            </a:fld>
            <a:endParaRPr lang="es-MX" altLang="es-MX"/>
          </a:p>
        </p:txBody>
      </p:sp>
    </p:spTree>
    <p:extLst>
      <p:ext uri="{BB962C8B-B14F-4D97-AF65-F5344CB8AC3E}">
        <p14:creationId xmlns:p14="http://schemas.microsoft.com/office/powerpoint/2010/main" val="1107680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Marcador de imagen de diapositiva"/>
          <p:cNvSpPr>
            <a:spLocks noGrp="1" noRot="1" noChangeAspect="1"/>
          </p:cNvSpPr>
          <p:nvPr>
            <p:ph type="sldImg"/>
          </p:nvPr>
        </p:nvSpPr>
        <p:spPr bwMode="auto">
          <a:noFill/>
          <a:ln>
            <a:solidFill>
              <a:srgbClr val="000000"/>
            </a:solidFill>
            <a:miter lim="800000"/>
            <a:headEnd/>
            <a:tailEnd/>
          </a:ln>
        </p:spPr>
      </p:sp>
      <p:sp>
        <p:nvSpPr>
          <p:cNvPr id="1638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p>
        </p:txBody>
      </p:sp>
      <p:sp>
        <p:nvSpPr>
          <p:cNvPr id="16387" name="3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S">
                <a:cs typeface="Arial" charset="0"/>
              </a:rPr>
              <a:t>Avance de actividades y resultados</a:t>
            </a:r>
          </a:p>
        </p:txBody>
      </p:sp>
      <p:sp>
        <p:nvSpPr>
          <p:cNvPr id="16388" name="4 Marcador de fecha"/>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28B8418-A0A9-4F6C-98C4-B2A42AAD6A09}" type="datetime1">
              <a:rPr lang="es-ES">
                <a:cs typeface="Arial" charset="0"/>
              </a:rPr>
              <a:pPr fontAlgn="base">
                <a:spcBef>
                  <a:spcPct val="0"/>
                </a:spcBef>
                <a:spcAft>
                  <a:spcPct val="0"/>
                </a:spcAft>
                <a:defRPr/>
              </a:pPr>
              <a:t>21/03/2019</a:t>
            </a:fld>
            <a:endParaRPr lang="es-ES" dirty="0">
              <a:cs typeface="Arial" charset="0"/>
            </a:endParaRPr>
          </a:p>
        </p:txBody>
      </p:sp>
      <p:sp>
        <p:nvSpPr>
          <p:cNvPr id="16389" name="5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S">
                <a:cs typeface="Arial" charset="0"/>
              </a:rPr>
              <a:t>Dirección de Cultura de la Transparencia</a:t>
            </a:r>
          </a:p>
        </p:txBody>
      </p:sp>
      <p:sp>
        <p:nvSpPr>
          <p:cNvPr id="16390" name="6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7E9DA6-38D1-4B6A-8807-720D4004378A}" type="slidenum">
              <a:rPr lang="es-ES">
                <a:cs typeface="Arial" charset="0"/>
              </a:rPr>
              <a:pPr fontAlgn="base">
                <a:spcBef>
                  <a:spcPct val="0"/>
                </a:spcBef>
                <a:spcAft>
                  <a:spcPct val="0"/>
                </a:spcAft>
                <a:defRPr/>
              </a:pPr>
              <a:t>49</a:t>
            </a:fld>
            <a:endParaRPr lang="es-ES" dirty="0">
              <a:cs typeface="Arial" charset="0"/>
            </a:endParaRPr>
          </a:p>
        </p:txBody>
      </p:sp>
    </p:spTree>
    <p:extLst>
      <p:ext uri="{BB962C8B-B14F-4D97-AF65-F5344CB8AC3E}">
        <p14:creationId xmlns:p14="http://schemas.microsoft.com/office/powerpoint/2010/main" val="3833252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p:cNvSpPr>
          <p:nvPr>
            <p:ph type="sldImg"/>
          </p:nvPr>
        </p:nvSpPr>
        <p:spPr bwMode="auto">
          <a:noFill/>
          <a:ln>
            <a:solidFill>
              <a:srgbClr val="000000"/>
            </a:solidFill>
            <a:miter lim="800000"/>
            <a:headEnd/>
            <a:tailEnd/>
          </a:ln>
        </p:spPr>
      </p:sp>
      <p:sp>
        <p:nvSpPr>
          <p:cNvPr id="1843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p>
        </p:txBody>
      </p:sp>
      <p:sp>
        <p:nvSpPr>
          <p:cNvPr id="16387" name="3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S">
                <a:cs typeface="Arial" charset="0"/>
              </a:rPr>
              <a:t>Avance de actividades y resultados</a:t>
            </a:r>
          </a:p>
        </p:txBody>
      </p:sp>
      <p:sp>
        <p:nvSpPr>
          <p:cNvPr id="16388" name="4 Marcador de fecha"/>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28B8418-A0A9-4F6C-98C4-B2A42AAD6A09}" type="datetime1">
              <a:rPr lang="es-ES">
                <a:cs typeface="Arial" charset="0"/>
              </a:rPr>
              <a:pPr fontAlgn="base">
                <a:spcBef>
                  <a:spcPct val="0"/>
                </a:spcBef>
                <a:spcAft>
                  <a:spcPct val="0"/>
                </a:spcAft>
                <a:defRPr/>
              </a:pPr>
              <a:t>21/03/2019</a:t>
            </a:fld>
            <a:endParaRPr lang="es-ES" dirty="0">
              <a:cs typeface="Arial" charset="0"/>
            </a:endParaRPr>
          </a:p>
        </p:txBody>
      </p:sp>
      <p:sp>
        <p:nvSpPr>
          <p:cNvPr id="16389" name="5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S">
                <a:cs typeface="Arial" charset="0"/>
              </a:rPr>
              <a:t>Dirección de Cultura de la Transparencia</a:t>
            </a:r>
          </a:p>
        </p:txBody>
      </p:sp>
      <p:sp>
        <p:nvSpPr>
          <p:cNvPr id="16390" name="6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A4484B-03E0-4B46-82A5-777B2A1028AE}" type="slidenum">
              <a:rPr lang="es-ES">
                <a:cs typeface="Arial" charset="0"/>
              </a:rPr>
              <a:pPr fontAlgn="base">
                <a:spcBef>
                  <a:spcPct val="0"/>
                </a:spcBef>
                <a:spcAft>
                  <a:spcPct val="0"/>
                </a:spcAft>
                <a:defRPr/>
              </a:pPr>
              <a:t>50</a:t>
            </a:fld>
            <a:endParaRPr lang="es-ES" dirty="0">
              <a:cs typeface="Arial" charset="0"/>
            </a:endParaRPr>
          </a:p>
        </p:txBody>
      </p:sp>
    </p:spTree>
    <p:extLst>
      <p:ext uri="{BB962C8B-B14F-4D97-AF65-F5344CB8AC3E}">
        <p14:creationId xmlns:p14="http://schemas.microsoft.com/office/powerpoint/2010/main" val="2720825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Marcador de imagen de diapositiva"/>
          <p:cNvSpPr>
            <a:spLocks noGrp="1" noRot="1" noChangeAspect="1"/>
          </p:cNvSpPr>
          <p:nvPr>
            <p:ph type="sldImg"/>
          </p:nvPr>
        </p:nvSpPr>
        <p:spPr bwMode="auto">
          <a:noFill/>
          <a:ln>
            <a:solidFill>
              <a:srgbClr val="000000"/>
            </a:solidFill>
            <a:miter lim="800000"/>
            <a:headEnd/>
            <a:tailEnd/>
          </a:ln>
        </p:spPr>
      </p:sp>
      <p:sp>
        <p:nvSpPr>
          <p:cNvPr id="2048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p>
        </p:txBody>
      </p:sp>
      <p:sp>
        <p:nvSpPr>
          <p:cNvPr id="16387" name="3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S">
                <a:cs typeface="Arial" charset="0"/>
              </a:rPr>
              <a:t>Avance de actividades y resultados</a:t>
            </a:r>
          </a:p>
        </p:txBody>
      </p:sp>
      <p:sp>
        <p:nvSpPr>
          <p:cNvPr id="16388" name="4 Marcador de fecha"/>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28B8418-A0A9-4F6C-98C4-B2A42AAD6A09}" type="datetime1">
              <a:rPr lang="es-ES">
                <a:cs typeface="Arial" charset="0"/>
              </a:rPr>
              <a:pPr fontAlgn="base">
                <a:spcBef>
                  <a:spcPct val="0"/>
                </a:spcBef>
                <a:spcAft>
                  <a:spcPct val="0"/>
                </a:spcAft>
                <a:defRPr/>
              </a:pPr>
              <a:t>21/03/2019</a:t>
            </a:fld>
            <a:endParaRPr lang="es-ES" dirty="0">
              <a:cs typeface="Arial" charset="0"/>
            </a:endParaRPr>
          </a:p>
        </p:txBody>
      </p:sp>
      <p:sp>
        <p:nvSpPr>
          <p:cNvPr id="16389" name="5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S">
                <a:cs typeface="Arial" charset="0"/>
              </a:rPr>
              <a:t>Dirección de Cultura de la Transparencia</a:t>
            </a:r>
          </a:p>
        </p:txBody>
      </p:sp>
      <p:sp>
        <p:nvSpPr>
          <p:cNvPr id="16390" name="6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93E86C-9BB3-457B-99AE-CABAB004BFCC}" type="slidenum">
              <a:rPr lang="es-ES">
                <a:cs typeface="Arial" charset="0"/>
              </a:rPr>
              <a:pPr fontAlgn="base">
                <a:spcBef>
                  <a:spcPct val="0"/>
                </a:spcBef>
                <a:spcAft>
                  <a:spcPct val="0"/>
                </a:spcAft>
                <a:defRPr/>
              </a:pPr>
              <a:t>51</a:t>
            </a:fld>
            <a:endParaRPr lang="es-ES" dirty="0">
              <a:cs typeface="Arial" charset="0"/>
            </a:endParaRPr>
          </a:p>
        </p:txBody>
      </p:sp>
    </p:spTree>
    <p:extLst>
      <p:ext uri="{BB962C8B-B14F-4D97-AF65-F5344CB8AC3E}">
        <p14:creationId xmlns:p14="http://schemas.microsoft.com/office/powerpoint/2010/main" val="422950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p:cNvSpPr>
          <p:nvPr>
            <p:ph type="sldImg"/>
          </p:nvPr>
        </p:nvSpPr>
        <p:spPr bwMode="auto">
          <a:noFill/>
          <a:ln>
            <a:solidFill>
              <a:srgbClr val="000000"/>
            </a:solidFill>
            <a:miter lim="800000"/>
            <a:headEnd/>
            <a:tailEnd/>
          </a:ln>
        </p:spPr>
      </p:sp>
      <p:sp>
        <p:nvSpPr>
          <p:cNvPr id="2253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p>
        </p:txBody>
      </p:sp>
      <p:sp>
        <p:nvSpPr>
          <p:cNvPr id="16387" name="3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S">
                <a:cs typeface="Arial" charset="0"/>
              </a:rPr>
              <a:t>Avance de actividades y resultados</a:t>
            </a:r>
          </a:p>
        </p:txBody>
      </p:sp>
      <p:sp>
        <p:nvSpPr>
          <p:cNvPr id="16388" name="4 Marcador de fecha"/>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28B8418-A0A9-4F6C-98C4-B2A42AAD6A09}" type="datetime1">
              <a:rPr lang="es-ES">
                <a:cs typeface="Arial" charset="0"/>
              </a:rPr>
              <a:pPr fontAlgn="base">
                <a:spcBef>
                  <a:spcPct val="0"/>
                </a:spcBef>
                <a:spcAft>
                  <a:spcPct val="0"/>
                </a:spcAft>
                <a:defRPr/>
              </a:pPr>
              <a:t>21/03/2019</a:t>
            </a:fld>
            <a:endParaRPr lang="es-ES" dirty="0">
              <a:cs typeface="Arial" charset="0"/>
            </a:endParaRPr>
          </a:p>
        </p:txBody>
      </p:sp>
      <p:sp>
        <p:nvSpPr>
          <p:cNvPr id="16389" name="5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S">
                <a:cs typeface="Arial" charset="0"/>
              </a:rPr>
              <a:t>Dirección de Cultura de la Transparencia</a:t>
            </a:r>
          </a:p>
        </p:txBody>
      </p:sp>
      <p:sp>
        <p:nvSpPr>
          <p:cNvPr id="16390" name="6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13E8D-EFB2-4CF9-9FF3-5A13E3EF64B9}" type="slidenum">
              <a:rPr lang="es-ES">
                <a:cs typeface="Arial" charset="0"/>
              </a:rPr>
              <a:pPr fontAlgn="base">
                <a:spcBef>
                  <a:spcPct val="0"/>
                </a:spcBef>
                <a:spcAft>
                  <a:spcPct val="0"/>
                </a:spcAft>
                <a:defRPr/>
              </a:pPr>
              <a:t>52</a:t>
            </a:fld>
            <a:endParaRPr lang="es-ES" dirty="0">
              <a:cs typeface="Arial" charset="0"/>
            </a:endParaRPr>
          </a:p>
        </p:txBody>
      </p:sp>
    </p:spTree>
    <p:extLst>
      <p:ext uri="{BB962C8B-B14F-4D97-AF65-F5344CB8AC3E}">
        <p14:creationId xmlns:p14="http://schemas.microsoft.com/office/powerpoint/2010/main" val="141496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a:extLst>
              <a:ext uri="{FF2B5EF4-FFF2-40B4-BE49-F238E27FC236}">
                <a16:creationId xmlns:a16="http://schemas.microsoft.com/office/drawing/2014/main" id="{6A7DE4F1-2E24-4E99-A75A-DEA33FC19E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Marcador de notas">
            <a:extLst>
              <a:ext uri="{FF2B5EF4-FFF2-40B4-BE49-F238E27FC236}">
                <a16:creationId xmlns:a16="http://schemas.microsoft.com/office/drawing/2014/main" id="{D50BF844-0330-4891-87AF-E521D89B09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11268" name="3 Marcador de número de diapositiva">
            <a:extLst>
              <a:ext uri="{FF2B5EF4-FFF2-40B4-BE49-F238E27FC236}">
                <a16:creationId xmlns:a16="http://schemas.microsoft.com/office/drawing/2014/main" id="{F63E2625-3C59-4CE2-9159-894910F64A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1250F7E-4EDF-4F9A-BEE6-60F1204FEC3F}" type="slidenum">
              <a:rPr lang="es-MX" altLang="es-MX" smtClean="0"/>
              <a:pPr/>
              <a:t>5</a:t>
            </a:fld>
            <a:endParaRPr lang="es-MX" altLang="es-MX"/>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Marcador de imagen de diapositiva"/>
          <p:cNvSpPr>
            <a:spLocks noGrp="1" noRot="1" noChangeAspect="1" noTextEdit="1"/>
          </p:cNvSpPr>
          <p:nvPr>
            <p:ph type="sldImg"/>
          </p:nvPr>
        </p:nvSpPr>
        <p:spPr bwMode="auto">
          <a:xfrm>
            <a:off x="406400" y="696913"/>
            <a:ext cx="6196013" cy="3486150"/>
          </a:xfrm>
          <a:noFill/>
          <a:ln>
            <a:solidFill>
              <a:srgbClr val="000000"/>
            </a:solidFill>
            <a:miter lim="800000"/>
            <a:headEnd/>
            <a:tailEnd/>
          </a:ln>
        </p:spPr>
      </p:sp>
      <p:sp>
        <p:nvSpPr>
          <p:cNvPr id="2662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0483" name="3 Marcador de número de diapositiva"/>
          <p:cNvSpPr txBox="1">
            <a:spLocks noGrp="1"/>
          </p:cNvSpPr>
          <p:nvPr/>
        </p:nvSpPr>
        <p:spPr bwMode="auto">
          <a:xfrm>
            <a:off x="3970134" y="8829675"/>
            <a:ext cx="3038648" cy="465138"/>
          </a:xfrm>
          <a:prstGeom prst="rect">
            <a:avLst/>
          </a:prstGeom>
          <a:noFill/>
          <a:ln>
            <a:miter lim="800000"/>
            <a:headEnd/>
            <a:tailEnd/>
          </a:ln>
        </p:spPr>
        <p:txBody>
          <a:bodyPr anchor="b"/>
          <a:lstStyle/>
          <a:p>
            <a:pPr algn="r">
              <a:defRPr/>
            </a:pPr>
            <a:fld id="{333006DF-5723-4172-8837-8B596A76C268}" type="slidenum">
              <a:rPr lang="es-ES" sz="1200">
                <a:latin typeface="+mn-lt"/>
              </a:rPr>
              <a:pPr algn="r">
                <a:defRPr/>
              </a:pPr>
              <a:t>54</a:t>
            </a:fld>
            <a:endParaRPr lang="es-ES" sz="1200">
              <a:latin typeface="+mn-lt"/>
            </a:endParaRPr>
          </a:p>
        </p:txBody>
      </p:sp>
      <p:sp>
        <p:nvSpPr>
          <p:cNvPr id="20484" name="4 Marcador de fecha"/>
          <p:cNvSpPr txBox="1">
            <a:spLocks noGrp="1"/>
          </p:cNvSpPr>
          <p:nvPr/>
        </p:nvSpPr>
        <p:spPr bwMode="auto">
          <a:xfrm>
            <a:off x="3970134" y="1"/>
            <a:ext cx="3038648" cy="465138"/>
          </a:xfrm>
          <a:prstGeom prst="rect">
            <a:avLst/>
          </a:prstGeom>
          <a:noFill/>
          <a:ln>
            <a:miter lim="800000"/>
            <a:headEnd/>
            <a:tailEnd/>
          </a:ln>
        </p:spPr>
        <p:txBody>
          <a:bodyPr/>
          <a:lstStyle/>
          <a:p>
            <a:pPr algn="r">
              <a:defRPr/>
            </a:pPr>
            <a:fld id="{F736F38C-E2C6-48D7-A26B-44B6994D96DE}" type="datetime1">
              <a:rPr lang="es-ES" sz="1200">
                <a:latin typeface="+mn-lt"/>
              </a:rPr>
              <a:pPr algn="r">
                <a:defRPr/>
              </a:pPr>
              <a:t>21/03/2019</a:t>
            </a:fld>
            <a:endParaRPr lang="es-ES" sz="1200">
              <a:latin typeface="+mn-lt"/>
            </a:endParaRPr>
          </a:p>
        </p:txBody>
      </p:sp>
      <p:sp>
        <p:nvSpPr>
          <p:cNvPr id="20485" name="5 Marcador de pie de página"/>
          <p:cNvSpPr txBox="1">
            <a:spLocks noGrp="1"/>
          </p:cNvSpPr>
          <p:nvPr/>
        </p:nvSpPr>
        <p:spPr bwMode="auto">
          <a:xfrm>
            <a:off x="1" y="8829675"/>
            <a:ext cx="3038649" cy="465138"/>
          </a:xfrm>
          <a:prstGeom prst="rect">
            <a:avLst/>
          </a:prstGeom>
          <a:noFill/>
          <a:ln>
            <a:miter lim="800000"/>
            <a:headEnd/>
            <a:tailEnd/>
          </a:ln>
        </p:spPr>
        <p:txBody>
          <a:bodyPr anchor="b"/>
          <a:lstStyle/>
          <a:p>
            <a:pPr>
              <a:defRPr/>
            </a:pPr>
            <a:r>
              <a:rPr lang="es-ES" sz="1200">
                <a:latin typeface="+mn-lt"/>
              </a:rPr>
              <a:t>Dirección de Cultura de la Transparencia</a:t>
            </a:r>
          </a:p>
        </p:txBody>
      </p:sp>
      <p:sp>
        <p:nvSpPr>
          <p:cNvPr id="20486" name="6 Marcador de encabezado"/>
          <p:cNvSpPr txBox="1">
            <a:spLocks noGrp="1"/>
          </p:cNvSpPr>
          <p:nvPr/>
        </p:nvSpPr>
        <p:spPr bwMode="auto">
          <a:xfrm>
            <a:off x="1" y="1"/>
            <a:ext cx="3038649" cy="465138"/>
          </a:xfrm>
          <a:prstGeom prst="rect">
            <a:avLst/>
          </a:prstGeom>
          <a:noFill/>
          <a:ln>
            <a:miter lim="800000"/>
            <a:headEnd/>
            <a:tailEnd/>
          </a:ln>
        </p:spPr>
        <p:txBody>
          <a:bodyPr/>
          <a:lstStyle/>
          <a:p>
            <a:pPr>
              <a:defRPr/>
            </a:pPr>
            <a:r>
              <a:rPr lang="es-ES" sz="1200">
                <a:latin typeface="+mn-lt"/>
              </a:rPr>
              <a:t>Avance de actividades y resultados</a:t>
            </a:r>
          </a:p>
        </p:txBody>
      </p:sp>
    </p:spTree>
    <p:extLst>
      <p:ext uri="{BB962C8B-B14F-4D97-AF65-F5344CB8AC3E}">
        <p14:creationId xmlns:p14="http://schemas.microsoft.com/office/powerpoint/2010/main" val="750258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Marcador de imagen de diapositiva"/>
          <p:cNvSpPr>
            <a:spLocks noGrp="1" noRot="1" noChangeAspect="1" noTextEdit="1"/>
          </p:cNvSpPr>
          <p:nvPr>
            <p:ph type="sldImg"/>
          </p:nvPr>
        </p:nvSpPr>
        <p:spPr bwMode="auto">
          <a:xfrm>
            <a:off x="406400" y="696913"/>
            <a:ext cx="6196013" cy="3486150"/>
          </a:xfrm>
          <a:noFill/>
          <a:ln>
            <a:solidFill>
              <a:srgbClr val="000000"/>
            </a:solidFill>
            <a:miter lim="800000"/>
            <a:headEnd/>
            <a:tailEnd/>
          </a:ln>
        </p:spPr>
      </p:sp>
      <p:sp>
        <p:nvSpPr>
          <p:cNvPr id="2867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531" name="3 Marcador de número de diapositiva"/>
          <p:cNvSpPr txBox="1">
            <a:spLocks noGrp="1"/>
          </p:cNvSpPr>
          <p:nvPr/>
        </p:nvSpPr>
        <p:spPr bwMode="auto">
          <a:xfrm>
            <a:off x="3970134" y="8829675"/>
            <a:ext cx="3038648" cy="465138"/>
          </a:xfrm>
          <a:prstGeom prst="rect">
            <a:avLst/>
          </a:prstGeom>
          <a:noFill/>
          <a:ln>
            <a:miter lim="800000"/>
            <a:headEnd/>
            <a:tailEnd/>
          </a:ln>
        </p:spPr>
        <p:txBody>
          <a:bodyPr anchor="b"/>
          <a:lstStyle/>
          <a:p>
            <a:pPr algn="r">
              <a:defRPr/>
            </a:pPr>
            <a:fld id="{BA2668A5-F265-434F-9AD1-FF357E879DCF}" type="slidenum">
              <a:rPr lang="es-ES" sz="1200">
                <a:latin typeface="+mn-lt"/>
              </a:rPr>
              <a:pPr algn="r">
                <a:defRPr/>
              </a:pPr>
              <a:t>55</a:t>
            </a:fld>
            <a:endParaRPr lang="es-ES" sz="1200">
              <a:latin typeface="+mn-lt"/>
            </a:endParaRPr>
          </a:p>
        </p:txBody>
      </p:sp>
      <p:sp>
        <p:nvSpPr>
          <p:cNvPr id="22532" name="4 Marcador de fecha"/>
          <p:cNvSpPr txBox="1">
            <a:spLocks noGrp="1"/>
          </p:cNvSpPr>
          <p:nvPr/>
        </p:nvSpPr>
        <p:spPr bwMode="auto">
          <a:xfrm>
            <a:off x="3970134" y="1"/>
            <a:ext cx="3038648" cy="465138"/>
          </a:xfrm>
          <a:prstGeom prst="rect">
            <a:avLst/>
          </a:prstGeom>
          <a:noFill/>
          <a:ln>
            <a:miter lim="800000"/>
            <a:headEnd/>
            <a:tailEnd/>
          </a:ln>
        </p:spPr>
        <p:txBody>
          <a:bodyPr/>
          <a:lstStyle/>
          <a:p>
            <a:pPr algn="r">
              <a:defRPr/>
            </a:pPr>
            <a:fld id="{F90CD336-8F68-49F6-96BE-F7D8B709BA52}" type="datetime1">
              <a:rPr lang="es-ES" sz="1200">
                <a:latin typeface="+mn-lt"/>
              </a:rPr>
              <a:pPr algn="r">
                <a:defRPr/>
              </a:pPr>
              <a:t>21/03/2019</a:t>
            </a:fld>
            <a:endParaRPr lang="es-ES" sz="1200">
              <a:latin typeface="+mn-lt"/>
            </a:endParaRPr>
          </a:p>
        </p:txBody>
      </p:sp>
      <p:sp>
        <p:nvSpPr>
          <p:cNvPr id="22533" name="5 Marcador de pie de página"/>
          <p:cNvSpPr txBox="1">
            <a:spLocks noGrp="1"/>
          </p:cNvSpPr>
          <p:nvPr/>
        </p:nvSpPr>
        <p:spPr bwMode="auto">
          <a:xfrm>
            <a:off x="1" y="8829675"/>
            <a:ext cx="3038649" cy="465138"/>
          </a:xfrm>
          <a:prstGeom prst="rect">
            <a:avLst/>
          </a:prstGeom>
          <a:noFill/>
          <a:ln>
            <a:miter lim="800000"/>
            <a:headEnd/>
            <a:tailEnd/>
          </a:ln>
        </p:spPr>
        <p:txBody>
          <a:bodyPr anchor="b"/>
          <a:lstStyle/>
          <a:p>
            <a:pPr>
              <a:defRPr/>
            </a:pPr>
            <a:r>
              <a:rPr lang="es-ES" sz="1200">
                <a:latin typeface="+mn-lt"/>
              </a:rPr>
              <a:t>Dirección de Cultura de la Transparencia</a:t>
            </a:r>
          </a:p>
        </p:txBody>
      </p:sp>
      <p:sp>
        <p:nvSpPr>
          <p:cNvPr id="22534" name="6 Marcador de encabezado"/>
          <p:cNvSpPr txBox="1">
            <a:spLocks noGrp="1"/>
          </p:cNvSpPr>
          <p:nvPr/>
        </p:nvSpPr>
        <p:spPr bwMode="auto">
          <a:xfrm>
            <a:off x="1" y="1"/>
            <a:ext cx="3038649" cy="465138"/>
          </a:xfrm>
          <a:prstGeom prst="rect">
            <a:avLst/>
          </a:prstGeom>
          <a:noFill/>
          <a:ln>
            <a:miter lim="800000"/>
            <a:headEnd/>
            <a:tailEnd/>
          </a:ln>
        </p:spPr>
        <p:txBody>
          <a:bodyPr/>
          <a:lstStyle/>
          <a:p>
            <a:pPr>
              <a:defRPr/>
            </a:pPr>
            <a:r>
              <a:rPr lang="es-ES" sz="1200">
                <a:latin typeface="+mn-lt"/>
              </a:rPr>
              <a:t>Avance de actividades y resultados</a:t>
            </a:r>
          </a:p>
        </p:txBody>
      </p:sp>
    </p:spTree>
    <p:extLst>
      <p:ext uri="{BB962C8B-B14F-4D97-AF65-F5344CB8AC3E}">
        <p14:creationId xmlns:p14="http://schemas.microsoft.com/office/powerpoint/2010/main" val="23062489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Marcador de imagen de diapositiva"/>
          <p:cNvSpPr>
            <a:spLocks noGrp="1" noRot="1" noChangeAspect="1" noTextEdit="1"/>
          </p:cNvSpPr>
          <p:nvPr>
            <p:ph type="sldImg"/>
          </p:nvPr>
        </p:nvSpPr>
        <p:spPr bwMode="auto">
          <a:xfrm>
            <a:off x="406400" y="696913"/>
            <a:ext cx="6196013" cy="3486150"/>
          </a:xfrm>
          <a:noFill/>
          <a:ln>
            <a:solidFill>
              <a:srgbClr val="000000"/>
            </a:solidFill>
            <a:miter lim="800000"/>
            <a:headEnd/>
            <a:tailEnd/>
          </a:ln>
        </p:spPr>
      </p:sp>
      <p:sp>
        <p:nvSpPr>
          <p:cNvPr id="3072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579" name="3 Marcador de número de diapositiva"/>
          <p:cNvSpPr txBox="1">
            <a:spLocks noGrp="1"/>
          </p:cNvSpPr>
          <p:nvPr/>
        </p:nvSpPr>
        <p:spPr bwMode="auto">
          <a:xfrm>
            <a:off x="3970134" y="8829675"/>
            <a:ext cx="3038648" cy="465138"/>
          </a:xfrm>
          <a:prstGeom prst="rect">
            <a:avLst/>
          </a:prstGeom>
          <a:noFill/>
          <a:ln>
            <a:miter lim="800000"/>
            <a:headEnd/>
            <a:tailEnd/>
          </a:ln>
        </p:spPr>
        <p:txBody>
          <a:bodyPr anchor="b"/>
          <a:lstStyle/>
          <a:p>
            <a:pPr algn="r">
              <a:defRPr/>
            </a:pPr>
            <a:fld id="{5715B5D8-725B-4557-AB04-9E2678B284D5}" type="slidenum">
              <a:rPr lang="es-ES" sz="1200">
                <a:latin typeface="+mn-lt"/>
              </a:rPr>
              <a:pPr algn="r">
                <a:defRPr/>
              </a:pPr>
              <a:t>56</a:t>
            </a:fld>
            <a:endParaRPr lang="es-ES" sz="1200">
              <a:latin typeface="+mn-lt"/>
            </a:endParaRPr>
          </a:p>
        </p:txBody>
      </p:sp>
      <p:sp>
        <p:nvSpPr>
          <p:cNvPr id="24580" name="4 Marcador de fecha"/>
          <p:cNvSpPr txBox="1">
            <a:spLocks noGrp="1"/>
          </p:cNvSpPr>
          <p:nvPr/>
        </p:nvSpPr>
        <p:spPr bwMode="auto">
          <a:xfrm>
            <a:off x="3970134" y="1"/>
            <a:ext cx="3038648" cy="465138"/>
          </a:xfrm>
          <a:prstGeom prst="rect">
            <a:avLst/>
          </a:prstGeom>
          <a:noFill/>
          <a:ln>
            <a:miter lim="800000"/>
            <a:headEnd/>
            <a:tailEnd/>
          </a:ln>
        </p:spPr>
        <p:txBody>
          <a:bodyPr/>
          <a:lstStyle/>
          <a:p>
            <a:pPr algn="r">
              <a:defRPr/>
            </a:pPr>
            <a:fld id="{3CA94088-B006-4145-8DAF-5A20217A1485}" type="datetime1">
              <a:rPr lang="es-ES" sz="1200">
                <a:latin typeface="+mn-lt"/>
              </a:rPr>
              <a:pPr algn="r">
                <a:defRPr/>
              </a:pPr>
              <a:t>21/03/2019</a:t>
            </a:fld>
            <a:endParaRPr lang="es-ES" sz="1200">
              <a:latin typeface="+mn-lt"/>
            </a:endParaRPr>
          </a:p>
        </p:txBody>
      </p:sp>
      <p:sp>
        <p:nvSpPr>
          <p:cNvPr id="24581" name="5 Marcador de pie de página"/>
          <p:cNvSpPr txBox="1">
            <a:spLocks noGrp="1"/>
          </p:cNvSpPr>
          <p:nvPr/>
        </p:nvSpPr>
        <p:spPr bwMode="auto">
          <a:xfrm>
            <a:off x="1" y="8829675"/>
            <a:ext cx="3038649" cy="465138"/>
          </a:xfrm>
          <a:prstGeom prst="rect">
            <a:avLst/>
          </a:prstGeom>
          <a:noFill/>
          <a:ln>
            <a:miter lim="800000"/>
            <a:headEnd/>
            <a:tailEnd/>
          </a:ln>
        </p:spPr>
        <p:txBody>
          <a:bodyPr anchor="b"/>
          <a:lstStyle/>
          <a:p>
            <a:pPr>
              <a:defRPr/>
            </a:pPr>
            <a:r>
              <a:rPr lang="es-ES" sz="1200">
                <a:latin typeface="+mn-lt"/>
              </a:rPr>
              <a:t>Dirección de Cultura de la Transparencia</a:t>
            </a:r>
          </a:p>
        </p:txBody>
      </p:sp>
      <p:sp>
        <p:nvSpPr>
          <p:cNvPr id="24582" name="6 Marcador de encabezado"/>
          <p:cNvSpPr txBox="1">
            <a:spLocks noGrp="1"/>
          </p:cNvSpPr>
          <p:nvPr/>
        </p:nvSpPr>
        <p:spPr bwMode="auto">
          <a:xfrm>
            <a:off x="1" y="1"/>
            <a:ext cx="3038649" cy="465138"/>
          </a:xfrm>
          <a:prstGeom prst="rect">
            <a:avLst/>
          </a:prstGeom>
          <a:noFill/>
          <a:ln>
            <a:miter lim="800000"/>
            <a:headEnd/>
            <a:tailEnd/>
          </a:ln>
        </p:spPr>
        <p:txBody>
          <a:bodyPr/>
          <a:lstStyle/>
          <a:p>
            <a:pPr>
              <a:defRPr/>
            </a:pPr>
            <a:r>
              <a:rPr lang="es-ES" sz="1200">
                <a:latin typeface="+mn-lt"/>
              </a:rPr>
              <a:t>Avance de actividades y resultados</a:t>
            </a:r>
          </a:p>
        </p:txBody>
      </p:sp>
    </p:spTree>
    <p:extLst>
      <p:ext uri="{BB962C8B-B14F-4D97-AF65-F5344CB8AC3E}">
        <p14:creationId xmlns:p14="http://schemas.microsoft.com/office/powerpoint/2010/main" val="23806650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Marcador de imagen de diapositiva"/>
          <p:cNvSpPr>
            <a:spLocks noGrp="1" noRot="1" noChangeAspect="1" noTextEdit="1"/>
          </p:cNvSpPr>
          <p:nvPr>
            <p:ph type="sldImg"/>
          </p:nvPr>
        </p:nvSpPr>
        <p:spPr bwMode="auto">
          <a:xfrm>
            <a:off x="406400" y="696913"/>
            <a:ext cx="6196013" cy="3486150"/>
          </a:xfrm>
          <a:noFill/>
          <a:ln>
            <a:solidFill>
              <a:srgbClr val="000000"/>
            </a:solidFill>
            <a:miter lim="800000"/>
            <a:headEnd/>
            <a:tailEnd/>
          </a:ln>
        </p:spPr>
      </p:sp>
      <p:sp>
        <p:nvSpPr>
          <p:cNvPr id="3277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7" name="3 Marcador de número de diapositiva"/>
          <p:cNvSpPr txBox="1">
            <a:spLocks noGrp="1"/>
          </p:cNvSpPr>
          <p:nvPr/>
        </p:nvSpPr>
        <p:spPr bwMode="auto">
          <a:xfrm>
            <a:off x="3970134" y="8829675"/>
            <a:ext cx="3038648" cy="465138"/>
          </a:xfrm>
          <a:prstGeom prst="rect">
            <a:avLst/>
          </a:prstGeom>
          <a:noFill/>
          <a:ln>
            <a:miter lim="800000"/>
            <a:headEnd/>
            <a:tailEnd/>
          </a:ln>
        </p:spPr>
        <p:txBody>
          <a:bodyPr anchor="b"/>
          <a:lstStyle/>
          <a:p>
            <a:pPr algn="r">
              <a:defRPr/>
            </a:pPr>
            <a:fld id="{F1F06534-81DF-47AF-A2D6-DC314612755D}" type="slidenum">
              <a:rPr lang="es-ES" sz="1200">
                <a:latin typeface="+mn-lt"/>
              </a:rPr>
              <a:pPr algn="r">
                <a:defRPr/>
              </a:pPr>
              <a:t>57</a:t>
            </a:fld>
            <a:endParaRPr lang="es-ES" sz="1200">
              <a:latin typeface="+mn-lt"/>
            </a:endParaRPr>
          </a:p>
        </p:txBody>
      </p:sp>
      <p:sp>
        <p:nvSpPr>
          <p:cNvPr id="26628" name="4 Marcador de fecha"/>
          <p:cNvSpPr txBox="1">
            <a:spLocks noGrp="1"/>
          </p:cNvSpPr>
          <p:nvPr/>
        </p:nvSpPr>
        <p:spPr bwMode="auto">
          <a:xfrm>
            <a:off x="3970134" y="1"/>
            <a:ext cx="3038648" cy="465138"/>
          </a:xfrm>
          <a:prstGeom prst="rect">
            <a:avLst/>
          </a:prstGeom>
          <a:noFill/>
          <a:ln>
            <a:miter lim="800000"/>
            <a:headEnd/>
            <a:tailEnd/>
          </a:ln>
        </p:spPr>
        <p:txBody>
          <a:bodyPr/>
          <a:lstStyle/>
          <a:p>
            <a:pPr algn="r">
              <a:defRPr/>
            </a:pPr>
            <a:fld id="{D04A4565-DCEE-4B90-8B9D-E12ACBA99EB2}" type="datetime1">
              <a:rPr lang="es-ES" sz="1200">
                <a:latin typeface="+mn-lt"/>
              </a:rPr>
              <a:pPr algn="r">
                <a:defRPr/>
              </a:pPr>
              <a:t>21/03/2019</a:t>
            </a:fld>
            <a:endParaRPr lang="es-ES" sz="1200">
              <a:latin typeface="+mn-lt"/>
            </a:endParaRPr>
          </a:p>
        </p:txBody>
      </p:sp>
      <p:sp>
        <p:nvSpPr>
          <p:cNvPr id="26629" name="5 Marcador de pie de página"/>
          <p:cNvSpPr txBox="1">
            <a:spLocks noGrp="1"/>
          </p:cNvSpPr>
          <p:nvPr/>
        </p:nvSpPr>
        <p:spPr bwMode="auto">
          <a:xfrm>
            <a:off x="1" y="8829675"/>
            <a:ext cx="3038649" cy="465138"/>
          </a:xfrm>
          <a:prstGeom prst="rect">
            <a:avLst/>
          </a:prstGeom>
          <a:noFill/>
          <a:ln>
            <a:miter lim="800000"/>
            <a:headEnd/>
            <a:tailEnd/>
          </a:ln>
        </p:spPr>
        <p:txBody>
          <a:bodyPr anchor="b"/>
          <a:lstStyle/>
          <a:p>
            <a:pPr>
              <a:defRPr/>
            </a:pPr>
            <a:r>
              <a:rPr lang="es-ES" sz="1200">
                <a:latin typeface="+mn-lt"/>
              </a:rPr>
              <a:t>Dirección de Cultura de la Transparencia</a:t>
            </a:r>
          </a:p>
        </p:txBody>
      </p:sp>
      <p:sp>
        <p:nvSpPr>
          <p:cNvPr id="26630" name="6 Marcador de encabezado"/>
          <p:cNvSpPr txBox="1">
            <a:spLocks noGrp="1"/>
          </p:cNvSpPr>
          <p:nvPr/>
        </p:nvSpPr>
        <p:spPr bwMode="auto">
          <a:xfrm>
            <a:off x="1" y="1"/>
            <a:ext cx="3038649" cy="465138"/>
          </a:xfrm>
          <a:prstGeom prst="rect">
            <a:avLst/>
          </a:prstGeom>
          <a:noFill/>
          <a:ln>
            <a:miter lim="800000"/>
            <a:headEnd/>
            <a:tailEnd/>
          </a:ln>
        </p:spPr>
        <p:txBody>
          <a:bodyPr/>
          <a:lstStyle/>
          <a:p>
            <a:pPr>
              <a:defRPr/>
            </a:pPr>
            <a:r>
              <a:rPr lang="es-ES" sz="1200">
                <a:latin typeface="+mn-lt"/>
              </a:rPr>
              <a:t>Avance de actividades y resultados</a:t>
            </a:r>
          </a:p>
        </p:txBody>
      </p:sp>
    </p:spTree>
    <p:extLst>
      <p:ext uri="{BB962C8B-B14F-4D97-AF65-F5344CB8AC3E}">
        <p14:creationId xmlns:p14="http://schemas.microsoft.com/office/powerpoint/2010/main" val="1084431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noTextEdit="1"/>
          </p:cNvSpPr>
          <p:nvPr>
            <p:ph type="sldImg"/>
          </p:nvPr>
        </p:nvSpPr>
        <p:spPr bwMode="auto">
          <a:xfrm>
            <a:off x="406400" y="696913"/>
            <a:ext cx="6196013" cy="3486150"/>
          </a:xfrm>
          <a:noFill/>
          <a:ln>
            <a:solidFill>
              <a:srgbClr val="000000"/>
            </a:solidFill>
            <a:miter lim="800000"/>
            <a:headEnd/>
            <a:tailEnd/>
          </a:ln>
        </p:spPr>
      </p:sp>
      <p:sp>
        <p:nvSpPr>
          <p:cNvPr id="3481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5" name="3 Marcador de número de diapositiva"/>
          <p:cNvSpPr txBox="1">
            <a:spLocks noGrp="1"/>
          </p:cNvSpPr>
          <p:nvPr/>
        </p:nvSpPr>
        <p:spPr bwMode="auto">
          <a:xfrm>
            <a:off x="3970134" y="8829675"/>
            <a:ext cx="3038648" cy="465138"/>
          </a:xfrm>
          <a:prstGeom prst="rect">
            <a:avLst/>
          </a:prstGeom>
          <a:noFill/>
          <a:ln>
            <a:miter lim="800000"/>
            <a:headEnd/>
            <a:tailEnd/>
          </a:ln>
        </p:spPr>
        <p:txBody>
          <a:bodyPr anchor="b"/>
          <a:lstStyle/>
          <a:p>
            <a:pPr algn="r">
              <a:defRPr/>
            </a:pPr>
            <a:fld id="{12A15146-C89E-4C5E-8F04-399C3989A9FC}" type="slidenum">
              <a:rPr lang="es-ES" sz="1200">
                <a:latin typeface="+mn-lt"/>
              </a:rPr>
              <a:pPr algn="r">
                <a:defRPr/>
              </a:pPr>
              <a:t>58</a:t>
            </a:fld>
            <a:endParaRPr lang="es-ES" sz="1200">
              <a:latin typeface="+mn-lt"/>
            </a:endParaRPr>
          </a:p>
        </p:txBody>
      </p:sp>
      <p:sp>
        <p:nvSpPr>
          <p:cNvPr id="28676" name="4 Marcador de fecha"/>
          <p:cNvSpPr txBox="1">
            <a:spLocks noGrp="1"/>
          </p:cNvSpPr>
          <p:nvPr/>
        </p:nvSpPr>
        <p:spPr bwMode="auto">
          <a:xfrm>
            <a:off x="3970134" y="1"/>
            <a:ext cx="3038648" cy="465138"/>
          </a:xfrm>
          <a:prstGeom prst="rect">
            <a:avLst/>
          </a:prstGeom>
          <a:noFill/>
          <a:ln>
            <a:miter lim="800000"/>
            <a:headEnd/>
            <a:tailEnd/>
          </a:ln>
        </p:spPr>
        <p:txBody>
          <a:bodyPr/>
          <a:lstStyle/>
          <a:p>
            <a:pPr algn="r">
              <a:defRPr/>
            </a:pPr>
            <a:fld id="{5C47CB9C-A328-4449-82D7-A45398B414B2}" type="datetime1">
              <a:rPr lang="es-ES" sz="1200">
                <a:latin typeface="+mn-lt"/>
              </a:rPr>
              <a:pPr algn="r">
                <a:defRPr/>
              </a:pPr>
              <a:t>21/03/2019</a:t>
            </a:fld>
            <a:endParaRPr lang="es-ES" sz="1200">
              <a:latin typeface="+mn-lt"/>
            </a:endParaRPr>
          </a:p>
        </p:txBody>
      </p:sp>
      <p:sp>
        <p:nvSpPr>
          <p:cNvPr id="28677" name="5 Marcador de pie de página"/>
          <p:cNvSpPr txBox="1">
            <a:spLocks noGrp="1"/>
          </p:cNvSpPr>
          <p:nvPr/>
        </p:nvSpPr>
        <p:spPr bwMode="auto">
          <a:xfrm>
            <a:off x="1" y="8829675"/>
            <a:ext cx="3038649" cy="465138"/>
          </a:xfrm>
          <a:prstGeom prst="rect">
            <a:avLst/>
          </a:prstGeom>
          <a:noFill/>
          <a:ln>
            <a:miter lim="800000"/>
            <a:headEnd/>
            <a:tailEnd/>
          </a:ln>
        </p:spPr>
        <p:txBody>
          <a:bodyPr anchor="b"/>
          <a:lstStyle/>
          <a:p>
            <a:pPr>
              <a:defRPr/>
            </a:pPr>
            <a:r>
              <a:rPr lang="es-ES" sz="1200">
                <a:latin typeface="+mn-lt"/>
              </a:rPr>
              <a:t>Dirección de Cultura de la Transparencia</a:t>
            </a:r>
          </a:p>
        </p:txBody>
      </p:sp>
      <p:sp>
        <p:nvSpPr>
          <p:cNvPr id="28678" name="6 Marcador de encabezado"/>
          <p:cNvSpPr txBox="1">
            <a:spLocks noGrp="1"/>
          </p:cNvSpPr>
          <p:nvPr/>
        </p:nvSpPr>
        <p:spPr bwMode="auto">
          <a:xfrm>
            <a:off x="1" y="1"/>
            <a:ext cx="3038649" cy="465138"/>
          </a:xfrm>
          <a:prstGeom prst="rect">
            <a:avLst/>
          </a:prstGeom>
          <a:noFill/>
          <a:ln>
            <a:miter lim="800000"/>
            <a:headEnd/>
            <a:tailEnd/>
          </a:ln>
        </p:spPr>
        <p:txBody>
          <a:bodyPr/>
          <a:lstStyle/>
          <a:p>
            <a:pPr>
              <a:defRPr/>
            </a:pPr>
            <a:r>
              <a:rPr lang="es-ES" sz="1200">
                <a:latin typeface="+mn-lt"/>
              </a:rPr>
              <a:t>Avance de actividades y resultados</a:t>
            </a:r>
          </a:p>
        </p:txBody>
      </p:sp>
    </p:spTree>
    <p:extLst>
      <p:ext uri="{BB962C8B-B14F-4D97-AF65-F5344CB8AC3E}">
        <p14:creationId xmlns:p14="http://schemas.microsoft.com/office/powerpoint/2010/main" val="34529732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Marcador de imagen de diapositiva"/>
          <p:cNvSpPr>
            <a:spLocks noGrp="1" noRot="1" noChangeAspect="1" noTextEdit="1"/>
          </p:cNvSpPr>
          <p:nvPr>
            <p:ph type="sldImg"/>
          </p:nvPr>
        </p:nvSpPr>
        <p:spPr bwMode="auto">
          <a:xfrm>
            <a:off x="406400" y="696913"/>
            <a:ext cx="6196013" cy="3486150"/>
          </a:xfrm>
          <a:noFill/>
          <a:ln>
            <a:solidFill>
              <a:srgbClr val="000000"/>
            </a:solidFill>
            <a:miter lim="800000"/>
            <a:headEnd/>
            <a:tailEnd/>
          </a:ln>
        </p:spPr>
      </p:sp>
      <p:sp>
        <p:nvSpPr>
          <p:cNvPr id="3686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0723" name="3 Marcador de número de diapositiva"/>
          <p:cNvSpPr txBox="1">
            <a:spLocks noGrp="1"/>
          </p:cNvSpPr>
          <p:nvPr/>
        </p:nvSpPr>
        <p:spPr bwMode="auto">
          <a:xfrm>
            <a:off x="3970134" y="8829675"/>
            <a:ext cx="3038648" cy="465138"/>
          </a:xfrm>
          <a:prstGeom prst="rect">
            <a:avLst/>
          </a:prstGeom>
          <a:noFill/>
          <a:ln>
            <a:miter lim="800000"/>
            <a:headEnd/>
            <a:tailEnd/>
          </a:ln>
        </p:spPr>
        <p:txBody>
          <a:bodyPr anchor="b"/>
          <a:lstStyle/>
          <a:p>
            <a:pPr algn="r">
              <a:defRPr/>
            </a:pPr>
            <a:fld id="{748307B5-A06C-4E8C-B3D2-CF2921C31543}" type="slidenum">
              <a:rPr lang="es-ES" sz="1200">
                <a:latin typeface="+mn-lt"/>
              </a:rPr>
              <a:pPr algn="r">
                <a:defRPr/>
              </a:pPr>
              <a:t>59</a:t>
            </a:fld>
            <a:endParaRPr lang="es-ES" sz="1200">
              <a:latin typeface="+mn-lt"/>
            </a:endParaRPr>
          </a:p>
        </p:txBody>
      </p:sp>
      <p:sp>
        <p:nvSpPr>
          <p:cNvPr id="30724" name="4 Marcador de fecha"/>
          <p:cNvSpPr txBox="1">
            <a:spLocks noGrp="1"/>
          </p:cNvSpPr>
          <p:nvPr/>
        </p:nvSpPr>
        <p:spPr bwMode="auto">
          <a:xfrm>
            <a:off x="3970134" y="1"/>
            <a:ext cx="3038648" cy="465138"/>
          </a:xfrm>
          <a:prstGeom prst="rect">
            <a:avLst/>
          </a:prstGeom>
          <a:noFill/>
          <a:ln>
            <a:miter lim="800000"/>
            <a:headEnd/>
            <a:tailEnd/>
          </a:ln>
        </p:spPr>
        <p:txBody>
          <a:bodyPr/>
          <a:lstStyle/>
          <a:p>
            <a:pPr algn="r">
              <a:defRPr/>
            </a:pPr>
            <a:fld id="{BDCAA6C8-5E6C-4AE5-A313-DFC2BB61F90A}" type="datetime1">
              <a:rPr lang="es-ES" sz="1200">
                <a:latin typeface="+mn-lt"/>
              </a:rPr>
              <a:pPr algn="r">
                <a:defRPr/>
              </a:pPr>
              <a:t>21/03/2019</a:t>
            </a:fld>
            <a:endParaRPr lang="es-ES" sz="1200">
              <a:latin typeface="+mn-lt"/>
            </a:endParaRPr>
          </a:p>
        </p:txBody>
      </p:sp>
      <p:sp>
        <p:nvSpPr>
          <p:cNvPr id="30725" name="5 Marcador de pie de página"/>
          <p:cNvSpPr txBox="1">
            <a:spLocks noGrp="1"/>
          </p:cNvSpPr>
          <p:nvPr/>
        </p:nvSpPr>
        <p:spPr bwMode="auto">
          <a:xfrm>
            <a:off x="1" y="8829675"/>
            <a:ext cx="3038649" cy="465138"/>
          </a:xfrm>
          <a:prstGeom prst="rect">
            <a:avLst/>
          </a:prstGeom>
          <a:noFill/>
          <a:ln>
            <a:miter lim="800000"/>
            <a:headEnd/>
            <a:tailEnd/>
          </a:ln>
        </p:spPr>
        <p:txBody>
          <a:bodyPr anchor="b"/>
          <a:lstStyle/>
          <a:p>
            <a:pPr>
              <a:defRPr/>
            </a:pPr>
            <a:r>
              <a:rPr lang="es-ES" sz="1200">
                <a:latin typeface="+mn-lt"/>
              </a:rPr>
              <a:t>Dirección de Cultura de la Transparencia</a:t>
            </a:r>
          </a:p>
        </p:txBody>
      </p:sp>
      <p:sp>
        <p:nvSpPr>
          <p:cNvPr id="30726" name="6 Marcador de encabezado"/>
          <p:cNvSpPr txBox="1">
            <a:spLocks noGrp="1"/>
          </p:cNvSpPr>
          <p:nvPr/>
        </p:nvSpPr>
        <p:spPr bwMode="auto">
          <a:xfrm>
            <a:off x="1" y="1"/>
            <a:ext cx="3038649" cy="465138"/>
          </a:xfrm>
          <a:prstGeom prst="rect">
            <a:avLst/>
          </a:prstGeom>
          <a:noFill/>
          <a:ln>
            <a:miter lim="800000"/>
            <a:headEnd/>
            <a:tailEnd/>
          </a:ln>
        </p:spPr>
        <p:txBody>
          <a:bodyPr/>
          <a:lstStyle/>
          <a:p>
            <a:pPr>
              <a:defRPr/>
            </a:pPr>
            <a:r>
              <a:rPr lang="es-ES" sz="1200">
                <a:latin typeface="+mn-lt"/>
              </a:rPr>
              <a:t>Avance de actividades y resultados</a:t>
            </a:r>
          </a:p>
        </p:txBody>
      </p:sp>
    </p:spTree>
    <p:extLst>
      <p:ext uri="{BB962C8B-B14F-4D97-AF65-F5344CB8AC3E}">
        <p14:creationId xmlns:p14="http://schemas.microsoft.com/office/powerpoint/2010/main" val="38860111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Marcador de imagen de diapositiva"/>
          <p:cNvSpPr>
            <a:spLocks noGrp="1" noRot="1" noChangeAspect="1" noTextEdit="1"/>
          </p:cNvSpPr>
          <p:nvPr>
            <p:ph type="sldImg"/>
          </p:nvPr>
        </p:nvSpPr>
        <p:spPr bwMode="auto">
          <a:xfrm>
            <a:off x="406400" y="696913"/>
            <a:ext cx="6196013" cy="3486150"/>
          </a:xfrm>
          <a:noFill/>
          <a:ln>
            <a:solidFill>
              <a:srgbClr val="000000"/>
            </a:solidFill>
            <a:miter lim="800000"/>
            <a:headEnd/>
            <a:tailEnd/>
          </a:ln>
        </p:spPr>
      </p:sp>
      <p:sp>
        <p:nvSpPr>
          <p:cNvPr id="3686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0723" name="3 Marcador de número de diapositiva"/>
          <p:cNvSpPr txBox="1">
            <a:spLocks noGrp="1"/>
          </p:cNvSpPr>
          <p:nvPr/>
        </p:nvSpPr>
        <p:spPr bwMode="auto">
          <a:xfrm>
            <a:off x="3970134" y="8829675"/>
            <a:ext cx="3038648" cy="465138"/>
          </a:xfrm>
          <a:prstGeom prst="rect">
            <a:avLst/>
          </a:prstGeom>
          <a:noFill/>
          <a:ln>
            <a:miter lim="800000"/>
            <a:headEnd/>
            <a:tailEnd/>
          </a:ln>
        </p:spPr>
        <p:txBody>
          <a:bodyPr anchor="b"/>
          <a:lstStyle/>
          <a:p>
            <a:pPr algn="r">
              <a:defRPr/>
            </a:pPr>
            <a:fld id="{748307B5-A06C-4E8C-B3D2-CF2921C31543}" type="slidenum">
              <a:rPr lang="es-ES" sz="1200">
                <a:latin typeface="+mn-lt"/>
              </a:rPr>
              <a:pPr algn="r">
                <a:defRPr/>
              </a:pPr>
              <a:t>60</a:t>
            </a:fld>
            <a:endParaRPr lang="es-ES" sz="1200">
              <a:latin typeface="+mn-lt"/>
            </a:endParaRPr>
          </a:p>
        </p:txBody>
      </p:sp>
      <p:sp>
        <p:nvSpPr>
          <p:cNvPr id="30724" name="4 Marcador de fecha"/>
          <p:cNvSpPr txBox="1">
            <a:spLocks noGrp="1"/>
          </p:cNvSpPr>
          <p:nvPr/>
        </p:nvSpPr>
        <p:spPr bwMode="auto">
          <a:xfrm>
            <a:off x="3970134" y="1"/>
            <a:ext cx="3038648" cy="465138"/>
          </a:xfrm>
          <a:prstGeom prst="rect">
            <a:avLst/>
          </a:prstGeom>
          <a:noFill/>
          <a:ln>
            <a:miter lim="800000"/>
            <a:headEnd/>
            <a:tailEnd/>
          </a:ln>
        </p:spPr>
        <p:txBody>
          <a:bodyPr/>
          <a:lstStyle/>
          <a:p>
            <a:pPr algn="r">
              <a:defRPr/>
            </a:pPr>
            <a:fld id="{BDCAA6C8-5E6C-4AE5-A313-DFC2BB61F90A}" type="datetime1">
              <a:rPr lang="es-ES" sz="1200">
                <a:latin typeface="+mn-lt"/>
              </a:rPr>
              <a:pPr algn="r">
                <a:defRPr/>
              </a:pPr>
              <a:t>21/03/2019</a:t>
            </a:fld>
            <a:endParaRPr lang="es-ES" sz="1200">
              <a:latin typeface="+mn-lt"/>
            </a:endParaRPr>
          </a:p>
        </p:txBody>
      </p:sp>
      <p:sp>
        <p:nvSpPr>
          <p:cNvPr id="30725" name="5 Marcador de pie de página"/>
          <p:cNvSpPr txBox="1">
            <a:spLocks noGrp="1"/>
          </p:cNvSpPr>
          <p:nvPr/>
        </p:nvSpPr>
        <p:spPr bwMode="auto">
          <a:xfrm>
            <a:off x="1" y="8829675"/>
            <a:ext cx="3038649" cy="465138"/>
          </a:xfrm>
          <a:prstGeom prst="rect">
            <a:avLst/>
          </a:prstGeom>
          <a:noFill/>
          <a:ln>
            <a:miter lim="800000"/>
            <a:headEnd/>
            <a:tailEnd/>
          </a:ln>
        </p:spPr>
        <p:txBody>
          <a:bodyPr anchor="b"/>
          <a:lstStyle/>
          <a:p>
            <a:pPr>
              <a:defRPr/>
            </a:pPr>
            <a:r>
              <a:rPr lang="es-ES" sz="1200">
                <a:latin typeface="+mn-lt"/>
              </a:rPr>
              <a:t>Dirección de Cultura de la Transparencia</a:t>
            </a:r>
          </a:p>
        </p:txBody>
      </p:sp>
      <p:sp>
        <p:nvSpPr>
          <p:cNvPr id="30726" name="6 Marcador de encabezado"/>
          <p:cNvSpPr txBox="1">
            <a:spLocks noGrp="1"/>
          </p:cNvSpPr>
          <p:nvPr/>
        </p:nvSpPr>
        <p:spPr bwMode="auto">
          <a:xfrm>
            <a:off x="1" y="1"/>
            <a:ext cx="3038649" cy="465138"/>
          </a:xfrm>
          <a:prstGeom prst="rect">
            <a:avLst/>
          </a:prstGeom>
          <a:noFill/>
          <a:ln>
            <a:miter lim="800000"/>
            <a:headEnd/>
            <a:tailEnd/>
          </a:ln>
        </p:spPr>
        <p:txBody>
          <a:bodyPr/>
          <a:lstStyle/>
          <a:p>
            <a:pPr>
              <a:defRPr/>
            </a:pPr>
            <a:r>
              <a:rPr lang="es-ES" sz="1200">
                <a:latin typeface="+mn-lt"/>
              </a:rPr>
              <a:t>Avance de actividades y resultados</a:t>
            </a:r>
          </a:p>
        </p:txBody>
      </p:sp>
    </p:spTree>
    <p:extLst>
      <p:ext uri="{BB962C8B-B14F-4D97-AF65-F5344CB8AC3E}">
        <p14:creationId xmlns:p14="http://schemas.microsoft.com/office/powerpoint/2010/main" val="365134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a:extLst>
              <a:ext uri="{FF2B5EF4-FFF2-40B4-BE49-F238E27FC236}">
                <a16:creationId xmlns:a16="http://schemas.microsoft.com/office/drawing/2014/main" id="{6196FD19-A82D-4302-A823-ACA0AF60B3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a:extLst>
              <a:ext uri="{FF2B5EF4-FFF2-40B4-BE49-F238E27FC236}">
                <a16:creationId xmlns:a16="http://schemas.microsoft.com/office/drawing/2014/main" id="{F5F8344B-BEC0-42DB-9C7F-5407D9A949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30724" name="3 Marcador de número de diapositiva">
            <a:extLst>
              <a:ext uri="{FF2B5EF4-FFF2-40B4-BE49-F238E27FC236}">
                <a16:creationId xmlns:a16="http://schemas.microsoft.com/office/drawing/2014/main" id="{9799BFA6-FEB9-4B69-BB79-DBB584DC91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15B59F-F860-4307-92ED-7382D2A378BE}" type="slidenum">
              <a:rPr lang="es-ES" altLang="es-MX" smtClean="0">
                <a:latin typeface="Calibri" panose="020F0502020204030204" pitchFamily="34" charset="0"/>
              </a:rPr>
              <a:pPr/>
              <a:t>62</a:t>
            </a:fld>
            <a:endParaRPr lang="es-ES" altLang="es-MX">
              <a:latin typeface="Calibri" panose="020F0502020204030204" pitchFamily="34" charset="0"/>
            </a:endParaRPr>
          </a:p>
        </p:txBody>
      </p:sp>
      <p:sp>
        <p:nvSpPr>
          <p:cNvPr id="30725" name="4 Marcador de fecha">
            <a:extLst>
              <a:ext uri="{FF2B5EF4-FFF2-40B4-BE49-F238E27FC236}">
                <a16:creationId xmlns:a16="http://schemas.microsoft.com/office/drawing/2014/main" id="{42583368-C0B0-494A-8CFA-A96B35CD86A1}"/>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79D782C2-44A0-49DC-8BC1-42057814675D}" type="datetime1">
              <a:rPr lang="es-ES" altLang="es-MX" smtClean="0">
                <a:latin typeface="Calibri" panose="020F0502020204030204" pitchFamily="34" charset="0"/>
              </a:rPr>
              <a:pPr fontAlgn="base">
                <a:spcBef>
                  <a:spcPct val="0"/>
                </a:spcBef>
                <a:spcAft>
                  <a:spcPct val="0"/>
                </a:spcAft>
              </a:pPr>
              <a:t>21/03/2019</a:t>
            </a:fld>
            <a:endParaRPr lang="es-ES" altLang="es-MX">
              <a:latin typeface="Calibri" panose="020F0502020204030204" pitchFamily="34" charset="0"/>
            </a:endParaRPr>
          </a:p>
        </p:txBody>
      </p:sp>
      <p:sp>
        <p:nvSpPr>
          <p:cNvPr id="30726" name="5 Marcador de pie de página">
            <a:extLst>
              <a:ext uri="{FF2B5EF4-FFF2-40B4-BE49-F238E27FC236}">
                <a16:creationId xmlns:a16="http://schemas.microsoft.com/office/drawing/2014/main" id="{07F8553B-7C0B-4932-B50C-AD89FF6039E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s-ES" altLang="es-MX">
                <a:latin typeface="Calibri" panose="020F0502020204030204" pitchFamily="34" charset="0"/>
              </a:rPr>
              <a:t>Dirección de Cultura de la Transparencia</a:t>
            </a:r>
          </a:p>
        </p:txBody>
      </p:sp>
      <p:sp>
        <p:nvSpPr>
          <p:cNvPr id="30727" name="6 Marcador de encabezado">
            <a:extLst>
              <a:ext uri="{FF2B5EF4-FFF2-40B4-BE49-F238E27FC236}">
                <a16:creationId xmlns:a16="http://schemas.microsoft.com/office/drawing/2014/main" id="{4E1876C0-090F-4ABC-8EB3-B47F381FC194}"/>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s-ES" altLang="es-MX">
                <a:latin typeface="Calibri" panose="020F0502020204030204" pitchFamily="34" charset="0"/>
              </a:rPr>
              <a:t>Avance de actividades y resultados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299EBB33-BAE5-4999-A680-B97CD41D96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a:extLst>
              <a:ext uri="{FF2B5EF4-FFF2-40B4-BE49-F238E27FC236}">
                <a16:creationId xmlns:a16="http://schemas.microsoft.com/office/drawing/2014/main" id="{B2151BA6-5079-4C2B-84E5-83E5344968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32772" name="3 Marcador de número de diapositiva">
            <a:extLst>
              <a:ext uri="{FF2B5EF4-FFF2-40B4-BE49-F238E27FC236}">
                <a16:creationId xmlns:a16="http://schemas.microsoft.com/office/drawing/2014/main" id="{26FCF854-8DA3-4F89-BDB9-1D1BE95C4C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EFB28B-FE3A-4E2C-A0E7-739B4BBC43F6}" type="slidenum">
              <a:rPr lang="es-ES" altLang="es-MX" smtClean="0">
                <a:latin typeface="Calibri" panose="020F0502020204030204" pitchFamily="34" charset="0"/>
              </a:rPr>
              <a:pPr/>
              <a:t>63</a:t>
            </a:fld>
            <a:endParaRPr lang="es-ES" altLang="es-MX">
              <a:latin typeface="Calibri" panose="020F0502020204030204" pitchFamily="34" charset="0"/>
            </a:endParaRPr>
          </a:p>
        </p:txBody>
      </p:sp>
      <p:sp>
        <p:nvSpPr>
          <p:cNvPr id="32773" name="4 Marcador de fecha">
            <a:extLst>
              <a:ext uri="{FF2B5EF4-FFF2-40B4-BE49-F238E27FC236}">
                <a16:creationId xmlns:a16="http://schemas.microsoft.com/office/drawing/2014/main" id="{9C1CAC22-1A36-48D3-8982-3751D303B819}"/>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0623A00D-AEAF-4BD0-8ADC-57A2968B0935}" type="datetime1">
              <a:rPr lang="es-ES" altLang="es-MX" smtClean="0">
                <a:latin typeface="Calibri" panose="020F0502020204030204" pitchFamily="34" charset="0"/>
              </a:rPr>
              <a:pPr fontAlgn="base">
                <a:spcBef>
                  <a:spcPct val="0"/>
                </a:spcBef>
                <a:spcAft>
                  <a:spcPct val="0"/>
                </a:spcAft>
              </a:pPr>
              <a:t>21/03/2019</a:t>
            </a:fld>
            <a:endParaRPr lang="es-ES" altLang="es-MX">
              <a:latin typeface="Calibri" panose="020F0502020204030204" pitchFamily="34" charset="0"/>
            </a:endParaRPr>
          </a:p>
        </p:txBody>
      </p:sp>
      <p:sp>
        <p:nvSpPr>
          <p:cNvPr id="32774" name="5 Marcador de pie de página">
            <a:extLst>
              <a:ext uri="{FF2B5EF4-FFF2-40B4-BE49-F238E27FC236}">
                <a16:creationId xmlns:a16="http://schemas.microsoft.com/office/drawing/2014/main" id="{B1ED7509-B4DC-4CA7-92E0-EAE7C894CBD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s-ES" altLang="es-MX">
                <a:latin typeface="Calibri" panose="020F0502020204030204" pitchFamily="34" charset="0"/>
              </a:rPr>
              <a:t>Dirección de Cultura de la Transparencia</a:t>
            </a:r>
          </a:p>
        </p:txBody>
      </p:sp>
      <p:sp>
        <p:nvSpPr>
          <p:cNvPr id="32775" name="6 Marcador de encabezado">
            <a:extLst>
              <a:ext uri="{FF2B5EF4-FFF2-40B4-BE49-F238E27FC236}">
                <a16:creationId xmlns:a16="http://schemas.microsoft.com/office/drawing/2014/main" id="{FB723CFE-B081-4FB0-B002-FAE8E0CA3E1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s-ES" altLang="es-MX">
                <a:latin typeface="Calibri" panose="020F0502020204030204" pitchFamily="34" charset="0"/>
              </a:rPr>
              <a:t>Avance de actividades y resultados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a:extLst>
              <a:ext uri="{FF2B5EF4-FFF2-40B4-BE49-F238E27FC236}">
                <a16:creationId xmlns:a16="http://schemas.microsoft.com/office/drawing/2014/main" id="{7837339F-949A-45FE-BD48-DB27A5769E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a:extLst>
              <a:ext uri="{FF2B5EF4-FFF2-40B4-BE49-F238E27FC236}">
                <a16:creationId xmlns:a16="http://schemas.microsoft.com/office/drawing/2014/main" id="{9FEE7AB7-E418-4229-948C-F25774516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34820" name="3 Marcador de número de diapositiva">
            <a:extLst>
              <a:ext uri="{FF2B5EF4-FFF2-40B4-BE49-F238E27FC236}">
                <a16:creationId xmlns:a16="http://schemas.microsoft.com/office/drawing/2014/main" id="{87157CDF-3CA1-42B8-9537-8EA5C92991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03DDB1-3E96-4B53-8F62-50F3320EC9B0}" type="slidenum">
              <a:rPr lang="es-ES" altLang="es-MX" smtClean="0">
                <a:latin typeface="Calibri" panose="020F0502020204030204" pitchFamily="34" charset="0"/>
              </a:rPr>
              <a:pPr/>
              <a:t>64</a:t>
            </a:fld>
            <a:endParaRPr lang="es-ES" altLang="es-MX">
              <a:latin typeface="Calibri" panose="020F0502020204030204" pitchFamily="34" charset="0"/>
            </a:endParaRPr>
          </a:p>
        </p:txBody>
      </p:sp>
      <p:sp>
        <p:nvSpPr>
          <p:cNvPr id="34821" name="4 Marcador de fecha">
            <a:extLst>
              <a:ext uri="{FF2B5EF4-FFF2-40B4-BE49-F238E27FC236}">
                <a16:creationId xmlns:a16="http://schemas.microsoft.com/office/drawing/2014/main" id="{D056C10D-4617-47AA-BD53-274D3CEF09A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6AF960D8-0654-4202-A9A1-4D6460512C94}" type="datetime1">
              <a:rPr lang="es-ES" altLang="es-MX" smtClean="0">
                <a:latin typeface="Calibri" panose="020F0502020204030204" pitchFamily="34" charset="0"/>
              </a:rPr>
              <a:pPr fontAlgn="base">
                <a:spcBef>
                  <a:spcPct val="0"/>
                </a:spcBef>
                <a:spcAft>
                  <a:spcPct val="0"/>
                </a:spcAft>
              </a:pPr>
              <a:t>21/03/2019</a:t>
            </a:fld>
            <a:endParaRPr lang="es-ES" altLang="es-MX">
              <a:latin typeface="Calibri" panose="020F0502020204030204" pitchFamily="34" charset="0"/>
            </a:endParaRPr>
          </a:p>
        </p:txBody>
      </p:sp>
      <p:sp>
        <p:nvSpPr>
          <p:cNvPr id="34822" name="5 Marcador de pie de página">
            <a:extLst>
              <a:ext uri="{FF2B5EF4-FFF2-40B4-BE49-F238E27FC236}">
                <a16:creationId xmlns:a16="http://schemas.microsoft.com/office/drawing/2014/main" id="{EEB53EBD-A6E2-4B11-BF99-848401D75F99}"/>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s-ES" altLang="es-MX">
                <a:latin typeface="Calibri" panose="020F0502020204030204" pitchFamily="34" charset="0"/>
              </a:rPr>
              <a:t>Dirección de Cultura de la Transparencia</a:t>
            </a:r>
          </a:p>
        </p:txBody>
      </p:sp>
      <p:sp>
        <p:nvSpPr>
          <p:cNvPr id="34823" name="6 Marcador de encabezado">
            <a:extLst>
              <a:ext uri="{FF2B5EF4-FFF2-40B4-BE49-F238E27FC236}">
                <a16:creationId xmlns:a16="http://schemas.microsoft.com/office/drawing/2014/main" id="{7200F312-35EF-4B45-A04D-4207B7C0DB77}"/>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s-ES" altLang="es-MX">
                <a:latin typeface="Calibri" panose="020F0502020204030204" pitchFamily="34" charset="0"/>
              </a:rPr>
              <a:t>Avance de actividades y resultados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a:extLst>
              <a:ext uri="{FF2B5EF4-FFF2-40B4-BE49-F238E27FC236}">
                <a16:creationId xmlns:a16="http://schemas.microsoft.com/office/drawing/2014/main" id="{C91D881C-A1E4-4CA8-9F0D-5B1A6C4481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a:extLst>
              <a:ext uri="{FF2B5EF4-FFF2-40B4-BE49-F238E27FC236}">
                <a16:creationId xmlns:a16="http://schemas.microsoft.com/office/drawing/2014/main" id="{1805E5F2-0DB6-4C75-9A47-B7F6821757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13316" name="3 Marcador de número de diapositiva">
            <a:extLst>
              <a:ext uri="{FF2B5EF4-FFF2-40B4-BE49-F238E27FC236}">
                <a16:creationId xmlns:a16="http://schemas.microsoft.com/office/drawing/2014/main" id="{3C21603E-BCEC-4C69-8760-4DDA8E9BD1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796D8AD-91AC-48E5-BEC1-1FA128775F5C}" type="slidenum">
              <a:rPr lang="es-MX" altLang="es-MX" smtClean="0"/>
              <a:pPr/>
              <a:t>6</a:t>
            </a:fld>
            <a:endParaRPr lang="es-MX" altLang="es-MX"/>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a:extLst>
              <a:ext uri="{FF2B5EF4-FFF2-40B4-BE49-F238E27FC236}">
                <a16:creationId xmlns:a16="http://schemas.microsoft.com/office/drawing/2014/main" id="{7DC39EE8-483D-4D97-858A-70759C63F1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a:extLst>
              <a:ext uri="{FF2B5EF4-FFF2-40B4-BE49-F238E27FC236}">
                <a16:creationId xmlns:a16="http://schemas.microsoft.com/office/drawing/2014/main" id="{2719CEB3-EDA4-4498-ABB3-D0C9D8057B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36868" name="3 Marcador de número de diapositiva">
            <a:extLst>
              <a:ext uri="{FF2B5EF4-FFF2-40B4-BE49-F238E27FC236}">
                <a16:creationId xmlns:a16="http://schemas.microsoft.com/office/drawing/2014/main" id="{C66C0EE2-89FA-4C9D-B079-CB7802DC9B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7CD43C-1766-466F-9DC1-A315D611FD40}" type="slidenum">
              <a:rPr lang="es-ES" altLang="es-MX" smtClean="0">
                <a:latin typeface="Calibri" panose="020F0502020204030204" pitchFamily="34" charset="0"/>
              </a:rPr>
              <a:pPr/>
              <a:t>65</a:t>
            </a:fld>
            <a:endParaRPr lang="es-ES" altLang="es-MX">
              <a:latin typeface="Calibri" panose="020F0502020204030204" pitchFamily="34" charset="0"/>
            </a:endParaRPr>
          </a:p>
        </p:txBody>
      </p:sp>
      <p:sp>
        <p:nvSpPr>
          <p:cNvPr id="36869" name="4 Marcador de fecha">
            <a:extLst>
              <a:ext uri="{FF2B5EF4-FFF2-40B4-BE49-F238E27FC236}">
                <a16:creationId xmlns:a16="http://schemas.microsoft.com/office/drawing/2014/main" id="{01C15885-9B0C-48D2-A82E-C6E7D1CCF7AD}"/>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9CFD349A-7732-4520-B27C-189901B4A80F}" type="datetime1">
              <a:rPr lang="es-ES" altLang="es-MX" smtClean="0">
                <a:latin typeface="Calibri" panose="020F0502020204030204" pitchFamily="34" charset="0"/>
              </a:rPr>
              <a:pPr fontAlgn="base">
                <a:spcBef>
                  <a:spcPct val="0"/>
                </a:spcBef>
                <a:spcAft>
                  <a:spcPct val="0"/>
                </a:spcAft>
              </a:pPr>
              <a:t>21/03/2019</a:t>
            </a:fld>
            <a:endParaRPr lang="es-ES" altLang="es-MX">
              <a:latin typeface="Calibri" panose="020F0502020204030204" pitchFamily="34" charset="0"/>
            </a:endParaRPr>
          </a:p>
        </p:txBody>
      </p:sp>
      <p:sp>
        <p:nvSpPr>
          <p:cNvPr id="36870" name="5 Marcador de pie de página">
            <a:extLst>
              <a:ext uri="{FF2B5EF4-FFF2-40B4-BE49-F238E27FC236}">
                <a16:creationId xmlns:a16="http://schemas.microsoft.com/office/drawing/2014/main" id="{1B4A6A99-E772-490D-8095-5D52447BF730}"/>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s-ES" altLang="es-MX">
                <a:latin typeface="Calibri" panose="020F0502020204030204" pitchFamily="34" charset="0"/>
              </a:rPr>
              <a:t>Dirección de Cultura de la Transparencia</a:t>
            </a:r>
          </a:p>
        </p:txBody>
      </p:sp>
      <p:sp>
        <p:nvSpPr>
          <p:cNvPr id="36871" name="6 Marcador de encabezado">
            <a:extLst>
              <a:ext uri="{FF2B5EF4-FFF2-40B4-BE49-F238E27FC236}">
                <a16:creationId xmlns:a16="http://schemas.microsoft.com/office/drawing/2014/main" id="{01EF8525-6DFF-49E0-901B-92B22B58E872}"/>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s-ES" altLang="es-MX">
                <a:latin typeface="Calibri" panose="020F0502020204030204" pitchFamily="34" charset="0"/>
              </a:rPr>
              <a:t>Avance de actividades y resultados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a:extLst>
              <a:ext uri="{FF2B5EF4-FFF2-40B4-BE49-F238E27FC236}">
                <a16:creationId xmlns:a16="http://schemas.microsoft.com/office/drawing/2014/main" id="{4DCCCE5B-3D7F-4DCD-B27A-5116A01DA1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a:extLst>
              <a:ext uri="{FF2B5EF4-FFF2-40B4-BE49-F238E27FC236}">
                <a16:creationId xmlns:a16="http://schemas.microsoft.com/office/drawing/2014/main" id="{B9D95705-157C-4E57-A6C2-7EA5DB948C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38916" name="3 Marcador de número de diapositiva">
            <a:extLst>
              <a:ext uri="{FF2B5EF4-FFF2-40B4-BE49-F238E27FC236}">
                <a16:creationId xmlns:a16="http://schemas.microsoft.com/office/drawing/2014/main" id="{EC70BB92-A245-4701-85EE-785845E226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40544A-B718-4D30-B4CE-DAA15E6285ED}" type="slidenum">
              <a:rPr lang="es-ES" altLang="es-MX" smtClean="0">
                <a:latin typeface="Calibri" panose="020F0502020204030204" pitchFamily="34" charset="0"/>
              </a:rPr>
              <a:pPr/>
              <a:t>66</a:t>
            </a:fld>
            <a:endParaRPr lang="es-ES" altLang="es-MX">
              <a:latin typeface="Calibri" panose="020F0502020204030204" pitchFamily="34" charset="0"/>
            </a:endParaRPr>
          </a:p>
        </p:txBody>
      </p:sp>
      <p:sp>
        <p:nvSpPr>
          <p:cNvPr id="38917" name="4 Marcador de fecha">
            <a:extLst>
              <a:ext uri="{FF2B5EF4-FFF2-40B4-BE49-F238E27FC236}">
                <a16:creationId xmlns:a16="http://schemas.microsoft.com/office/drawing/2014/main" id="{2ABF6C7F-AF26-4A80-9C6E-13B6594246B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7E5773A7-ABA0-40A1-BD17-BFF2DB93CC14}" type="datetime1">
              <a:rPr lang="es-ES" altLang="es-MX" smtClean="0">
                <a:latin typeface="Calibri" panose="020F0502020204030204" pitchFamily="34" charset="0"/>
              </a:rPr>
              <a:pPr fontAlgn="base">
                <a:spcBef>
                  <a:spcPct val="0"/>
                </a:spcBef>
                <a:spcAft>
                  <a:spcPct val="0"/>
                </a:spcAft>
              </a:pPr>
              <a:t>21/03/2019</a:t>
            </a:fld>
            <a:endParaRPr lang="es-ES" altLang="es-MX">
              <a:latin typeface="Calibri" panose="020F0502020204030204" pitchFamily="34" charset="0"/>
            </a:endParaRPr>
          </a:p>
        </p:txBody>
      </p:sp>
      <p:sp>
        <p:nvSpPr>
          <p:cNvPr id="38918" name="5 Marcador de pie de página">
            <a:extLst>
              <a:ext uri="{FF2B5EF4-FFF2-40B4-BE49-F238E27FC236}">
                <a16:creationId xmlns:a16="http://schemas.microsoft.com/office/drawing/2014/main" id="{2C44CC5B-FAA5-4FA8-B766-94C9A0406430}"/>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s-ES" altLang="es-MX">
                <a:latin typeface="Calibri" panose="020F0502020204030204" pitchFamily="34" charset="0"/>
              </a:rPr>
              <a:t>Dirección de Cultura de la Transparencia</a:t>
            </a:r>
          </a:p>
        </p:txBody>
      </p:sp>
      <p:sp>
        <p:nvSpPr>
          <p:cNvPr id="38919" name="6 Marcador de encabezado">
            <a:extLst>
              <a:ext uri="{FF2B5EF4-FFF2-40B4-BE49-F238E27FC236}">
                <a16:creationId xmlns:a16="http://schemas.microsoft.com/office/drawing/2014/main" id="{A94C97D0-6E0D-491B-8BC7-FB456AF09D8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s-ES" altLang="es-MX">
                <a:latin typeface="Calibri" panose="020F0502020204030204" pitchFamily="34" charset="0"/>
              </a:rPr>
              <a:t>Avance de actividades y resultados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a:extLst>
              <a:ext uri="{FF2B5EF4-FFF2-40B4-BE49-F238E27FC236}">
                <a16:creationId xmlns:a16="http://schemas.microsoft.com/office/drawing/2014/main" id="{2EE8FE43-8F2F-43E1-8A95-804FFEB976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a:extLst>
              <a:ext uri="{FF2B5EF4-FFF2-40B4-BE49-F238E27FC236}">
                <a16:creationId xmlns:a16="http://schemas.microsoft.com/office/drawing/2014/main" id="{A8655809-B823-491A-B6E2-76E5711A6D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40964" name="3 Marcador de número de diapositiva">
            <a:extLst>
              <a:ext uri="{FF2B5EF4-FFF2-40B4-BE49-F238E27FC236}">
                <a16:creationId xmlns:a16="http://schemas.microsoft.com/office/drawing/2014/main" id="{5D2F0D54-369A-49FE-8120-F2E04506C0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F74468-7816-47A7-9C3A-C0B2A3DFDC9F}" type="slidenum">
              <a:rPr lang="es-ES" altLang="es-MX" smtClean="0">
                <a:latin typeface="Calibri" panose="020F0502020204030204" pitchFamily="34" charset="0"/>
              </a:rPr>
              <a:pPr/>
              <a:t>67</a:t>
            </a:fld>
            <a:endParaRPr lang="es-ES" altLang="es-MX">
              <a:latin typeface="Calibri" panose="020F0502020204030204" pitchFamily="34" charset="0"/>
            </a:endParaRPr>
          </a:p>
        </p:txBody>
      </p:sp>
      <p:sp>
        <p:nvSpPr>
          <p:cNvPr id="40965" name="4 Marcador de fecha">
            <a:extLst>
              <a:ext uri="{FF2B5EF4-FFF2-40B4-BE49-F238E27FC236}">
                <a16:creationId xmlns:a16="http://schemas.microsoft.com/office/drawing/2014/main" id="{51A57B6C-60C3-42C7-9A95-D3DFA23A61A4}"/>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4B3CF828-6A3C-4998-8E1B-3FD836E137D3}" type="datetime1">
              <a:rPr lang="es-ES" altLang="es-MX" smtClean="0">
                <a:latin typeface="Calibri" panose="020F0502020204030204" pitchFamily="34" charset="0"/>
              </a:rPr>
              <a:pPr fontAlgn="base">
                <a:spcBef>
                  <a:spcPct val="0"/>
                </a:spcBef>
                <a:spcAft>
                  <a:spcPct val="0"/>
                </a:spcAft>
              </a:pPr>
              <a:t>21/03/2019</a:t>
            </a:fld>
            <a:endParaRPr lang="es-ES" altLang="es-MX">
              <a:latin typeface="Calibri" panose="020F0502020204030204" pitchFamily="34" charset="0"/>
            </a:endParaRPr>
          </a:p>
        </p:txBody>
      </p:sp>
      <p:sp>
        <p:nvSpPr>
          <p:cNvPr id="40966" name="5 Marcador de pie de página">
            <a:extLst>
              <a:ext uri="{FF2B5EF4-FFF2-40B4-BE49-F238E27FC236}">
                <a16:creationId xmlns:a16="http://schemas.microsoft.com/office/drawing/2014/main" id="{4DDAE1BD-143E-4F51-B08C-DDEE3ABF7E33}"/>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s-ES" altLang="es-MX">
                <a:latin typeface="Calibri" panose="020F0502020204030204" pitchFamily="34" charset="0"/>
              </a:rPr>
              <a:t>Dirección de Cultura de la Transparencia</a:t>
            </a:r>
          </a:p>
        </p:txBody>
      </p:sp>
      <p:sp>
        <p:nvSpPr>
          <p:cNvPr id="40967" name="6 Marcador de encabezado">
            <a:extLst>
              <a:ext uri="{FF2B5EF4-FFF2-40B4-BE49-F238E27FC236}">
                <a16:creationId xmlns:a16="http://schemas.microsoft.com/office/drawing/2014/main" id="{29BC42DD-76B8-4CB2-9442-1FD9F5AAEA1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s-ES" altLang="es-MX">
                <a:latin typeface="Calibri" panose="020F0502020204030204" pitchFamily="34" charset="0"/>
              </a:rPr>
              <a:t>Avance de actividades y resultados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a:extLst>
              <a:ext uri="{FF2B5EF4-FFF2-40B4-BE49-F238E27FC236}">
                <a16:creationId xmlns:a16="http://schemas.microsoft.com/office/drawing/2014/main" id="{8C310AE2-CA28-41A5-BBF7-472EDA3E52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a:extLst>
              <a:ext uri="{FF2B5EF4-FFF2-40B4-BE49-F238E27FC236}">
                <a16:creationId xmlns:a16="http://schemas.microsoft.com/office/drawing/2014/main" id="{9F1344EB-D938-41C3-A2FB-31BA45ECF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43012" name="3 Marcador de número de diapositiva">
            <a:extLst>
              <a:ext uri="{FF2B5EF4-FFF2-40B4-BE49-F238E27FC236}">
                <a16:creationId xmlns:a16="http://schemas.microsoft.com/office/drawing/2014/main" id="{9B722984-4967-463C-B679-F035E32A37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C7B094-C309-4063-91C8-762A2A72DC0C}" type="slidenum">
              <a:rPr lang="es-MX" altLang="es-MX" b="1" smtClean="0">
                <a:solidFill>
                  <a:srgbClr val="000000"/>
                </a:solidFill>
              </a:rPr>
              <a:pPr/>
              <a:t>68</a:t>
            </a:fld>
            <a:endParaRPr lang="es-MX" altLang="es-MX" b="1">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a:extLst>
              <a:ext uri="{FF2B5EF4-FFF2-40B4-BE49-F238E27FC236}">
                <a16:creationId xmlns:a16="http://schemas.microsoft.com/office/drawing/2014/main" id="{A973FFE6-6886-4A56-9FC9-D637BCE575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Marcador de notas">
            <a:extLst>
              <a:ext uri="{FF2B5EF4-FFF2-40B4-BE49-F238E27FC236}">
                <a16:creationId xmlns:a16="http://schemas.microsoft.com/office/drawing/2014/main" id="{01300DB5-0AD1-4466-AF4D-689262B4A9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45060" name="3 Marcador de número de diapositiva">
            <a:extLst>
              <a:ext uri="{FF2B5EF4-FFF2-40B4-BE49-F238E27FC236}">
                <a16:creationId xmlns:a16="http://schemas.microsoft.com/office/drawing/2014/main" id="{EFB7F618-6A94-4913-A390-A8208D5908A2}"/>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53378D4-C4DB-425D-B6C4-4C2CF6DCCBD1}" type="slidenum">
              <a:rPr lang="es-ES" altLang="es-MX" sz="1200">
                <a:latin typeface="Calibri" panose="020F0502020204030204" pitchFamily="34" charset="0"/>
              </a:rPr>
              <a:pPr algn="r" eaLnBrk="1" hangingPunct="1"/>
              <a:t>69</a:t>
            </a:fld>
            <a:endParaRPr lang="es-ES" altLang="es-MX" sz="1200">
              <a:latin typeface="Calibri" panose="020F0502020204030204" pitchFamily="34" charset="0"/>
            </a:endParaRPr>
          </a:p>
        </p:txBody>
      </p:sp>
      <p:sp>
        <p:nvSpPr>
          <p:cNvPr id="45061" name="4 Marcador de fecha">
            <a:extLst>
              <a:ext uri="{FF2B5EF4-FFF2-40B4-BE49-F238E27FC236}">
                <a16:creationId xmlns:a16="http://schemas.microsoft.com/office/drawing/2014/main" id="{B0DE7ADF-C496-4229-AF12-384FA5CDCE12}"/>
              </a:ext>
            </a:extLst>
          </p:cNvPr>
          <p:cNvSpPr txBox="1">
            <a:spLocks noGrp="1"/>
          </p:cNvSpPr>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8B20E8C-0929-49A0-A625-57AD696EDA57}" type="datetime1">
              <a:rPr lang="es-ES" altLang="es-MX" sz="1200">
                <a:latin typeface="Calibri" panose="020F0502020204030204" pitchFamily="34" charset="0"/>
              </a:rPr>
              <a:pPr algn="r" eaLnBrk="1" hangingPunct="1"/>
              <a:t>21/03/2019</a:t>
            </a:fld>
            <a:endParaRPr lang="es-ES" altLang="es-MX" sz="1200">
              <a:latin typeface="Calibri" panose="020F0502020204030204" pitchFamily="34" charset="0"/>
            </a:endParaRPr>
          </a:p>
        </p:txBody>
      </p:sp>
      <p:sp>
        <p:nvSpPr>
          <p:cNvPr id="45062" name="5 Marcador de pie de página">
            <a:extLst>
              <a:ext uri="{FF2B5EF4-FFF2-40B4-BE49-F238E27FC236}">
                <a16:creationId xmlns:a16="http://schemas.microsoft.com/office/drawing/2014/main" id="{2762CE9B-5612-4510-B5BD-9DD89DFC3826}"/>
              </a:ext>
            </a:extLst>
          </p:cNvPr>
          <p:cNvSpPr txBox="1">
            <a:spLocks noGrp="1"/>
          </p:cNvSpPr>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MX" sz="1200">
                <a:latin typeface="Calibri" panose="020F0502020204030204" pitchFamily="34" charset="0"/>
              </a:rPr>
              <a:t>Dirección de Cultura de la Transparencia</a:t>
            </a:r>
          </a:p>
        </p:txBody>
      </p:sp>
      <p:sp>
        <p:nvSpPr>
          <p:cNvPr id="45063" name="6 Marcador de encabezado">
            <a:extLst>
              <a:ext uri="{FF2B5EF4-FFF2-40B4-BE49-F238E27FC236}">
                <a16:creationId xmlns:a16="http://schemas.microsoft.com/office/drawing/2014/main" id="{21C1BEE2-2545-4454-889B-DAB863B367C1}"/>
              </a:ext>
            </a:extLst>
          </p:cNvPr>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MX" sz="1200">
                <a:latin typeface="Calibri" panose="020F0502020204030204" pitchFamily="34" charset="0"/>
              </a:rPr>
              <a:t>Avance de actividades y resultados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a:extLst>
              <a:ext uri="{FF2B5EF4-FFF2-40B4-BE49-F238E27FC236}">
                <a16:creationId xmlns:a16="http://schemas.microsoft.com/office/drawing/2014/main" id="{2C1620A4-380D-4E68-A326-2A28966AB8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2 Marcador de notas">
            <a:extLst>
              <a:ext uri="{FF2B5EF4-FFF2-40B4-BE49-F238E27FC236}">
                <a16:creationId xmlns:a16="http://schemas.microsoft.com/office/drawing/2014/main" id="{FEE769F6-8CD9-49AC-A660-FEE6ED8EEC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15364" name="3 Marcador de número de diapositiva">
            <a:extLst>
              <a:ext uri="{FF2B5EF4-FFF2-40B4-BE49-F238E27FC236}">
                <a16:creationId xmlns:a16="http://schemas.microsoft.com/office/drawing/2014/main" id="{48129772-4F2C-4216-B306-6D8DB20937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7359A82-B93E-443F-A78F-0F77FA66D4FD}" type="slidenum">
              <a:rPr lang="es-MX" altLang="es-MX" smtClean="0"/>
              <a:pPr/>
              <a:t>7</a:t>
            </a:fld>
            <a:endParaRPr lang="es-MX" alt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a:extLst>
              <a:ext uri="{FF2B5EF4-FFF2-40B4-BE49-F238E27FC236}">
                <a16:creationId xmlns:a16="http://schemas.microsoft.com/office/drawing/2014/main" id="{04888083-8A09-4602-AD94-88133173D1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2 Marcador de notas">
            <a:extLst>
              <a:ext uri="{FF2B5EF4-FFF2-40B4-BE49-F238E27FC236}">
                <a16:creationId xmlns:a16="http://schemas.microsoft.com/office/drawing/2014/main" id="{B7C87A14-F116-4BB7-ADA7-9163A435BF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17412" name="3 Marcador de número de diapositiva">
            <a:extLst>
              <a:ext uri="{FF2B5EF4-FFF2-40B4-BE49-F238E27FC236}">
                <a16:creationId xmlns:a16="http://schemas.microsoft.com/office/drawing/2014/main" id="{15A57BDD-5162-46BC-8E78-51757C5143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A691B00-57CF-4A44-8193-B706CF3E033D}" type="slidenum">
              <a:rPr lang="es-MX" altLang="es-MX" smtClean="0"/>
              <a:pPr/>
              <a:t>8</a:t>
            </a:fld>
            <a:endParaRPr lang="es-MX" alt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a:extLst>
              <a:ext uri="{FF2B5EF4-FFF2-40B4-BE49-F238E27FC236}">
                <a16:creationId xmlns:a16="http://schemas.microsoft.com/office/drawing/2014/main" id="{191D225A-0C19-43DD-B821-E274BD0141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a:extLst>
              <a:ext uri="{FF2B5EF4-FFF2-40B4-BE49-F238E27FC236}">
                <a16:creationId xmlns:a16="http://schemas.microsoft.com/office/drawing/2014/main" id="{DCA9B6E5-2733-49F1-B18D-A5F40B7DA2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19460" name="3 Marcador de número de diapositiva">
            <a:extLst>
              <a:ext uri="{FF2B5EF4-FFF2-40B4-BE49-F238E27FC236}">
                <a16:creationId xmlns:a16="http://schemas.microsoft.com/office/drawing/2014/main" id="{6A9BBADB-D0F2-408C-B342-A937B30D8B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0CB1C1C-E0D4-4974-8A96-0F15ACF31551}" type="slidenum">
              <a:rPr lang="es-MX" altLang="es-MX" smtClean="0"/>
              <a:pPr/>
              <a:t>9</a:t>
            </a:fld>
            <a:endParaRPr lang="es-MX" alt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a:extLst>
              <a:ext uri="{FF2B5EF4-FFF2-40B4-BE49-F238E27FC236}">
                <a16:creationId xmlns:a16="http://schemas.microsoft.com/office/drawing/2014/main" id="{FDB19A27-288B-46FA-9B38-8A86124FE8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a:extLst>
              <a:ext uri="{FF2B5EF4-FFF2-40B4-BE49-F238E27FC236}">
                <a16:creationId xmlns:a16="http://schemas.microsoft.com/office/drawing/2014/main" id="{4D54DC13-49AE-4F7C-9055-ED97B49467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21508" name="3 Marcador de número de diapositiva">
            <a:extLst>
              <a:ext uri="{FF2B5EF4-FFF2-40B4-BE49-F238E27FC236}">
                <a16:creationId xmlns:a16="http://schemas.microsoft.com/office/drawing/2014/main" id="{E6B4F5C1-56A5-4C8B-AD25-707DA342C6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F522FA7-F5CB-45C6-ADCA-4CF37EE2CB6C}" type="slidenum">
              <a:rPr lang="es-MX" altLang="es-MX" smtClean="0"/>
              <a:pPr/>
              <a:t>10</a:t>
            </a:fld>
            <a:endParaRPr lang="es-MX" alt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4BB2842-0F90-4539-8C47-14137A7A7417}"/>
              </a:ext>
            </a:extLst>
          </p:cNvPr>
          <p:cNvSpPr>
            <a:spLocks noGrp="1"/>
          </p:cNvSpPr>
          <p:nvPr>
            <p:ph type="dt" sz="half" idx="10"/>
          </p:nvPr>
        </p:nvSpPr>
        <p:spPr/>
        <p:txBody>
          <a:bodyPr/>
          <a:lstStyle>
            <a:lvl1pPr>
              <a:defRPr/>
            </a:lvl1pPr>
          </a:lstStyle>
          <a:p>
            <a:fld id="{BEC332BB-9E88-4571-A2A3-3F21AD9AC604}" type="datetimeFigureOut">
              <a:rPr lang="es-MX" smtClean="0"/>
              <a:t>21/03/2019</a:t>
            </a:fld>
            <a:endParaRPr lang="es-MX"/>
          </a:p>
        </p:txBody>
      </p:sp>
      <p:sp>
        <p:nvSpPr>
          <p:cNvPr id="5" name="Marcador de pie de página 4">
            <a:extLst>
              <a:ext uri="{FF2B5EF4-FFF2-40B4-BE49-F238E27FC236}">
                <a16:creationId xmlns:a16="http://schemas.microsoft.com/office/drawing/2014/main" id="{DFC96FF4-0744-4165-BD48-BEB1E9761022}"/>
              </a:ext>
            </a:extLst>
          </p:cNvPr>
          <p:cNvSpPr>
            <a:spLocks noGrp="1"/>
          </p:cNvSpPr>
          <p:nvPr>
            <p:ph type="ftr" sz="quarter" idx="11"/>
          </p:nvPr>
        </p:nvSpPr>
        <p:spPr/>
        <p:txBody>
          <a:bodyPr/>
          <a:lstStyle>
            <a:lvl1pPr>
              <a:defRPr/>
            </a:lvl1pPr>
          </a:lstStyle>
          <a:p>
            <a:endParaRPr lang="es-MX"/>
          </a:p>
        </p:txBody>
      </p:sp>
      <p:sp>
        <p:nvSpPr>
          <p:cNvPr id="6" name="Marcador de número de diapositiva 5">
            <a:extLst>
              <a:ext uri="{FF2B5EF4-FFF2-40B4-BE49-F238E27FC236}">
                <a16:creationId xmlns:a16="http://schemas.microsoft.com/office/drawing/2014/main" id="{CC1A94F1-0AFF-45BB-9DF1-F407AEE21ED8}"/>
              </a:ext>
            </a:extLst>
          </p:cNvPr>
          <p:cNvSpPr>
            <a:spLocks noGrp="1"/>
          </p:cNvSpPr>
          <p:nvPr>
            <p:ph type="sldNum" sz="quarter" idx="12"/>
          </p:nvPr>
        </p:nvSpPr>
        <p:spPr/>
        <p:txBody>
          <a:bodyPr/>
          <a:lstStyle>
            <a:lvl1pPr>
              <a:defRPr/>
            </a:lvl1pPr>
          </a:lstStyle>
          <a:p>
            <a:fld id="{3FF8708E-8449-4AD8-B945-1B6867B38E64}" type="slidenum">
              <a:rPr lang="es-MX" smtClean="0"/>
              <a:t>‹Nº›</a:t>
            </a:fld>
            <a:endParaRPr lang="es-MX"/>
          </a:p>
        </p:txBody>
      </p:sp>
    </p:spTree>
    <p:extLst>
      <p:ext uri="{BB962C8B-B14F-4D97-AF65-F5344CB8AC3E}">
        <p14:creationId xmlns:p14="http://schemas.microsoft.com/office/powerpoint/2010/main" val="120452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52622B6-AD43-4721-A322-100B8CCAACAD}"/>
              </a:ext>
            </a:extLst>
          </p:cNvPr>
          <p:cNvSpPr>
            <a:spLocks noGrp="1"/>
          </p:cNvSpPr>
          <p:nvPr>
            <p:ph type="dt" sz="half" idx="10"/>
          </p:nvPr>
        </p:nvSpPr>
        <p:spPr/>
        <p:txBody>
          <a:bodyPr/>
          <a:lstStyle>
            <a:lvl1pPr>
              <a:defRPr/>
            </a:lvl1pPr>
          </a:lstStyle>
          <a:p>
            <a:fld id="{BEC332BB-9E88-4571-A2A3-3F21AD9AC604}" type="datetimeFigureOut">
              <a:rPr lang="es-MX" smtClean="0"/>
              <a:t>21/03/2019</a:t>
            </a:fld>
            <a:endParaRPr lang="es-MX"/>
          </a:p>
        </p:txBody>
      </p:sp>
      <p:sp>
        <p:nvSpPr>
          <p:cNvPr id="5" name="Marcador de pie de página 4">
            <a:extLst>
              <a:ext uri="{FF2B5EF4-FFF2-40B4-BE49-F238E27FC236}">
                <a16:creationId xmlns:a16="http://schemas.microsoft.com/office/drawing/2014/main" id="{7766B045-A8EF-4694-BCFC-3F031CF622E1}"/>
              </a:ext>
            </a:extLst>
          </p:cNvPr>
          <p:cNvSpPr>
            <a:spLocks noGrp="1"/>
          </p:cNvSpPr>
          <p:nvPr>
            <p:ph type="ftr" sz="quarter" idx="11"/>
          </p:nvPr>
        </p:nvSpPr>
        <p:spPr/>
        <p:txBody>
          <a:bodyPr/>
          <a:lstStyle>
            <a:lvl1pPr>
              <a:defRPr/>
            </a:lvl1pPr>
          </a:lstStyle>
          <a:p>
            <a:endParaRPr lang="es-MX"/>
          </a:p>
        </p:txBody>
      </p:sp>
      <p:sp>
        <p:nvSpPr>
          <p:cNvPr id="6" name="Marcador de número de diapositiva 5">
            <a:extLst>
              <a:ext uri="{FF2B5EF4-FFF2-40B4-BE49-F238E27FC236}">
                <a16:creationId xmlns:a16="http://schemas.microsoft.com/office/drawing/2014/main" id="{87A7B1E2-838F-4F45-8961-1ABF978EE98A}"/>
              </a:ext>
            </a:extLst>
          </p:cNvPr>
          <p:cNvSpPr>
            <a:spLocks noGrp="1"/>
          </p:cNvSpPr>
          <p:nvPr>
            <p:ph type="sldNum" sz="quarter" idx="12"/>
          </p:nvPr>
        </p:nvSpPr>
        <p:spPr/>
        <p:txBody>
          <a:bodyPr/>
          <a:lstStyle>
            <a:lvl1pPr>
              <a:defRPr/>
            </a:lvl1pPr>
          </a:lstStyle>
          <a:p>
            <a:fld id="{3FF8708E-8449-4AD8-B945-1B6867B38E64}" type="slidenum">
              <a:rPr lang="es-MX" smtClean="0"/>
              <a:t>‹Nº›</a:t>
            </a:fld>
            <a:endParaRPr lang="es-MX"/>
          </a:p>
        </p:txBody>
      </p:sp>
    </p:spTree>
    <p:extLst>
      <p:ext uri="{BB962C8B-B14F-4D97-AF65-F5344CB8AC3E}">
        <p14:creationId xmlns:p14="http://schemas.microsoft.com/office/powerpoint/2010/main" val="16363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6663305-E0AB-4F56-9B83-51093C4EDBCE}"/>
              </a:ext>
            </a:extLst>
          </p:cNvPr>
          <p:cNvSpPr>
            <a:spLocks noGrp="1"/>
          </p:cNvSpPr>
          <p:nvPr>
            <p:ph type="dt" sz="half" idx="10"/>
          </p:nvPr>
        </p:nvSpPr>
        <p:spPr/>
        <p:txBody>
          <a:bodyPr/>
          <a:lstStyle>
            <a:lvl1pPr>
              <a:defRPr/>
            </a:lvl1pPr>
          </a:lstStyle>
          <a:p>
            <a:fld id="{BEC332BB-9E88-4571-A2A3-3F21AD9AC604}" type="datetimeFigureOut">
              <a:rPr lang="es-MX" smtClean="0"/>
              <a:t>21/03/2019</a:t>
            </a:fld>
            <a:endParaRPr lang="es-MX"/>
          </a:p>
        </p:txBody>
      </p:sp>
      <p:sp>
        <p:nvSpPr>
          <p:cNvPr id="5" name="Marcador de pie de página 4">
            <a:extLst>
              <a:ext uri="{FF2B5EF4-FFF2-40B4-BE49-F238E27FC236}">
                <a16:creationId xmlns:a16="http://schemas.microsoft.com/office/drawing/2014/main" id="{C92041B0-DF3D-450A-89C8-37BCCB1D7787}"/>
              </a:ext>
            </a:extLst>
          </p:cNvPr>
          <p:cNvSpPr>
            <a:spLocks noGrp="1"/>
          </p:cNvSpPr>
          <p:nvPr>
            <p:ph type="ftr" sz="quarter" idx="11"/>
          </p:nvPr>
        </p:nvSpPr>
        <p:spPr/>
        <p:txBody>
          <a:bodyPr/>
          <a:lstStyle>
            <a:lvl1pPr>
              <a:defRPr/>
            </a:lvl1pPr>
          </a:lstStyle>
          <a:p>
            <a:endParaRPr lang="es-MX"/>
          </a:p>
        </p:txBody>
      </p:sp>
      <p:sp>
        <p:nvSpPr>
          <p:cNvPr id="6" name="Marcador de número de diapositiva 5">
            <a:extLst>
              <a:ext uri="{FF2B5EF4-FFF2-40B4-BE49-F238E27FC236}">
                <a16:creationId xmlns:a16="http://schemas.microsoft.com/office/drawing/2014/main" id="{FE732F8A-B41A-442A-A5F8-136A3E14E40E}"/>
              </a:ext>
            </a:extLst>
          </p:cNvPr>
          <p:cNvSpPr>
            <a:spLocks noGrp="1"/>
          </p:cNvSpPr>
          <p:nvPr>
            <p:ph type="sldNum" sz="quarter" idx="12"/>
          </p:nvPr>
        </p:nvSpPr>
        <p:spPr/>
        <p:txBody>
          <a:bodyPr/>
          <a:lstStyle>
            <a:lvl1pPr>
              <a:defRPr/>
            </a:lvl1pPr>
          </a:lstStyle>
          <a:p>
            <a:fld id="{3FF8708E-8449-4AD8-B945-1B6867B38E64}" type="slidenum">
              <a:rPr lang="es-MX" smtClean="0"/>
              <a:t>‹Nº›</a:t>
            </a:fld>
            <a:endParaRPr lang="es-MX"/>
          </a:p>
        </p:txBody>
      </p:sp>
    </p:spTree>
    <p:extLst>
      <p:ext uri="{BB962C8B-B14F-4D97-AF65-F5344CB8AC3E}">
        <p14:creationId xmlns:p14="http://schemas.microsoft.com/office/powerpoint/2010/main" val="404859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B2357A9-4F1D-471A-91DE-92BB060C4E79}"/>
              </a:ext>
            </a:extLst>
          </p:cNvPr>
          <p:cNvSpPr>
            <a:spLocks noGrp="1"/>
          </p:cNvSpPr>
          <p:nvPr>
            <p:ph type="dt" sz="half" idx="10"/>
          </p:nvPr>
        </p:nvSpPr>
        <p:spPr/>
        <p:txBody>
          <a:bodyPr/>
          <a:lstStyle>
            <a:lvl1pPr>
              <a:defRPr/>
            </a:lvl1pPr>
          </a:lstStyle>
          <a:p>
            <a:fld id="{BEC332BB-9E88-4571-A2A3-3F21AD9AC604}" type="datetimeFigureOut">
              <a:rPr lang="es-MX" smtClean="0"/>
              <a:t>21/03/2019</a:t>
            </a:fld>
            <a:endParaRPr lang="es-MX"/>
          </a:p>
        </p:txBody>
      </p:sp>
      <p:sp>
        <p:nvSpPr>
          <p:cNvPr id="5" name="Marcador de pie de página 4">
            <a:extLst>
              <a:ext uri="{FF2B5EF4-FFF2-40B4-BE49-F238E27FC236}">
                <a16:creationId xmlns:a16="http://schemas.microsoft.com/office/drawing/2014/main" id="{53A1F35D-BB7F-402D-B99E-740298E3E1BC}"/>
              </a:ext>
            </a:extLst>
          </p:cNvPr>
          <p:cNvSpPr>
            <a:spLocks noGrp="1"/>
          </p:cNvSpPr>
          <p:nvPr>
            <p:ph type="ftr" sz="quarter" idx="11"/>
          </p:nvPr>
        </p:nvSpPr>
        <p:spPr/>
        <p:txBody>
          <a:bodyPr/>
          <a:lstStyle>
            <a:lvl1pPr>
              <a:defRPr/>
            </a:lvl1pPr>
          </a:lstStyle>
          <a:p>
            <a:endParaRPr lang="es-MX"/>
          </a:p>
        </p:txBody>
      </p:sp>
      <p:sp>
        <p:nvSpPr>
          <p:cNvPr id="6" name="Marcador de número de diapositiva 5">
            <a:extLst>
              <a:ext uri="{FF2B5EF4-FFF2-40B4-BE49-F238E27FC236}">
                <a16:creationId xmlns:a16="http://schemas.microsoft.com/office/drawing/2014/main" id="{176B48D8-FE2C-4904-8DC2-5C9BD447D969}"/>
              </a:ext>
            </a:extLst>
          </p:cNvPr>
          <p:cNvSpPr>
            <a:spLocks noGrp="1"/>
          </p:cNvSpPr>
          <p:nvPr>
            <p:ph type="sldNum" sz="quarter" idx="12"/>
          </p:nvPr>
        </p:nvSpPr>
        <p:spPr/>
        <p:txBody>
          <a:bodyPr/>
          <a:lstStyle>
            <a:lvl1pPr>
              <a:defRPr/>
            </a:lvl1pPr>
          </a:lstStyle>
          <a:p>
            <a:fld id="{3FF8708E-8449-4AD8-B945-1B6867B38E64}" type="slidenum">
              <a:rPr lang="es-MX" smtClean="0"/>
              <a:t>‹Nº›</a:t>
            </a:fld>
            <a:endParaRPr lang="es-MX"/>
          </a:p>
        </p:txBody>
      </p:sp>
    </p:spTree>
    <p:extLst>
      <p:ext uri="{BB962C8B-B14F-4D97-AF65-F5344CB8AC3E}">
        <p14:creationId xmlns:p14="http://schemas.microsoft.com/office/powerpoint/2010/main" val="402034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64AB335-93C1-46C6-83AC-3AA451F400C7}"/>
              </a:ext>
            </a:extLst>
          </p:cNvPr>
          <p:cNvSpPr>
            <a:spLocks noGrp="1"/>
          </p:cNvSpPr>
          <p:nvPr>
            <p:ph type="dt" sz="half" idx="10"/>
          </p:nvPr>
        </p:nvSpPr>
        <p:spPr/>
        <p:txBody>
          <a:bodyPr/>
          <a:lstStyle>
            <a:lvl1pPr>
              <a:defRPr/>
            </a:lvl1pPr>
          </a:lstStyle>
          <a:p>
            <a:fld id="{BEC332BB-9E88-4571-A2A3-3F21AD9AC604}" type="datetimeFigureOut">
              <a:rPr lang="es-MX" smtClean="0"/>
              <a:t>21/03/2019</a:t>
            </a:fld>
            <a:endParaRPr lang="es-MX"/>
          </a:p>
        </p:txBody>
      </p:sp>
      <p:sp>
        <p:nvSpPr>
          <p:cNvPr id="5" name="Marcador de pie de página 4">
            <a:extLst>
              <a:ext uri="{FF2B5EF4-FFF2-40B4-BE49-F238E27FC236}">
                <a16:creationId xmlns:a16="http://schemas.microsoft.com/office/drawing/2014/main" id="{31B69091-B923-4A37-B82C-DBE2EB47F588}"/>
              </a:ext>
            </a:extLst>
          </p:cNvPr>
          <p:cNvSpPr>
            <a:spLocks noGrp="1"/>
          </p:cNvSpPr>
          <p:nvPr>
            <p:ph type="ftr" sz="quarter" idx="11"/>
          </p:nvPr>
        </p:nvSpPr>
        <p:spPr/>
        <p:txBody>
          <a:bodyPr/>
          <a:lstStyle>
            <a:lvl1pPr>
              <a:defRPr/>
            </a:lvl1pPr>
          </a:lstStyle>
          <a:p>
            <a:endParaRPr lang="es-MX"/>
          </a:p>
        </p:txBody>
      </p:sp>
      <p:sp>
        <p:nvSpPr>
          <p:cNvPr id="6" name="Marcador de número de diapositiva 5">
            <a:extLst>
              <a:ext uri="{FF2B5EF4-FFF2-40B4-BE49-F238E27FC236}">
                <a16:creationId xmlns:a16="http://schemas.microsoft.com/office/drawing/2014/main" id="{8B8BE29E-13C0-42DD-82F1-1E7D7703E3B9}"/>
              </a:ext>
            </a:extLst>
          </p:cNvPr>
          <p:cNvSpPr>
            <a:spLocks noGrp="1"/>
          </p:cNvSpPr>
          <p:nvPr>
            <p:ph type="sldNum" sz="quarter" idx="12"/>
          </p:nvPr>
        </p:nvSpPr>
        <p:spPr/>
        <p:txBody>
          <a:bodyPr/>
          <a:lstStyle>
            <a:lvl1pPr>
              <a:defRPr/>
            </a:lvl1pPr>
          </a:lstStyle>
          <a:p>
            <a:fld id="{3FF8708E-8449-4AD8-B945-1B6867B38E64}" type="slidenum">
              <a:rPr lang="es-MX" smtClean="0"/>
              <a:t>‹Nº›</a:t>
            </a:fld>
            <a:endParaRPr lang="es-MX"/>
          </a:p>
        </p:txBody>
      </p:sp>
    </p:spTree>
    <p:extLst>
      <p:ext uri="{BB962C8B-B14F-4D97-AF65-F5344CB8AC3E}">
        <p14:creationId xmlns:p14="http://schemas.microsoft.com/office/powerpoint/2010/main" val="259896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713E10F7-6A5D-4DDF-848C-8220A03CA552}"/>
              </a:ext>
            </a:extLst>
          </p:cNvPr>
          <p:cNvSpPr>
            <a:spLocks noGrp="1"/>
          </p:cNvSpPr>
          <p:nvPr>
            <p:ph type="dt" sz="half" idx="10"/>
          </p:nvPr>
        </p:nvSpPr>
        <p:spPr/>
        <p:txBody>
          <a:bodyPr/>
          <a:lstStyle>
            <a:lvl1pPr>
              <a:defRPr/>
            </a:lvl1pPr>
          </a:lstStyle>
          <a:p>
            <a:fld id="{BEC332BB-9E88-4571-A2A3-3F21AD9AC604}" type="datetimeFigureOut">
              <a:rPr lang="es-MX" smtClean="0"/>
              <a:t>21/03/2019</a:t>
            </a:fld>
            <a:endParaRPr lang="es-MX"/>
          </a:p>
        </p:txBody>
      </p:sp>
      <p:sp>
        <p:nvSpPr>
          <p:cNvPr id="6" name="Marcador de pie de página 5">
            <a:extLst>
              <a:ext uri="{FF2B5EF4-FFF2-40B4-BE49-F238E27FC236}">
                <a16:creationId xmlns:a16="http://schemas.microsoft.com/office/drawing/2014/main" id="{B9A9C6A2-F471-49E8-88C5-ADE975568CC7}"/>
              </a:ext>
            </a:extLst>
          </p:cNvPr>
          <p:cNvSpPr>
            <a:spLocks noGrp="1"/>
          </p:cNvSpPr>
          <p:nvPr>
            <p:ph type="ftr" sz="quarter" idx="11"/>
          </p:nvPr>
        </p:nvSpPr>
        <p:spPr/>
        <p:txBody>
          <a:bodyPr/>
          <a:lstStyle>
            <a:lvl1pPr>
              <a:defRPr/>
            </a:lvl1pPr>
          </a:lstStyle>
          <a:p>
            <a:endParaRPr lang="es-MX"/>
          </a:p>
        </p:txBody>
      </p:sp>
      <p:sp>
        <p:nvSpPr>
          <p:cNvPr id="7" name="Marcador de número de diapositiva 6">
            <a:extLst>
              <a:ext uri="{FF2B5EF4-FFF2-40B4-BE49-F238E27FC236}">
                <a16:creationId xmlns:a16="http://schemas.microsoft.com/office/drawing/2014/main" id="{9C6A286C-BC6B-4B8A-BB31-8F65486C7EB6}"/>
              </a:ext>
            </a:extLst>
          </p:cNvPr>
          <p:cNvSpPr>
            <a:spLocks noGrp="1"/>
          </p:cNvSpPr>
          <p:nvPr>
            <p:ph type="sldNum" sz="quarter" idx="12"/>
          </p:nvPr>
        </p:nvSpPr>
        <p:spPr/>
        <p:txBody>
          <a:bodyPr/>
          <a:lstStyle>
            <a:lvl1pPr>
              <a:defRPr/>
            </a:lvl1pPr>
          </a:lstStyle>
          <a:p>
            <a:fld id="{3FF8708E-8449-4AD8-B945-1B6867B38E64}" type="slidenum">
              <a:rPr lang="es-MX" smtClean="0"/>
              <a:t>‹Nº›</a:t>
            </a:fld>
            <a:endParaRPr lang="es-MX"/>
          </a:p>
        </p:txBody>
      </p:sp>
    </p:spTree>
    <p:extLst>
      <p:ext uri="{BB962C8B-B14F-4D97-AF65-F5344CB8AC3E}">
        <p14:creationId xmlns:p14="http://schemas.microsoft.com/office/powerpoint/2010/main" val="195725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2985917C-A416-4AA5-B16B-B8311C58BE70}"/>
              </a:ext>
            </a:extLst>
          </p:cNvPr>
          <p:cNvSpPr>
            <a:spLocks noGrp="1"/>
          </p:cNvSpPr>
          <p:nvPr>
            <p:ph type="dt" sz="half" idx="10"/>
          </p:nvPr>
        </p:nvSpPr>
        <p:spPr/>
        <p:txBody>
          <a:bodyPr/>
          <a:lstStyle>
            <a:lvl1pPr>
              <a:defRPr/>
            </a:lvl1pPr>
          </a:lstStyle>
          <a:p>
            <a:fld id="{BEC332BB-9E88-4571-A2A3-3F21AD9AC604}" type="datetimeFigureOut">
              <a:rPr lang="es-MX" smtClean="0"/>
              <a:t>21/03/2019</a:t>
            </a:fld>
            <a:endParaRPr lang="es-MX"/>
          </a:p>
        </p:txBody>
      </p:sp>
      <p:sp>
        <p:nvSpPr>
          <p:cNvPr id="8" name="Marcador de pie de página 7">
            <a:extLst>
              <a:ext uri="{FF2B5EF4-FFF2-40B4-BE49-F238E27FC236}">
                <a16:creationId xmlns:a16="http://schemas.microsoft.com/office/drawing/2014/main" id="{39D794D5-C711-4652-8B50-C8EA51F3FF7D}"/>
              </a:ext>
            </a:extLst>
          </p:cNvPr>
          <p:cNvSpPr>
            <a:spLocks noGrp="1"/>
          </p:cNvSpPr>
          <p:nvPr>
            <p:ph type="ftr" sz="quarter" idx="11"/>
          </p:nvPr>
        </p:nvSpPr>
        <p:spPr/>
        <p:txBody>
          <a:bodyPr/>
          <a:lstStyle>
            <a:lvl1pPr>
              <a:defRPr/>
            </a:lvl1pPr>
          </a:lstStyle>
          <a:p>
            <a:endParaRPr lang="es-MX"/>
          </a:p>
        </p:txBody>
      </p:sp>
      <p:sp>
        <p:nvSpPr>
          <p:cNvPr id="9" name="Marcador de número de diapositiva 8">
            <a:extLst>
              <a:ext uri="{FF2B5EF4-FFF2-40B4-BE49-F238E27FC236}">
                <a16:creationId xmlns:a16="http://schemas.microsoft.com/office/drawing/2014/main" id="{05C65C8C-82A9-4993-BAB6-02B74EBAE9CF}"/>
              </a:ext>
            </a:extLst>
          </p:cNvPr>
          <p:cNvSpPr>
            <a:spLocks noGrp="1"/>
          </p:cNvSpPr>
          <p:nvPr>
            <p:ph type="sldNum" sz="quarter" idx="12"/>
          </p:nvPr>
        </p:nvSpPr>
        <p:spPr/>
        <p:txBody>
          <a:bodyPr/>
          <a:lstStyle>
            <a:lvl1pPr>
              <a:defRPr/>
            </a:lvl1pPr>
          </a:lstStyle>
          <a:p>
            <a:fld id="{3FF8708E-8449-4AD8-B945-1B6867B38E64}" type="slidenum">
              <a:rPr lang="es-MX" smtClean="0"/>
              <a:t>‹Nº›</a:t>
            </a:fld>
            <a:endParaRPr lang="es-MX"/>
          </a:p>
        </p:txBody>
      </p:sp>
    </p:spTree>
    <p:extLst>
      <p:ext uri="{BB962C8B-B14F-4D97-AF65-F5344CB8AC3E}">
        <p14:creationId xmlns:p14="http://schemas.microsoft.com/office/powerpoint/2010/main" val="88476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3">
            <a:extLst>
              <a:ext uri="{FF2B5EF4-FFF2-40B4-BE49-F238E27FC236}">
                <a16:creationId xmlns:a16="http://schemas.microsoft.com/office/drawing/2014/main" id="{6B8827F1-84A6-476F-9BBD-9B7753E9C306}"/>
              </a:ext>
            </a:extLst>
          </p:cNvPr>
          <p:cNvSpPr>
            <a:spLocks noGrp="1"/>
          </p:cNvSpPr>
          <p:nvPr>
            <p:ph type="dt" sz="half" idx="10"/>
          </p:nvPr>
        </p:nvSpPr>
        <p:spPr/>
        <p:txBody>
          <a:bodyPr/>
          <a:lstStyle>
            <a:lvl1pPr>
              <a:defRPr/>
            </a:lvl1pPr>
          </a:lstStyle>
          <a:p>
            <a:fld id="{BEC332BB-9E88-4571-A2A3-3F21AD9AC604}" type="datetimeFigureOut">
              <a:rPr lang="es-MX" smtClean="0"/>
              <a:t>21/03/2019</a:t>
            </a:fld>
            <a:endParaRPr lang="es-MX"/>
          </a:p>
        </p:txBody>
      </p:sp>
      <p:sp>
        <p:nvSpPr>
          <p:cNvPr id="4" name="Marcador de pie de página 4">
            <a:extLst>
              <a:ext uri="{FF2B5EF4-FFF2-40B4-BE49-F238E27FC236}">
                <a16:creationId xmlns:a16="http://schemas.microsoft.com/office/drawing/2014/main" id="{3C187B98-AFD9-4E53-8286-EB6E72683AA8}"/>
              </a:ext>
            </a:extLst>
          </p:cNvPr>
          <p:cNvSpPr>
            <a:spLocks noGrp="1"/>
          </p:cNvSpPr>
          <p:nvPr>
            <p:ph type="ftr" sz="quarter" idx="11"/>
          </p:nvPr>
        </p:nvSpPr>
        <p:spPr/>
        <p:txBody>
          <a:bodyPr/>
          <a:lstStyle>
            <a:lvl1pPr>
              <a:defRPr/>
            </a:lvl1pPr>
          </a:lstStyle>
          <a:p>
            <a:endParaRPr lang="es-MX"/>
          </a:p>
        </p:txBody>
      </p:sp>
      <p:sp>
        <p:nvSpPr>
          <p:cNvPr id="5" name="Marcador de número de diapositiva 5">
            <a:extLst>
              <a:ext uri="{FF2B5EF4-FFF2-40B4-BE49-F238E27FC236}">
                <a16:creationId xmlns:a16="http://schemas.microsoft.com/office/drawing/2014/main" id="{B74C0165-1336-48CA-BA79-5EEABB18DDD0}"/>
              </a:ext>
            </a:extLst>
          </p:cNvPr>
          <p:cNvSpPr>
            <a:spLocks noGrp="1"/>
          </p:cNvSpPr>
          <p:nvPr>
            <p:ph type="sldNum" sz="quarter" idx="12"/>
          </p:nvPr>
        </p:nvSpPr>
        <p:spPr/>
        <p:txBody>
          <a:bodyPr/>
          <a:lstStyle>
            <a:lvl1pPr>
              <a:defRPr/>
            </a:lvl1pPr>
          </a:lstStyle>
          <a:p>
            <a:fld id="{3FF8708E-8449-4AD8-B945-1B6867B38E64}" type="slidenum">
              <a:rPr lang="es-MX" smtClean="0"/>
              <a:t>‹Nº›</a:t>
            </a:fld>
            <a:endParaRPr lang="es-MX"/>
          </a:p>
        </p:txBody>
      </p:sp>
    </p:spTree>
    <p:extLst>
      <p:ext uri="{BB962C8B-B14F-4D97-AF65-F5344CB8AC3E}">
        <p14:creationId xmlns:p14="http://schemas.microsoft.com/office/powerpoint/2010/main" val="413966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2EAF2B-37F3-486F-96F7-59F737CF67D8}"/>
              </a:ext>
            </a:extLst>
          </p:cNvPr>
          <p:cNvSpPr>
            <a:spLocks noGrp="1"/>
          </p:cNvSpPr>
          <p:nvPr>
            <p:ph type="dt" sz="half" idx="10"/>
          </p:nvPr>
        </p:nvSpPr>
        <p:spPr/>
        <p:txBody>
          <a:bodyPr/>
          <a:lstStyle>
            <a:lvl1pPr>
              <a:defRPr/>
            </a:lvl1pPr>
          </a:lstStyle>
          <a:p>
            <a:fld id="{BEC332BB-9E88-4571-A2A3-3F21AD9AC604}" type="datetimeFigureOut">
              <a:rPr lang="es-MX" smtClean="0"/>
              <a:t>21/03/2019</a:t>
            </a:fld>
            <a:endParaRPr lang="es-MX"/>
          </a:p>
        </p:txBody>
      </p:sp>
      <p:sp>
        <p:nvSpPr>
          <p:cNvPr id="3" name="Marcador de pie de página 2">
            <a:extLst>
              <a:ext uri="{FF2B5EF4-FFF2-40B4-BE49-F238E27FC236}">
                <a16:creationId xmlns:a16="http://schemas.microsoft.com/office/drawing/2014/main" id="{D856E588-4396-4682-8606-C6FEC495D525}"/>
              </a:ext>
            </a:extLst>
          </p:cNvPr>
          <p:cNvSpPr>
            <a:spLocks noGrp="1"/>
          </p:cNvSpPr>
          <p:nvPr>
            <p:ph type="ftr" sz="quarter" idx="11"/>
          </p:nvPr>
        </p:nvSpPr>
        <p:spPr/>
        <p:txBody>
          <a:bodyPr/>
          <a:lstStyle>
            <a:lvl1pPr>
              <a:defRPr/>
            </a:lvl1pPr>
          </a:lstStyle>
          <a:p>
            <a:endParaRPr lang="es-MX"/>
          </a:p>
        </p:txBody>
      </p:sp>
      <p:sp>
        <p:nvSpPr>
          <p:cNvPr id="4" name="Marcador de número de diapositiva 3">
            <a:extLst>
              <a:ext uri="{FF2B5EF4-FFF2-40B4-BE49-F238E27FC236}">
                <a16:creationId xmlns:a16="http://schemas.microsoft.com/office/drawing/2014/main" id="{8731B47B-8DE8-43F4-ADED-B7C11242F283}"/>
              </a:ext>
            </a:extLst>
          </p:cNvPr>
          <p:cNvSpPr>
            <a:spLocks noGrp="1"/>
          </p:cNvSpPr>
          <p:nvPr>
            <p:ph type="sldNum" sz="quarter" idx="12"/>
          </p:nvPr>
        </p:nvSpPr>
        <p:spPr/>
        <p:txBody>
          <a:bodyPr/>
          <a:lstStyle>
            <a:lvl1pPr>
              <a:defRPr/>
            </a:lvl1pPr>
          </a:lstStyle>
          <a:p>
            <a:fld id="{3FF8708E-8449-4AD8-B945-1B6867B38E64}" type="slidenum">
              <a:rPr lang="es-MX" smtClean="0"/>
              <a:t>‹Nº›</a:t>
            </a:fld>
            <a:endParaRPr lang="es-MX"/>
          </a:p>
        </p:txBody>
      </p:sp>
    </p:spTree>
    <p:extLst>
      <p:ext uri="{BB962C8B-B14F-4D97-AF65-F5344CB8AC3E}">
        <p14:creationId xmlns:p14="http://schemas.microsoft.com/office/powerpoint/2010/main" val="341445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6A1740-7513-45A7-898D-0BD8E49A65C7}"/>
              </a:ext>
            </a:extLst>
          </p:cNvPr>
          <p:cNvSpPr>
            <a:spLocks noGrp="1"/>
          </p:cNvSpPr>
          <p:nvPr>
            <p:ph type="dt" sz="half" idx="10"/>
          </p:nvPr>
        </p:nvSpPr>
        <p:spPr/>
        <p:txBody>
          <a:bodyPr/>
          <a:lstStyle>
            <a:lvl1pPr>
              <a:defRPr/>
            </a:lvl1pPr>
          </a:lstStyle>
          <a:p>
            <a:fld id="{BEC332BB-9E88-4571-A2A3-3F21AD9AC604}" type="datetimeFigureOut">
              <a:rPr lang="es-MX" smtClean="0"/>
              <a:t>21/03/2019</a:t>
            </a:fld>
            <a:endParaRPr lang="es-MX"/>
          </a:p>
        </p:txBody>
      </p:sp>
      <p:sp>
        <p:nvSpPr>
          <p:cNvPr id="6" name="Marcador de pie de página 5">
            <a:extLst>
              <a:ext uri="{FF2B5EF4-FFF2-40B4-BE49-F238E27FC236}">
                <a16:creationId xmlns:a16="http://schemas.microsoft.com/office/drawing/2014/main" id="{A09AFC98-C00E-4EEB-8590-8099CB7547AD}"/>
              </a:ext>
            </a:extLst>
          </p:cNvPr>
          <p:cNvSpPr>
            <a:spLocks noGrp="1"/>
          </p:cNvSpPr>
          <p:nvPr>
            <p:ph type="ftr" sz="quarter" idx="11"/>
          </p:nvPr>
        </p:nvSpPr>
        <p:spPr/>
        <p:txBody>
          <a:bodyPr/>
          <a:lstStyle>
            <a:lvl1pPr>
              <a:defRPr/>
            </a:lvl1pPr>
          </a:lstStyle>
          <a:p>
            <a:endParaRPr lang="es-MX"/>
          </a:p>
        </p:txBody>
      </p:sp>
      <p:sp>
        <p:nvSpPr>
          <p:cNvPr id="7" name="Marcador de número de diapositiva 6">
            <a:extLst>
              <a:ext uri="{FF2B5EF4-FFF2-40B4-BE49-F238E27FC236}">
                <a16:creationId xmlns:a16="http://schemas.microsoft.com/office/drawing/2014/main" id="{9692C480-BB10-46CA-8810-1C694AE30614}"/>
              </a:ext>
            </a:extLst>
          </p:cNvPr>
          <p:cNvSpPr>
            <a:spLocks noGrp="1"/>
          </p:cNvSpPr>
          <p:nvPr>
            <p:ph type="sldNum" sz="quarter" idx="12"/>
          </p:nvPr>
        </p:nvSpPr>
        <p:spPr/>
        <p:txBody>
          <a:bodyPr/>
          <a:lstStyle>
            <a:lvl1pPr>
              <a:defRPr/>
            </a:lvl1pPr>
          </a:lstStyle>
          <a:p>
            <a:fld id="{3FF8708E-8449-4AD8-B945-1B6867B38E64}" type="slidenum">
              <a:rPr lang="es-MX" smtClean="0"/>
              <a:t>‹Nº›</a:t>
            </a:fld>
            <a:endParaRPr lang="es-MX"/>
          </a:p>
        </p:txBody>
      </p:sp>
    </p:spTree>
    <p:extLst>
      <p:ext uri="{BB962C8B-B14F-4D97-AF65-F5344CB8AC3E}">
        <p14:creationId xmlns:p14="http://schemas.microsoft.com/office/powerpoint/2010/main" val="133543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s-ES" noProof="0"/>
              <a:t>Haga clic en el icono para agregar una imagen</a:t>
            </a:r>
            <a:endParaRPr lang="es-MX"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18F7A2-AD10-4F43-A280-7ED44920C488}"/>
              </a:ext>
            </a:extLst>
          </p:cNvPr>
          <p:cNvSpPr>
            <a:spLocks noGrp="1"/>
          </p:cNvSpPr>
          <p:nvPr>
            <p:ph type="dt" sz="half" idx="10"/>
          </p:nvPr>
        </p:nvSpPr>
        <p:spPr/>
        <p:txBody>
          <a:bodyPr/>
          <a:lstStyle>
            <a:lvl1pPr>
              <a:defRPr/>
            </a:lvl1pPr>
          </a:lstStyle>
          <a:p>
            <a:fld id="{BEC332BB-9E88-4571-A2A3-3F21AD9AC604}" type="datetimeFigureOut">
              <a:rPr lang="es-MX" smtClean="0"/>
              <a:t>21/03/2019</a:t>
            </a:fld>
            <a:endParaRPr lang="es-MX"/>
          </a:p>
        </p:txBody>
      </p:sp>
      <p:sp>
        <p:nvSpPr>
          <p:cNvPr id="6" name="Marcador de pie de página 5">
            <a:extLst>
              <a:ext uri="{FF2B5EF4-FFF2-40B4-BE49-F238E27FC236}">
                <a16:creationId xmlns:a16="http://schemas.microsoft.com/office/drawing/2014/main" id="{96601A63-8B95-4F71-9D38-863CAB34241D}"/>
              </a:ext>
            </a:extLst>
          </p:cNvPr>
          <p:cNvSpPr>
            <a:spLocks noGrp="1"/>
          </p:cNvSpPr>
          <p:nvPr>
            <p:ph type="ftr" sz="quarter" idx="11"/>
          </p:nvPr>
        </p:nvSpPr>
        <p:spPr/>
        <p:txBody>
          <a:bodyPr/>
          <a:lstStyle>
            <a:lvl1pPr>
              <a:defRPr/>
            </a:lvl1pPr>
          </a:lstStyle>
          <a:p>
            <a:endParaRPr lang="es-MX"/>
          </a:p>
        </p:txBody>
      </p:sp>
      <p:sp>
        <p:nvSpPr>
          <p:cNvPr id="7" name="Marcador de número de diapositiva 6">
            <a:extLst>
              <a:ext uri="{FF2B5EF4-FFF2-40B4-BE49-F238E27FC236}">
                <a16:creationId xmlns:a16="http://schemas.microsoft.com/office/drawing/2014/main" id="{7D7F86E7-39D7-4865-9F02-B35851718558}"/>
              </a:ext>
            </a:extLst>
          </p:cNvPr>
          <p:cNvSpPr>
            <a:spLocks noGrp="1"/>
          </p:cNvSpPr>
          <p:nvPr>
            <p:ph type="sldNum" sz="quarter" idx="12"/>
          </p:nvPr>
        </p:nvSpPr>
        <p:spPr/>
        <p:txBody>
          <a:bodyPr/>
          <a:lstStyle>
            <a:lvl1pPr>
              <a:defRPr/>
            </a:lvl1pPr>
          </a:lstStyle>
          <a:p>
            <a:fld id="{3FF8708E-8449-4AD8-B945-1B6867B38E64}" type="slidenum">
              <a:rPr lang="es-MX" smtClean="0"/>
              <a:t>‹Nº›</a:t>
            </a:fld>
            <a:endParaRPr lang="es-MX"/>
          </a:p>
        </p:txBody>
      </p:sp>
    </p:spTree>
    <p:extLst>
      <p:ext uri="{BB962C8B-B14F-4D97-AF65-F5344CB8AC3E}">
        <p14:creationId xmlns:p14="http://schemas.microsoft.com/office/powerpoint/2010/main" val="273236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4E6DED14-38BB-4F20-A09C-407655A50495}"/>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endParaRPr lang="es-MX" altLang="es-MX"/>
          </a:p>
        </p:txBody>
      </p:sp>
      <p:sp>
        <p:nvSpPr>
          <p:cNvPr id="1027" name="Marcador de texto 2">
            <a:extLst>
              <a:ext uri="{FF2B5EF4-FFF2-40B4-BE49-F238E27FC236}">
                <a16:creationId xmlns:a16="http://schemas.microsoft.com/office/drawing/2014/main" id="{AA647160-C9AA-413D-AC0C-055AABFA65AD}"/>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s-MX" altLang="es-MX"/>
          </a:p>
        </p:txBody>
      </p:sp>
      <p:sp>
        <p:nvSpPr>
          <p:cNvPr id="4" name="Marcador de fecha 3">
            <a:extLst>
              <a:ext uri="{FF2B5EF4-FFF2-40B4-BE49-F238E27FC236}">
                <a16:creationId xmlns:a16="http://schemas.microsoft.com/office/drawing/2014/main" id="{D49F9314-3580-4755-BBB2-4A1DF71F99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BEC332BB-9E88-4571-A2A3-3F21AD9AC604}" type="datetimeFigureOut">
              <a:rPr lang="es-MX" smtClean="0"/>
              <a:t>21/03/2019</a:t>
            </a:fld>
            <a:endParaRPr lang="es-MX"/>
          </a:p>
        </p:txBody>
      </p:sp>
      <p:sp>
        <p:nvSpPr>
          <p:cNvPr id="5" name="Marcador de pie de página 4">
            <a:extLst>
              <a:ext uri="{FF2B5EF4-FFF2-40B4-BE49-F238E27FC236}">
                <a16:creationId xmlns:a16="http://schemas.microsoft.com/office/drawing/2014/main" id="{314FA2E7-2C8E-46C3-B9D7-8037ED82101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es-MX"/>
          </a:p>
        </p:txBody>
      </p:sp>
      <p:sp>
        <p:nvSpPr>
          <p:cNvPr id="6" name="Marcador de número de diapositiva 5">
            <a:extLst>
              <a:ext uri="{FF2B5EF4-FFF2-40B4-BE49-F238E27FC236}">
                <a16:creationId xmlns:a16="http://schemas.microsoft.com/office/drawing/2014/main" id="{C89BCD0E-81C3-44C0-9DEC-C4BD55514FEA}"/>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3FF8708E-8449-4AD8-B945-1B6867B38E64}" type="slidenum">
              <a:rPr lang="es-MX" smtClean="0"/>
              <a:t>‹Nº›</a:t>
            </a:fld>
            <a:endParaRPr lang="es-MX"/>
          </a:p>
        </p:txBody>
      </p:sp>
      <p:pic>
        <p:nvPicPr>
          <p:cNvPr id="1031" name="8 Imagen" descr="plantilla.bmp">
            <a:extLst>
              <a:ext uri="{FF2B5EF4-FFF2-40B4-BE49-F238E27FC236}">
                <a16:creationId xmlns:a16="http://schemas.microsoft.com/office/drawing/2014/main" id="{64B7D37A-BE2A-4161-AE66-5F83B987BC4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891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1.bin"/><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oleObject" Target="../embeddings/oleObject4.bin"/><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7">
            <a:extLst>
              <a:ext uri="{FF2B5EF4-FFF2-40B4-BE49-F238E27FC236}">
                <a16:creationId xmlns:a16="http://schemas.microsoft.com/office/drawing/2014/main" id="{9F65FA06-BDB8-4CD7-9AFC-4B9E23C1C8A2}"/>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3075" name="6 Imagen" descr="Logo_ICAI GDE.jpg">
            <a:extLst>
              <a:ext uri="{FF2B5EF4-FFF2-40B4-BE49-F238E27FC236}">
                <a16:creationId xmlns:a16="http://schemas.microsoft.com/office/drawing/2014/main" id="{A06856F9-7D94-46F6-8100-C2D9F997C8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2489" y="333376"/>
            <a:ext cx="1824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Text Box 17">
            <a:extLst>
              <a:ext uri="{FF2B5EF4-FFF2-40B4-BE49-F238E27FC236}">
                <a16:creationId xmlns:a16="http://schemas.microsoft.com/office/drawing/2014/main" id="{2E761035-E79A-4DFB-81D2-44F84AAFDFB2}"/>
              </a:ext>
            </a:extLst>
          </p:cNvPr>
          <p:cNvSpPr txBox="1">
            <a:spLocks noChangeArrowheads="1"/>
          </p:cNvSpPr>
          <p:nvPr/>
        </p:nvSpPr>
        <p:spPr bwMode="auto">
          <a:xfrm>
            <a:off x="2387600" y="2067341"/>
            <a:ext cx="8280400" cy="3108543"/>
          </a:xfrm>
          <a:prstGeom prst="rect">
            <a:avLst/>
          </a:prstGeom>
          <a:noFill/>
          <a:ln w="9525">
            <a:noFill/>
            <a:miter lim="800000"/>
            <a:headEnd/>
            <a:tailEnd/>
          </a:ln>
          <a:effec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s-ES" altLang="es-MX" sz="2800" dirty="0">
                <a:solidFill>
                  <a:srgbClr val="C00000"/>
                </a:solidFill>
                <a:effectLst>
                  <a:outerShdw blurRad="38100" dist="38100" dir="2700000" algn="tl">
                    <a:srgbClr val="C0C0C0"/>
                  </a:outerShdw>
                </a:effectLst>
                <a:cs typeface="Arial" panose="020B0604020202020204" pitchFamily="34" charset="0"/>
              </a:rPr>
              <a:t>Avance de Actividades</a:t>
            </a:r>
          </a:p>
          <a:p>
            <a:pPr algn="ctr" eaLnBrk="1" hangingPunct="1">
              <a:defRPr/>
            </a:pPr>
            <a:r>
              <a:rPr lang="es-ES" altLang="es-MX" sz="2800" dirty="0">
                <a:solidFill>
                  <a:srgbClr val="C00000"/>
                </a:solidFill>
                <a:effectLst>
                  <a:outerShdw blurRad="38100" dist="38100" dir="2700000" algn="tl">
                    <a:srgbClr val="C0C0C0"/>
                  </a:outerShdw>
                </a:effectLst>
                <a:cs typeface="Arial" panose="020B0604020202020204" pitchFamily="34" charset="0"/>
              </a:rPr>
              <a:t>Dirección de Capacitación y Cultura de la Transparencia</a:t>
            </a:r>
          </a:p>
          <a:p>
            <a:pPr algn="ctr" eaLnBrk="1" hangingPunct="1">
              <a:defRPr/>
            </a:pPr>
            <a:endParaRPr lang="es-ES" altLang="es-MX" sz="2800" dirty="0">
              <a:solidFill>
                <a:srgbClr val="C00000"/>
              </a:solidFill>
              <a:effectLst>
                <a:outerShdw blurRad="38100" dist="38100" dir="2700000" algn="tl">
                  <a:srgbClr val="C0C0C0"/>
                </a:outerShdw>
              </a:effectLst>
              <a:cs typeface="Arial" panose="020B0604020202020204" pitchFamily="34" charset="0"/>
            </a:endParaRPr>
          </a:p>
          <a:p>
            <a:pPr algn="ctr" eaLnBrk="1" hangingPunct="1">
              <a:defRPr/>
            </a:pPr>
            <a:r>
              <a:rPr lang="es-ES" altLang="es-MX" sz="2800" dirty="0">
                <a:solidFill>
                  <a:srgbClr val="A50021"/>
                </a:solidFill>
                <a:effectLst>
                  <a:outerShdw blurRad="38100" dist="38100" dir="2700000" algn="tl">
                    <a:srgbClr val="C0C0C0"/>
                  </a:outerShdw>
                </a:effectLst>
                <a:cs typeface="Arial" charset="0"/>
              </a:rPr>
              <a:t>Cuarto Trimestre 2018</a:t>
            </a:r>
          </a:p>
          <a:p>
            <a:pPr algn="ctr" eaLnBrk="1" hangingPunct="1">
              <a:defRPr/>
            </a:pPr>
            <a:endParaRPr lang="es-ES" altLang="es-MX" sz="2800" dirty="0">
              <a:solidFill>
                <a:srgbClr val="C00000"/>
              </a:solidFill>
              <a:effectLst>
                <a:outerShdw blurRad="38100" dist="38100" dir="2700000" algn="tl">
                  <a:srgbClr val="C0C0C0"/>
                </a:outerShdw>
              </a:effectLst>
              <a:cs typeface="Arial" panose="020B0604020202020204" pitchFamily="34" charset="0"/>
            </a:endParaRPr>
          </a:p>
          <a:p>
            <a:pPr algn="ctr" eaLnBrk="1" hangingPunct="1">
              <a:defRPr/>
            </a:pPr>
            <a:endParaRPr lang="es-ES" altLang="es-MX" sz="2800" dirty="0">
              <a:solidFill>
                <a:srgbClr val="A50021"/>
              </a:solidFill>
              <a:effectLst>
                <a:outerShdw blurRad="38100" dist="38100" dir="2700000" algn="tl">
                  <a:srgbClr val="C0C0C0"/>
                </a:outerShdw>
              </a:effectLst>
              <a:cs typeface="Arial" panose="020B0604020202020204" pitchFamily="34" charset="0"/>
            </a:endParaRPr>
          </a:p>
        </p:txBody>
      </p:sp>
      <p:sp>
        <p:nvSpPr>
          <p:cNvPr id="5" name="Text Box 17">
            <a:extLst>
              <a:ext uri="{FF2B5EF4-FFF2-40B4-BE49-F238E27FC236}">
                <a16:creationId xmlns:a16="http://schemas.microsoft.com/office/drawing/2014/main" id="{B06F58AD-8B13-4A93-AC4E-F47A0AC8BC6B}"/>
              </a:ext>
            </a:extLst>
          </p:cNvPr>
          <p:cNvSpPr txBox="1">
            <a:spLocks noChangeArrowheads="1"/>
          </p:cNvSpPr>
          <p:nvPr/>
        </p:nvSpPr>
        <p:spPr bwMode="auto">
          <a:xfrm>
            <a:off x="4367212" y="4351798"/>
            <a:ext cx="43211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endParaRPr lang="es-ES" altLang="es-MX" sz="2400" b="0">
              <a:latin typeface="Arial Black" panose="020B0A04020102020204" pitchFamily="34" charset="0"/>
              <a:cs typeface="Arial" panose="020B0604020202020204" pitchFamily="34" charset="0"/>
            </a:endParaRPr>
          </a:p>
          <a:p>
            <a:pPr algn="ctr" eaLnBrk="1" hangingPunct="1"/>
            <a:endParaRPr lang="es-ES" altLang="es-MX" sz="2400" b="0">
              <a:latin typeface="Arial Black" panose="020B0A04020102020204" pitchFamily="34" charset="0"/>
              <a:cs typeface="Arial" panose="020B0604020202020204" pitchFamily="34" charset="0"/>
            </a:endParaRPr>
          </a:p>
          <a:p>
            <a:pPr algn="ctr" eaLnBrk="1" hangingPunct="1"/>
            <a:r>
              <a:rPr lang="es-ES" altLang="es-MX" sz="2000">
                <a:cs typeface="Arial" panose="020B0604020202020204" pitchFamily="34" charset="0"/>
              </a:rPr>
              <a:t>Octubre - Diciembre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7">
            <a:extLst>
              <a:ext uri="{FF2B5EF4-FFF2-40B4-BE49-F238E27FC236}">
                <a16:creationId xmlns:a16="http://schemas.microsoft.com/office/drawing/2014/main" id="{DE202FC3-B325-4395-81E7-4136D1C459AE}"/>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sp>
        <p:nvSpPr>
          <p:cNvPr id="6" name="5 Rectángulo">
            <a:extLst>
              <a:ext uri="{FF2B5EF4-FFF2-40B4-BE49-F238E27FC236}">
                <a16:creationId xmlns:a16="http://schemas.microsoft.com/office/drawing/2014/main" id="{119E0FE9-E4C5-4FF3-8810-7E3DBF38350D}"/>
              </a:ext>
            </a:extLst>
          </p:cNvPr>
          <p:cNvSpPr/>
          <p:nvPr/>
        </p:nvSpPr>
        <p:spPr>
          <a:xfrm>
            <a:off x="2305750" y="332657"/>
            <a:ext cx="5412892"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Jornadas por la Transparencia </a:t>
            </a:r>
          </a:p>
        </p:txBody>
      </p:sp>
      <p:pic>
        <p:nvPicPr>
          <p:cNvPr id="20484" name="6 Imagen" descr="Logo_ICAI GDE.jpg">
            <a:extLst>
              <a:ext uri="{FF2B5EF4-FFF2-40B4-BE49-F238E27FC236}">
                <a16:creationId xmlns:a16="http://schemas.microsoft.com/office/drawing/2014/main" id="{FF009DF8-21E7-40E0-8F54-D450D3F6E3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4251" y="188914"/>
            <a:ext cx="16922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4 CuadroTexto">
            <a:extLst>
              <a:ext uri="{FF2B5EF4-FFF2-40B4-BE49-F238E27FC236}">
                <a16:creationId xmlns:a16="http://schemas.microsoft.com/office/drawing/2014/main" id="{E6F3ED09-F930-41B6-8537-1C889E80194C}"/>
              </a:ext>
            </a:extLst>
          </p:cNvPr>
          <p:cNvSpPr txBox="1">
            <a:spLocks noChangeArrowheads="1"/>
          </p:cNvSpPr>
          <p:nvPr/>
        </p:nvSpPr>
        <p:spPr bwMode="auto">
          <a:xfrm>
            <a:off x="1703388" y="1268413"/>
            <a:ext cx="8856662"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r>
              <a:rPr lang="es-ES" altLang="es-MX" u="sng" dirty="0"/>
              <a:t>Objetivo</a:t>
            </a:r>
            <a:r>
              <a:rPr lang="es-ES" altLang="es-MX" dirty="0"/>
              <a:t>: </a:t>
            </a:r>
            <a:r>
              <a:rPr lang="es-MX" dirty="0"/>
              <a:t>Promover el conocimiento del DAI, la transparencia y la protección de los datos personales entre la sociedad civil</a:t>
            </a:r>
            <a:r>
              <a:rPr lang="es-ES_tradnl" dirty="0"/>
              <a:t>.</a:t>
            </a:r>
          </a:p>
          <a:p>
            <a:pPr eaLnBrk="1" hangingPunct="1">
              <a:defRPr/>
            </a:pPr>
            <a:r>
              <a:rPr lang="es-ES" altLang="es-MX" dirty="0"/>
              <a:t> </a:t>
            </a:r>
          </a:p>
          <a:p>
            <a:pPr eaLnBrk="1" hangingPunct="1">
              <a:defRPr/>
            </a:pPr>
            <a:r>
              <a:rPr lang="es-ES" altLang="es-MX" u="sng" dirty="0"/>
              <a:t>Metas</a:t>
            </a:r>
            <a:r>
              <a:rPr lang="es-ES" altLang="es-MX" dirty="0"/>
              <a:t>: </a:t>
            </a:r>
          </a:p>
          <a:p>
            <a:pPr marL="342900" indent="-342900">
              <a:buFont typeface="+mj-lt"/>
              <a:buAutoNum type="alphaLcParenR"/>
              <a:defRPr/>
            </a:pPr>
            <a:r>
              <a:rPr lang="es-ES" altLang="es-MX" dirty="0"/>
              <a:t>2 eventos</a:t>
            </a:r>
          </a:p>
          <a:p>
            <a:pPr marL="342900" indent="-342900">
              <a:buFont typeface="+mj-lt"/>
              <a:buAutoNum type="alphaLcParenR"/>
              <a:defRPr/>
            </a:pPr>
            <a:r>
              <a:rPr lang="es-ES" altLang="es-MX" dirty="0"/>
              <a:t>200 asistentes</a:t>
            </a:r>
          </a:p>
          <a:p>
            <a:pPr eaLnBrk="1" hangingPunct="1">
              <a:defRPr/>
            </a:pPr>
            <a:endParaRPr lang="es-ES" altLang="es-MX" dirty="0"/>
          </a:p>
          <a:p>
            <a:pPr eaLnBrk="1" hangingPunct="1">
              <a:defRPr/>
            </a:pPr>
            <a:endParaRPr lang="es-MX" altLang="es-MX" dirty="0"/>
          </a:p>
          <a:p>
            <a:pPr eaLnBrk="1" hangingPunct="1">
              <a:defRPr/>
            </a:pPr>
            <a:r>
              <a:rPr lang="es-ES" u="sng" dirty="0">
                <a:latin typeface="Arial" charset="0"/>
              </a:rPr>
              <a:t>Actividades realizadas</a:t>
            </a:r>
            <a:r>
              <a:rPr lang="es-ES" dirty="0">
                <a:latin typeface="Arial" charset="0"/>
              </a:rPr>
              <a:t>: </a:t>
            </a:r>
          </a:p>
          <a:p>
            <a:pPr eaLnBrk="1" hangingPunct="1">
              <a:defRPr/>
            </a:pPr>
            <a:r>
              <a:rPr lang="es-ES" dirty="0">
                <a:latin typeface="Arial" charset="0"/>
              </a:rPr>
              <a:t>Participación en el Segundo Congreso “De la Educación Especial a la Educación Inclusiva” los días 11, 12 y 13 de mayo.</a:t>
            </a:r>
          </a:p>
          <a:p>
            <a:pPr eaLnBrk="1" hangingPunct="1">
              <a:defRPr/>
            </a:pPr>
            <a:endParaRPr lang="es-ES" dirty="0">
              <a:latin typeface="Arial" charset="0"/>
            </a:endParaRPr>
          </a:p>
          <a:p>
            <a:pPr eaLnBrk="1" hangingPunct="1">
              <a:defRPr/>
            </a:pPr>
            <a:r>
              <a:rPr lang="es-ES" dirty="0">
                <a:latin typeface="Arial" charset="0"/>
              </a:rPr>
              <a:t>El 28 de septiembre, en coordinación con el Gobierno del  Estado, a través de la SEFIRC, se realizó el evento conmemorativo del Día Internacional del Derecho a Saber, donde asistieron aproximadamente 200 personas, entre servidores públicos, catedráticos y representantes de OSC.</a:t>
            </a:r>
          </a:p>
          <a:p>
            <a:pPr eaLnBrk="1" hangingPunct="1">
              <a:defRPr/>
            </a:pPr>
            <a:endParaRPr lang="es-ES" dirty="0">
              <a:latin typeface="Arial" charset="0"/>
            </a:endParaRPr>
          </a:p>
          <a:p>
            <a:pPr eaLnBrk="1" hangingPunct="1">
              <a:defRPr/>
            </a:pPr>
            <a:r>
              <a:rPr lang="es-ES" altLang="es-MX" u="sng" dirty="0"/>
              <a:t>Avance global ponderado</a:t>
            </a:r>
            <a:r>
              <a:rPr lang="es-ES" altLang="es-MX" dirty="0"/>
              <a:t>: 100 por ciento.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7">
            <a:extLst>
              <a:ext uri="{FF2B5EF4-FFF2-40B4-BE49-F238E27FC236}">
                <a16:creationId xmlns:a16="http://schemas.microsoft.com/office/drawing/2014/main" id="{7BA0BEA5-B471-4678-AF39-11DF208A40E9}"/>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sp>
        <p:nvSpPr>
          <p:cNvPr id="6" name="5 Rectángulo">
            <a:extLst>
              <a:ext uri="{FF2B5EF4-FFF2-40B4-BE49-F238E27FC236}">
                <a16:creationId xmlns:a16="http://schemas.microsoft.com/office/drawing/2014/main" id="{4C5230B4-9F18-440C-953B-3164DA00A819}"/>
              </a:ext>
            </a:extLst>
          </p:cNvPr>
          <p:cNvSpPr/>
          <p:nvPr/>
        </p:nvSpPr>
        <p:spPr>
          <a:xfrm>
            <a:off x="1603080" y="191543"/>
            <a:ext cx="6056851" cy="101566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 sz="3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Fortalecimiento de la Transparencia </a:t>
            </a:r>
          </a:p>
          <a:p>
            <a:pPr eaLnBrk="1" hangingPunct="1">
              <a:defRPr/>
            </a:pPr>
            <a:r>
              <a:rPr lang="es-ES" sz="3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 Escuelas de Educación Básica</a:t>
            </a:r>
          </a:p>
        </p:txBody>
      </p:sp>
      <p:pic>
        <p:nvPicPr>
          <p:cNvPr id="22532" name="6 Imagen" descr="Logo_ICAI GDE.jpg">
            <a:extLst>
              <a:ext uri="{FF2B5EF4-FFF2-40B4-BE49-F238E27FC236}">
                <a16:creationId xmlns:a16="http://schemas.microsoft.com/office/drawing/2014/main" id="{1A005C16-833B-4028-91C3-05583E2C65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4251" y="188914"/>
            <a:ext cx="16922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4 CuadroTexto">
            <a:extLst>
              <a:ext uri="{FF2B5EF4-FFF2-40B4-BE49-F238E27FC236}">
                <a16:creationId xmlns:a16="http://schemas.microsoft.com/office/drawing/2014/main" id="{6349F154-0BEB-403F-AF84-508221E39B1C}"/>
              </a:ext>
            </a:extLst>
          </p:cNvPr>
          <p:cNvSpPr txBox="1">
            <a:spLocks noChangeArrowheads="1"/>
          </p:cNvSpPr>
          <p:nvPr/>
        </p:nvSpPr>
        <p:spPr bwMode="auto">
          <a:xfrm>
            <a:off x="1703388" y="1268414"/>
            <a:ext cx="8856662" cy="546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r>
              <a:rPr lang="es-ES" altLang="es-MX" u="sng" dirty="0"/>
              <a:t>Objetivo</a:t>
            </a:r>
            <a:r>
              <a:rPr lang="es-ES" altLang="es-MX" dirty="0"/>
              <a:t>: </a:t>
            </a:r>
            <a:r>
              <a:rPr lang="es-MX" dirty="0"/>
              <a:t>Promover el conocimiento y ejercicio del derecho a saber, la transparencia y la protección de los datos personales entre alumnos y maestros de instituciones de educación básica.</a:t>
            </a:r>
          </a:p>
          <a:p>
            <a:pPr eaLnBrk="1" hangingPunct="1">
              <a:defRPr/>
            </a:pPr>
            <a:r>
              <a:rPr lang="es-ES" altLang="es-MX" dirty="0"/>
              <a:t> </a:t>
            </a:r>
          </a:p>
          <a:p>
            <a:pPr eaLnBrk="1" hangingPunct="1">
              <a:defRPr/>
            </a:pPr>
            <a:r>
              <a:rPr lang="es-ES" altLang="es-MX" u="sng" dirty="0"/>
              <a:t>Metas</a:t>
            </a:r>
            <a:r>
              <a:rPr lang="es-ES" altLang="es-MX" dirty="0"/>
              <a:t>: </a:t>
            </a:r>
          </a:p>
          <a:p>
            <a:pPr marL="342900" indent="-342900">
              <a:buFont typeface="+mj-lt"/>
              <a:buAutoNum type="alphaLcParenR"/>
              <a:defRPr/>
            </a:pPr>
            <a:r>
              <a:rPr lang="es-ES" altLang="es-MX" dirty="0"/>
              <a:t>5 eventos</a:t>
            </a:r>
          </a:p>
          <a:p>
            <a:pPr eaLnBrk="1" hangingPunct="1">
              <a:defRPr/>
            </a:pPr>
            <a:endParaRPr lang="es-MX" altLang="es-MX" sz="700" dirty="0"/>
          </a:p>
          <a:p>
            <a:pPr eaLnBrk="1" hangingPunct="1">
              <a:defRPr/>
            </a:pPr>
            <a:r>
              <a:rPr lang="es-ES" u="sng" dirty="0">
                <a:latin typeface="Arial" charset="0"/>
              </a:rPr>
              <a:t>Actividades realizadas:</a:t>
            </a:r>
            <a:r>
              <a:rPr lang="es-ES" dirty="0">
                <a:latin typeface="Arial" charset="0"/>
              </a:rPr>
              <a:t> </a:t>
            </a:r>
          </a:p>
          <a:p>
            <a:pPr eaLnBrk="1" hangingPunct="1">
              <a:defRPr/>
            </a:pPr>
            <a:r>
              <a:rPr lang="es-ES" dirty="0">
                <a:latin typeface="Arial" charset="0"/>
              </a:rPr>
              <a:t>Participación en el Primer congreso Estudiantil “Vamos a cambiar el mundo” que organiza la secundaria General No. 3 Francisco I. Madero los días el 19 y 20 de abril. </a:t>
            </a:r>
          </a:p>
          <a:p>
            <a:pPr eaLnBrk="1" hangingPunct="1">
              <a:defRPr/>
            </a:pPr>
            <a:r>
              <a:rPr lang="es-ES" dirty="0">
                <a:latin typeface="Arial" charset="0"/>
              </a:rPr>
              <a:t>Se impartió plática en la Escuela Secundaria Técnica No. 4, el 7 de mayo y posteriormente, el 28 de mayo en la Escuela Secundaria General No. 4.</a:t>
            </a:r>
          </a:p>
          <a:p>
            <a:pPr eaLnBrk="1" hangingPunct="1">
              <a:defRPr/>
            </a:pPr>
            <a:r>
              <a:rPr lang="es-ES" dirty="0">
                <a:latin typeface="Arial" charset="0"/>
              </a:rPr>
              <a:t>Adicionalmente, del 14 al 18 de junio se impartieron pláticas a alumnos y padres de familia, de los turnos vespertino y matutino, de la Escuela Secundaria Técnica No. 41.</a:t>
            </a:r>
          </a:p>
          <a:p>
            <a:pPr eaLnBrk="1" hangingPunct="1">
              <a:defRPr/>
            </a:pPr>
            <a:r>
              <a:rPr lang="es-ES" dirty="0">
                <a:latin typeface="Arial" charset="0"/>
              </a:rPr>
              <a:t>Durante el tercer trimestre se impartieron pláticas a alumnos y maestros de  la Secundaria Urbano Flores.</a:t>
            </a:r>
          </a:p>
          <a:p>
            <a:pPr eaLnBrk="1" hangingPunct="1">
              <a:defRPr/>
            </a:pPr>
            <a:endParaRPr lang="es-ES" altLang="es-MX" dirty="0"/>
          </a:p>
          <a:p>
            <a:pPr eaLnBrk="1" hangingPunct="1">
              <a:defRPr/>
            </a:pPr>
            <a:r>
              <a:rPr lang="es-ES" altLang="es-MX" u="sng" dirty="0"/>
              <a:t>Avance global ponderado</a:t>
            </a:r>
            <a:r>
              <a:rPr lang="es-ES" altLang="es-MX" dirty="0"/>
              <a:t>: 100 por ciento.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7">
            <a:extLst>
              <a:ext uri="{FF2B5EF4-FFF2-40B4-BE49-F238E27FC236}">
                <a16:creationId xmlns:a16="http://schemas.microsoft.com/office/drawing/2014/main" id="{7ECE0770-9492-499D-BEBC-575BA65808FA}"/>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sp>
        <p:nvSpPr>
          <p:cNvPr id="6" name="5 Rectángulo">
            <a:extLst>
              <a:ext uri="{FF2B5EF4-FFF2-40B4-BE49-F238E27FC236}">
                <a16:creationId xmlns:a16="http://schemas.microsoft.com/office/drawing/2014/main" id="{1A0FCA97-A532-407B-9EB1-DF378F9DE929}"/>
              </a:ext>
            </a:extLst>
          </p:cNvPr>
          <p:cNvSpPr/>
          <p:nvPr/>
        </p:nvSpPr>
        <p:spPr>
          <a:xfrm>
            <a:off x="2044073" y="332657"/>
            <a:ext cx="5039778"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DAI para grupos vulnerables</a:t>
            </a:r>
          </a:p>
        </p:txBody>
      </p:sp>
      <p:pic>
        <p:nvPicPr>
          <p:cNvPr id="24580" name="6 Imagen" descr="Logo_ICAI GDE.jpg">
            <a:extLst>
              <a:ext uri="{FF2B5EF4-FFF2-40B4-BE49-F238E27FC236}">
                <a16:creationId xmlns:a16="http://schemas.microsoft.com/office/drawing/2014/main" id="{D3E114A9-10B2-40DD-8322-865ACEDF30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4251" y="44451"/>
            <a:ext cx="16922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4 CuadroTexto">
            <a:extLst>
              <a:ext uri="{FF2B5EF4-FFF2-40B4-BE49-F238E27FC236}">
                <a16:creationId xmlns:a16="http://schemas.microsoft.com/office/drawing/2014/main" id="{A29DF5EA-844A-444D-832D-01D4347FEFB8}"/>
              </a:ext>
            </a:extLst>
          </p:cNvPr>
          <p:cNvSpPr txBox="1">
            <a:spLocks noChangeArrowheads="1"/>
          </p:cNvSpPr>
          <p:nvPr/>
        </p:nvSpPr>
        <p:spPr bwMode="auto">
          <a:xfrm>
            <a:off x="1524000" y="908050"/>
            <a:ext cx="9144000" cy="59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r>
              <a:rPr lang="es-ES" altLang="es-MX" u="sng" dirty="0"/>
              <a:t>Objetivo</a:t>
            </a:r>
            <a:r>
              <a:rPr lang="es-ES" altLang="es-MX" dirty="0"/>
              <a:t>: </a:t>
            </a:r>
            <a:r>
              <a:rPr lang="es-MX" altLang="es-MX" sz="1700" dirty="0"/>
              <a:t>Promover y asesorar en materia del ejercicio del derecho de acceso a la información a personas en situación vulnerable. Contar con una página de internet accesible para personas con discapacidad. Contar con material impreso para personas con discapacidad visual y débiles visuales. </a:t>
            </a:r>
          </a:p>
          <a:p>
            <a:pPr eaLnBrk="1" hangingPunct="1">
              <a:defRPr/>
            </a:pPr>
            <a:r>
              <a:rPr lang="es-ES" altLang="es-MX" u="sng" dirty="0"/>
              <a:t>Metas</a:t>
            </a:r>
            <a:r>
              <a:rPr lang="es-ES" altLang="es-MX" dirty="0"/>
              <a:t>: </a:t>
            </a:r>
          </a:p>
          <a:p>
            <a:pPr marL="342900" indent="-342900">
              <a:buFont typeface="+mj-lt"/>
              <a:buAutoNum type="alphaLcParenR"/>
              <a:defRPr/>
            </a:pPr>
            <a:r>
              <a:rPr lang="es-ES" altLang="es-MX" sz="1700" dirty="0"/>
              <a:t>50 personas capacitadas/asesoradas.</a:t>
            </a:r>
          </a:p>
          <a:p>
            <a:pPr marL="342900" indent="-342900">
              <a:buFont typeface="+mj-lt"/>
              <a:buAutoNum type="alphaLcParenR"/>
              <a:defRPr/>
            </a:pPr>
            <a:r>
              <a:rPr lang="es-ES" altLang="es-MX" sz="1700" dirty="0"/>
              <a:t>1 sito web accesible.</a:t>
            </a:r>
          </a:p>
          <a:p>
            <a:pPr marL="342900" indent="-342900">
              <a:buFont typeface="+mj-lt"/>
              <a:buAutoNum type="alphaLcParenR"/>
              <a:defRPr/>
            </a:pPr>
            <a:r>
              <a:rPr lang="es-ES" altLang="es-MX" sz="1700" dirty="0"/>
              <a:t>Material impreso en braille y para débiles visuales</a:t>
            </a:r>
            <a:r>
              <a:rPr lang="es-ES" altLang="es-MX" dirty="0"/>
              <a:t>. </a:t>
            </a:r>
          </a:p>
          <a:p>
            <a:pPr eaLnBrk="1" hangingPunct="1">
              <a:defRPr/>
            </a:pPr>
            <a:r>
              <a:rPr lang="es-ES" u="sng" dirty="0">
                <a:latin typeface="Arial" charset="0"/>
              </a:rPr>
              <a:t>Actividades realizadas</a:t>
            </a:r>
            <a:r>
              <a:rPr lang="es-ES" dirty="0">
                <a:latin typeface="Arial" charset="0"/>
              </a:rPr>
              <a:t>: </a:t>
            </a:r>
            <a:r>
              <a:rPr lang="es-ES" sz="1700" dirty="0">
                <a:latin typeface="Arial" charset="0"/>
              </a:rPr>
              <a:t>El primer y segundo trimestre se capacitó a integrantes de la organización Familias Unidas por el Autismo y de</a:t>
            </a:r>
            <a:r>
              <a:rPr lang="es-ES" altLang="es-MX" sz="1700" dirty="0"/>
              <a:t> la Vocalía de atención a personas con discapacidad del Consejo de OSC Sureste. También </a:t>
            </a:r>
            <a:r>
              <a:rPr lang="es-ES" altLang="es-MX" sz="1700" dirty="0">
                <a:latin typeface="Arial" charset="0"/>
              </a:rPr>
              <a:t>se publicaron, en la página web del ICAI, los audiolibros de la Ley estatal de acceso a la información y de la Ley estatal de protección de datos personales.  </a:t>
            </a:r>
            <a:r>
              <a:rPr lang="es-ES" altLang="es-MX" sz="1700" dirty="0"/>
              <a:t>En el tercer trimestre </a:t>
            </a:r>
            <a:r>
              <a:rPr lang="es-MX" altLang="es-MX" sz="1700" dirty="0"/>
              <a:t>se impartió charla a miembros del comedor Amigos de San Antonio de </a:t>
            </a:r>
            <a:r>
              <a:rPr lang="es-MX" altLang="es-MX" sz="1700" dirty="0" err="1"/>
              <a:t>Padúa</a:t>
            </a:r>
            <a:r>
              <a:rPr lang="es-MX" altLang="es-MX" sz="1700" dirty="0"/>
              <a:t>, en la ciudad de Saltillo, y el 21 de septiembre, en las instalaciones del  Hogar para Niñas Elena </a:t>
            </a:r>
            <a:r>
              <a:rPr lang="es-MX" altLang="es-MX" sz="1700" dirty="0" err="1"/>
              <a:t>Domene</a:t>
            </a:r>
            <a:r>
              <a:rPr lang="es-MX" altLang="es-MX" sz="1700" dirty="0"/>
              <a:t> de González, A.C., en la ciudad  de Torreón, se impartió plática a los representantes de las 29 asociaciones civiles que integran la  Red de OSC Unidos Laguna. Se llevó a cabo platica en AMEVER donde se realizó la presentación y entrega de los cuadernillos en sistema braille, posteriormente  se entregaron en la R. Carbonífera. Durante el cuarto trimestre, posterior a la presentación de la nueva página del ICAI se trabajó en cotizaciones para hacerla accesible. </a:t>
            </a:r>
            <a:endParaRPr lang="es-ES" altLang="es-MX" sz="1700" dirty="0"/>
          </a:p>
          <a:p>
            <a:pPr eaLnBrk="1" hangingPunct="1">
              <a:defRPr/>
            </a:pPr>
            <a:r>
              <a:rPr lang="es-ES" altLang="es-MX" u="sng" dirty="0"/>
              <a:t>Avance global ponderado</a:t>
            </a:r>
            <a:r>
              <a:rPr lang="es-ES" altLang="es-MX" dirty="0"/>
              <a:t>: 95 por ciento.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7">
            <a:extLst>
              <a:ext uri="{FF2B5EF4-FFF2-40B4-BE49-F238E27FC236}">
                <a16:creationId xmlns:a16="http://schemas.microsoft.com/office/drawing/2014/main" id="{B6FC3031-AD55-4577-9EAE-E254E408E15B}"/>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sp>
        <p:nvSpPr>
          <p:cNvPr id="6" name="5 Rectángulo">
            <a:extLst>
              <a:ext uri="{FF2B5EF4-FFF2-40B4-BE49-F238E27FC236}">
                <a16:creationId xmlns:a16="http://schemas.microsoft.com/office/drawing/2014/main" id="{43E259FE-759D-47E5-9D9A-C9761D443FE7}"/>
              </a:ext>
            </a:extLst>
          </p:cNvPr>
          <p:cNvSpPr/>
          <p:nvPr/>
        </p:nvSpPr>
        <p:spPr>
          <a:xfrm>
            <a:off x="1548032" y="332656"/>
            <a:ext cx="5908220" cy="107721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Transparencia en tu Colonia y en </a:t>
            </a:r>
          </a:p>
          <a:p>
            <a:pP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Campo</a:t>
            </a:r>
          </a:p>
        </p:txBody>
      </p:sp>
      <p:pic>
        <p:nvPicPr>
          <p:cNvPr id="26628" name="6 Imagen" descr="Logo_ICAI GDE.jpg">
            <a:extLst>
              <a:ext uri="{FF2B5EF4-FFF2-40B4-BE49-F238E27FC236}">
                <a16:creationId xmlns:a16="http://schemas.microsoft.com/office/drawing/2014/main" id="{3A21F4EA-BEA2-4E9C-A944-B8602AEEE5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4251" y="188914"/>
            <a:ext cx="16922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4 CuadroTexto">
            <a:extLst>
              <a:ext uri="{FF2B5EF4-FFF2-40B4-BE49-F238E27FC236}">
                <a16:creationId xmlns:a16="http://schemas.microsoft.com/office/drawing/2014/main" id="{CF946166-6E8A-4E50-9266-CFFECF9B2964}"/>
              </a:ext>
            </a:extLst>
          </p:cNvPr>
          <p:cNvSpPr txBox="1">
            <a:spLocks noChangeArrowheads="1"/>
          </p:cNvSpPr>
          <p:nvPr/>
        </p:nvSpPr>
        <p:spPr bwMode="auto">
          <a:xfrm>
            <a:off x="1703388" y="1585914"/>
            <a:ext cx="885666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r>
              <a:rPr lang="es-ES" altLang="es-MX" u="sng" dirty="0"/>
              <a:t>Objetivo</a:t>
            </a:r>
            <a:r>
              <a:rPr lang="es-ES" altLang="es-MX" dirty="0"/>
              <a:t>: </a:t>
            </a:r>
            <a:r>
              <a:rPr lang="es-MX" dirty="0"/>
              <a:t>Promover el conocimiento y ejercicio del derecho de acceso a la información, la transparencia y la protección de los datos personales entre la sociedad civil</a:t>
            </a:r>
            <a:r>
              <a:rPr lang="es-ES" dirty="0"/>
              <a:t>.</a:t>
            </a:r>
          </a:p>
          <a:p>
            <a:pPr eaLnBrk="1" hangingPunct="1">
              <a:defRPr/>
            </a:pPr>
            <a:endParaRPr lang="es-ES" altLang="es-MX" dirty="0"/>
          </a:p>
          <a:p>
            <a:pPr eaLnBrk="1" hangingPunct="1">
              <a:defRPr/>
            </a:pPr>
            <a:r>
              <a:rPr lang="es-ES" altLang="es-MX" u="sng" dirty="0"/>
              <a:t>Metas</a:t>
            </a:r>
            <a:r>
              <a:rPr lang="es-ES" altLang="es-MX" dirty="0"/>
              <a:t>:</a:t>
            </a:r>
          </a:p>
          <a:p>
            <a:pPr marL="342900" indent="-342900">
              <a:buFont typeface="+mj-lt"/>
              <a:buAutoNum type="alphaLcParenR"/>
              <a:defRPr/>
            </a:pPr>
            <a:r>
              <a:rPr lang="es-MX" altLang="es-MX" dirty="0"/>
              <a:t>1 programa de Transparencia en tu Colonia y/o en el Campo</a:t>
            </a:r>
          </a:p>
          <a:p>
            <a:pPr eaLnBrk="1" hangingPunct="1">
              <a:defRPr/>
            </a:pPr>
            <a:endParaRPr lang="es-MX" altLang="es-MX" dirty="0"/>
          </a:p>
          <a:p>
            <a:pPr eaLnBrk="1" hangingPunct="1">
              <a:defRPr/>
            </a:pPr>
            <a:r>
              <a:rPr lang="es-ES" u="sng" dirty="0">
                <a:latin typeface="Arial" charset="0"/>
              </a:rPr>
              <a:t>Actividades realizadas:</a:t>
            </a:r>
          </a:p>
          <a:p>
            <a:pPr eaLnBrk="1" hangingPunct="1">
              <a:defRPr/>
            </a:pPr>
            <a:r>
              <a:rPr lang="es-ES" dirty="0">
                <a:latin typeface="Arial" charset="0"/>
              </a:rPr>
              <a:t>Se hizo contacto con el CECYTEC </a:t>
            </a:r>
            <a:r>
              <a:rPr lang="es-ES" dirty="0" err="1">
                <a:latin typeface="Arial" charset="0"/>
              </a:rPr>
              <a:t>Mirasierra</a:t>
            </a:r>
            <a:r>
              <a:rPr lang="es-ES" dirty="0">
                <a:latin typeface="Arial" charset="0"/>
              </a:rPr>
              <a:t> de Saltillo, para revisar la posibilidad de iniciar el proyecto en el segundo semestre  del año. Durante el cuarto trimestre de 2018 la dirección del CECYTEC </a:t>
            </a:r>
            <a:r>
              <a:rPr lang="es-ES" dirty="0" err="1">
                <a:latin typeface="Arial" charset="0"/>
              </a:rPr>
              <a:t>Mirasierra</a:t>
            </a:r>
            <a:r>
              <a:rPr lang="es-ES" dirty="0">
                <a:latin typeface="Arial" charset="0"/>
              </a:rPr>
              <a:t> informó que no estaban en posibilidad de llevar a cabo el programa con sus estudiantes. </a:t>
            </a:r>
            <a:endParaRPr lang="es-ES" altLang="es-MX" dirty="0"/>
          </a:p>
          <a:p>
            <a:pPr eaLnBrk="1" hangingPunct="1">
              <a:defRPr/>
            </a:pPr>
            <a:endParaRPr lang="es-ES" altLang="es-MX" dirty="0"/>
          </a:p>
          <a:p>
            <a:pPr eaLnBrk="1" hangingPunct="1">
              <a:defRPr/>
            </a:pPr>
            <a:r>
              <a:rPr lang="es-ES" altLang="es-MX" u="sng" dirty="0"/>
              <a:t>Avance global ponderado</a:t>
            </a:r>
            <a:r>
              <a:rPr lang="es-ES" altLang="es-MX" dirty="0"/>
              <a:t>: 50 por ciento.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7">
            <a:extLst>
              <a:ext uri="{FF2B5EF4-FFF2-40B4-BE49-F238E27FC236}">
                <a16:creationId xmlns:a16="http://schemas.microsoft.com/office/drawing/2014/main" id="{74CE72DF-D526-44F3-838F-A3D6CD61960C}"/>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sp>
        <p:nvSpPr>
          <p:cNvPr id="6" name="5 Rectángulo">
            <a:extLst>
              <a:ext uri="{FF2B5EF4-FFF2-40B4-BE49-F238E27FC236}">
                <a16:creationId xmlns:a16="http://schemas.microsoft.com/office/drawing/2014/main" id="{448DD7C3-3904-4143-8AE8-E98EDCDD2B8A}"/>
              </a:ext>
            </a:extLst>
          </p:cNvPr>
          <p:cNvSpPr/>
          <p:nvPr/>
        </p:nvSpPr>
        <p:spPr>
          <a:xfrm>
            <a:off x="1919537" y="188641"/>
            <a:ext cx="6552727"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Gobierno Abierto</a:t>
            </a:r>
          </a:p>
        </p:txBody>
      </p:sp>
      <p:pic>
        <p:nvPicPr>
          <p:cNvPr id="28676" name="6 Imagen" descr="Logo_ICAI GDE.jpg">
            <a:extLst>
              <a:ext uri="{FF2B5EF4-FFF2-40B4-BE49-F238E27FC236}">
                <a16:creationId xmlns:a16="http://schemas.microsoft.com/office/drawing/2014/main" id="{74DF15FC-DAC0-4DC7-A391-6AF547CA3C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7950" y="44450"/>
            <a:ext cx="1562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4 CuadroTexto">
            <a:extLst>
              <a:ext uri="{FF2B5EF4-FFF2-40B4-BE49-F238E27FC236}">
                <a16:creationId xmlns:a16="http://schemas.microsoft.com/office/drawing/2014/main" id="{ABE37E8C-D554-48AB-B004-FBF0113CA8B7}"/>
              </a:ext>
            </a:extLst>
          </p:cNvPr>
          <p:cNvSpPr txBox="1">
            <a:spLocks noChangeArrowheads="1"/>
          </p:cNvSpPr>
          <p:nvPr/>
        </p:nvSpPr>
        <p:spPr bwMode="auto">
          <a:xfrm>
            <a:off x="1630363" y="981076"/>
            <a:ext cx="8858250" cy="5078313"/>
          </a:xfrm>
          <a:prstGeom prst="rect">
            <a:avLst/>
          </a:prstGeom>
          <a:noFill/>
          <a:ln w="9525">
            <a:noFill/>
            <a:miter lim="800000"/>
            <a:headEnd/>
            <a:tailEnd/>
          </a:ln>
        </p:spPr>
        <p:txBody>
          <a:bodyPr>
            <a:spAutoFit/>
          </a:bodyPr>
          <a:lstStyle/>
          <a:p>
            <a:pPr eaLnBrk="1" hangingPunct="1">
              <a:defRPr/>
            </a:pPr>
            <a:r>
              <a:rPr lang="es-ES" u="sng" dirty="0">
                <a:latin typeface="Arial" charset="0"/>
              </a:rPr>
              <a:t>Objetivo</a:t>
            </a:r>
            <a:r>
              <a:rPr lang="es-ES" dirty="0">
                <a:latin typeface="Arial" charset="0"/>
              </a:rPr>
              <a:t>: </a:t>
            </a:r>
            <a:r>
              <a:rPr lang="es-MX" dirty="0">
                <a:latin typeface="Arial" charset="0"/>
              </a:rPr>
              <a:t>Detección de problemáticas y demandas sociales y generación de posibles soluciones a través de esquemas participativos y de </a:t>
            </a:r>
            <a:r>
              <a:rPr lang="es-MX" dirty="0" err="1">
                <a:latin typeface="Arial" charset="0"/>
              </a:rPr>
              <a:t>co</a:t>
            </a:r>
            <a:r>
              <a:rPr lang="es-MX" dirty="0">
                <a:latin typeface="Arial" charset="0"/>
              </a:rPr>
              <a:t>-creación con la sociedad.</a:t>
            </a:r>
          </a:p>
          <a:p>
            <a:pPr eaLnBrk="1" hangingPunct="1">
              <a:defRPr/>
            </a:pPr>
            <a:endParaRPr lang="es-ES" dirty="0">
              <a:latin typeface="Arial" charset="0"/>
            </a:endParaRPr>
          </a:p>
          <a:p>
            <a:pPr eaLnBrk="1" hangingPunct="1">
              <a:defRPr/>
            </a:pPr>
            <a:r>
              <a:rPr lang="es-ES" u="sng" dirty="0">
                <a:latin typeface="Arial" charset="0"/>
              </a:rPr>
              <a:t>Metas</a:t>
            </a:r>
            <a:r>
              <a:rPr lang="es-ES" dirty="0">
                <a:latin typeface="Arial" charset="0"/>
              </a:rPr>
              <a:t>:</a:t>
            </a:r>
          </a:p>
          <a:p>
            <a:pPr marL="342900" indent="-342900">
              <a:buFont typeface="+mj-lt"/>
              <a:buAutoNum type="alphaLcParenR"/>
              <a:defRPr/>
            </a:pPr>
            <a:r>
              <a:rPr lang="es-MX" dirty="0">
                <a:latin typeface="Arial" charset="0"/>
              </a:rPr>
              <a:t>6 Reuniones</a:t>
            </a:r>
          </a:p>
          <a:p>
            <a:pPr eaLnBrk="1" hangingPunct="1">
              <a:defRPr/>
            </a:pPr>
            <a:endParaRPr lang="es-MX" dirty="0">
              <a:latin typeface="Arial" charset="0"/>
            </a:endParaRPr>
          </a:p>
          <a:p>
            <a:pPr eaLnBrk="1" hangingPunct="1">
              <a:defRPr/>
            </a:pPr>
            <a:r>
              <a:rPr lang="es-ES" u="sng" dirty="0">
                <a:latin typeface="Arial" charset="0"/>
              </a:rPr>
              <a:t>Actividades realizadas:</a:t>
            </a:r>
            <a:r>
              <a:rPr lang="es-ES" dirty="0"/>
              <a:t> </a:t>
            </a:r>
          </a:p>
          <a:p>
            <a:pPr eaLnBrk="1" hangingPunct="1">
              <a:defRPr/>
            </a:pPr>
            <a:r>
              <a:rPr lang="es-ES" altLang="es-MX" dirty="0"/>
              <a:t>Durante el primer y segundo semestre del año se realizó la 9° y última sesión del STGA 2015 – 2017 en Piedras Negras, se trabajó en el material para impartir pláticas de sensibilización a sociedad civil y en el contenido del micro sitio de Gobierno Abierto para la nueva página de internet del ICAI. Durante el tercer trimestre se actualizaron los directorios de OSC y se realizaron reuniones informales con representantes de OSC en las regiones Norte, </a:t>
            </a:r>
            <a:r>
              <a:rPr lang="es-ES" altLang="es-MX" dirty="0" err="1"/>
              <a:t>Carbonifera</a:t>
            </a:r>
            <a:r>
              <a:rPr lang="es-ES" altLang="es-MX" dirty="0"/>
              <a:t> y Sureste. </a:t>
            </a:r>
          </a:p>
          <a:p>
            <a:pPr eaLnBrk="1" hangingPunct="1">
              <a:defRPr/>
            </a:pPr>
            <a:r>
              <a:rPr lang="es-ES" altLang="es-MX" dirty="0"/>
              <a:t>Durante el cuarto trimestre se realizaron reuniones de contacto informales con sociedad civil de las regiones Laguna y Centro. Posteriormente, se impartieron las pláticas de sensibilización en las 5 regiones del estado.  </a:t>
            </a:r>
          </a:p>
          <a:p>
            <a:pPr eaLnBrk="1" hangingPunct="1">
              <a:defRPr/>
            </a:pPr>
            <a:endParaRPr lang="es-ES" u="sng" dirty="0">
              <a:latin typeface="Arial" charset="0"/>
            </a:endParaRPr>
          </a:p>
          <a:p>
            <a:pPr eaLnBrk="1" hangingPunct="1">
              <a:defRPr/>
            </a:pPr>
            <a:r>
              <a:rPr lang="es-ES" u="sng" dirty="0">
                <a:latin typeface="Arial" charset="0"/>
              </a:rPr>
              <a:t>Avance global</a:t>
            </a:r>
            <a:r>
              <a:rPr lang="es-ES" dirty="0">
                <a:latin typeface="Arial" charset="0"/>
              </a:rPr>
              <a:t>: 100 por ciento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7">
            <a:extLst>
              <a:ext uri="{FF2B5EF4-FFF2-40B4-BE49-F238E27FC236}">
                <a16:creationId xmlns:a16="http://schemas.microsoft.com/office/drawing/2014/main" id="{B39D4E67-CBCE-4743-B5E5-FBCAAB049ABC}"/>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30723" name="6 Imagen" descr="Logo_ICAI GDE.jpg">
            <a:extLst>
              <a:ext uri="{FF2B5EF4-FFF2-40B4-BE49-F238E27FC236}">
                <a16:creationId xmlns:a16="http://schemas.microsoft.com/office/drawing/2014/main" id="{BB9779CC-29DC-4D77-84C3-3453C12841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9313" y="160339"/>
            <a:ext cx="19542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a:extLst>
              <a:ext uri="{FF2B5EF4-FFF2-40B4-BE49-F238E27FC236}">
                <a16:creationId xmlns:a16="http://schemas.microsoft.com/office/drawing/2014/main" id="{CAEB574A-E207-47EE-B254-678F5F3CC587}"/>
              </a:ext>
            </a:extLst>
          </p:cNvPr>
          <p:cNvSpPr/>
          <p:nvPr/>
        </p:nvSpPr>
        <p:spPr>
          <a:xfrm>
            <a:off x="1775520" y="188641"/>
            <a:ext cx="7164288"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Actividades adicionales</a:t>
            </a:r>
          </a:p>
        </p:txBody>
      </p:sp>
      <p:sp>
        <p:nvSpPr>
          <p:cNvPr id="30725" name="4 CuadroTexto">
            <a:extLst>
              <a:ext uri="{FF2B5EF4-FFF2-40B4-BE49-F238E27FC236}">
                <a16:creationId xmlns:a16="http://schemas.microsoft.com/office/drawing/2014/main" id="{0831B946-0EA4-4FB2-953C-46B2CA635683}"/>
              </a:ext>
            </a:extLst>
          </p:cNvPr>
          <p:cNvSpPr txBox="1">
            <a:spLocks noChangeArrowheads="1"/>
          </p:cNvSpPr>
          <p:nvPr/>
        </p:nvSpPr>
        <p:spPr bwMode="auto">
          <a:xfrm>
            <a:off x="1524001" y="1125538"/>
            <a:ext cx="8640763"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buFont typeface="Wingdings" panose="05000000000000000000" pitchFamily="2" charset="2"/>
              <a:buChar char="Ø"/>
              <a:defRPr/>
            </a:pPr>
            <a:r>
              <a:rPr lang="es-MX" dirty="0"/>
              <a:t>Asistencia al programa de radio del ICAI.</a:t>
            </a:r>
          </a:p>
          <a:p>
            <a:pPr marL="0" indent="0" algn="just">
              <a:defRPr/>
            </a:pPr>
            <a:endParaRPr lang="es-MX" dirty="0"/>
          </a:p>
          <a:p>
            <a:pPr algn="just" eaLnBrk="1" hangingPunct="1">
              <a:buFont typeface="Wingdings" panose="05000000000000000000" pitchFamily="2" charset="2"/>
              <a:buChar char="Ø"/>
              <a:defRPr/>
            </a:pPr>
            <a:r>
              <a:rPr lang="es-MX" dirty="0"/>
              <a:t>Coordinación para la impartición del taller </a:t>
            </a:r>
            <a:r>
              <a:rPr lang="es-MX" dirty="0" err="1"/>
              <a:t>INTOSaint</a:t>
            </a:r>
            <a:r>
              <a:rPr lang="es-MX" dirty="0"/>
              <a:t> en el ICAI.</a:t>
            </a:r>
          </a:p>
          <a:p>
            <a:pPr algn="just" eaLnBrk="1" hangingPunct="1">
              <a:buFont typeface="Wingdings" panose="05000000000000000000" pitchFamily="2" charset="2"/>
              <a:buChar char="Ø"/>
              <a:defRPr/>
            </a:pPr>
            <a:endParaRPr lang="es-MX" dirty="0"/>
          </a:p>
          <a:p>
            <a:pPr algn="just" eaLnBrk="1" hangingPunct="1">
              <a:buFont typeface="Wingdings" panose="05000000000000000000" pitchFamily="2" charset="2"/>
              <a:buChar char="Ø"/>
              <a:defRPr/>
            </a:pPr>
            <a:r>
              <a:rPr lang="es-MX" dirty="0"/>
              <a:t>Contestación de la encuesta para la Métrica de Gobierno Abierto 2019.</a:t>
            </a:r>
          </a:p>
          <a:p>
            <a:pPr algn="just" eaLnBrk="1" hangingPunct="1">
              <a:buFont typeface="Wingdings" panose="05000000000000000000" pitchFamily="2" charset="2"/>
              <a:buChar char="Ø"/>
              <a:defRPr/>
            </a:pPr>
            <a:endParaRPr lang="es-MX" dirty="0"/>
          </a:p>
          <a:p>
            <a:pPr algn="just" eaLnBrk="1" hangingPunct="1">
              <a:buFont typeface="Wingdings" panose="05000000000000000000" pitchFamily="2" charset="2"/>
              <a:buChar char="Ø"/>
              <a:defRPr/>
            </a:pPr>
            <a:r>
              <a:rPr lang="es-MX" dirty="0"/>
              <a:t>Contestación del cuestionario de Prueba de Concepto del INEGI para la Métrica de la Transparencia. </a:t>
            </a:r>
          </a:p>
          <a:p>
            <a:pPr algn="just" eaLnBrk="1" hangingPunct="1">
              <a:buFont typeface="Wingdings" panose="05000000000000000000" pitchFamily="2" charset="2"/>
              <a:buChar char="Ø"/>
              <a:defRPr/>
            </a:pPr>
            <a:endParaRPr lang="es-MX" dirty="0"/>
          </a:p>
          <a:p>
            <a:pPr algn="just" eaLnBrk="1" hangingPunct="1">
              <a:buFont typeface="Wingdings" panose="05000000000000000000" pitchFamily="2" charset="2"/>
              <a:buChar char="Ø"/>
              <a:defRPr/>
            </a:pPr>
            <a:r>
              <a:rPr lang="es-MX" dirty="0"/>
              <a:t>Envío de la información estadística de solicitudes de información pública y de datos personales, así como de los recursos de revisión como insumo para la Métrica de Gobierno Abierto 2019. </a:t>
            </a:r>
          </a:p>
          <a:p>
            <a:pPr algn="just" eaLnBrk="1" hangingPunct="1">
              <a:buFont typeface="Wingdings" panose="05000000000000000000" pitchFamily="2" charset="2"/>
              <a:buChar char="Ø"/>
              <a:defRPr/>
            </a:pPr>
            <a:endParaRPr lang="es-MX" dirty="0"/>
          </a:p>
          <a:p>
            <a:pPr algn="just" eaLnBrk="1" hangingPunct="1">
              <a:buFont typeface="Wingdings" panose="05000000000000000000" pitchFamily="2" charset="2"/>
              <a:buChar char="Ø"/>
              <a:defRPr/>
            </a:pPr>
            <a:r>
              <a:rPr lang="es-MX" dirty="0"/>
              <a:t>En el marco de la Red Nacional por una Cultura de Transparencia (RED), envío de los Informes de los resultados alcanzados del Programa de Capacitación 2018 y su Programa Correspondiente del ICAI.</a:t>
            </a:r>
          </a:p>
          <a:p>
            <a:pPr algn="just" eaLnBrk="1" hangingPunct="1">
              <a:buFont typeface="Wingdings" panose="05000000000000000000" pitchFamily="2" charset="2"/>
              <a:buChar char="Ø"/>
              <a:defRPr/>
            </a:pPr>
            <a:endParaRPr lang="es-MX" dirty="0"/>
          </a:p>
          <a:p>
            <a:pPr algn="just" eaLnBrk="1" hangingPunct="1">
              <a:buFont typeface="Wingdings" panose="05000000000000000000" pitchFamily="2" charset="2"/>
              <a:buChar char="Ø"/>
              <a:defRPr/>
            </a:pPr>
            <a:r>
              <a:rPr lang="es-MX" dirty="0"/>
              <a:t>Elaboración y coordinación para la puesta en marcha del Plan emergente de capacitación a ayuntamientos respecto al cumplimiento de obligaciones de transparencia en la PNT</a:t>
            </a:r>
          </a:p>
          <a:p>
            <a:pPr algn="just" eaLnBrk="1" hangingPunct="1">
              <a:buFont typeface="Wingdings" panose="05000000000000000000" pitchFamily="2" charset="2"/>
              <a:buChar char="Ø"/>
              <a:defRPr/>
            </a:pPr>
            <a:endParaRPr lang="es-MX" dirty="0"/>
          </a:p>
          <a:p>
            <a:pPr algn="just" eaLnBrk="1" hangingPunct="1">
              <a:buFont typeface="Wingdings" panose="05000000000000000000" pitchFamily="2" charset="2"/>
              <a:buChar char="Ø"/>
              <a:defRPr/>
            </a:pPr>
            <a:endParaRPr lang="es-MX"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7">
            <a:extLst>
              <a:ext uri="{FF2B5EF4-FFF2-40B4-BE49-F238E27FC236}">
                <a16:creationId xmlns:a16="http://schemas.microsoft.com/office/drawing/2014/main" id="{8C9B53FE-432E-4F6F-8422-B7BB5123FA87}"/>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32771" name="6 Imagen" descr="Logo_ICAI GDE.jpg">
            <a:extLst>
              <a:ext uri="{FF2B5EF4-FFF2-40B4-BE49-F238E27FC236}">
                <a16:creationId xmlns:a16="http://schemas.microsoft.com/office/drawing/2014/main" id="{79137F81-AA68-4839-A362-8059639C4D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8389" y="188914"/>
            <a:ext cx="16922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772" name="Gráfico 11">
            <a:extLst>
              <a:ext uri="{FF2B5EF4-FFF2-40B4-BE49-F238E27FC236}">
                <a16:creationId xmlns:a16="http://schemas.microsoft.com/office/drawing/2014/main" id="{C852D85F-B65C-4F4D-BAB7-72C1FD2E1125}"/>
              </a:ext>
            </a:extLst>
          </p:cNvPr>
          <p:cNvGraphicFramePr>
            <a:graphicFrameLocks/>
          </p:cNvGraphicFramePr>
          <p:nvPr/>
        </p:nvGraphicFramePr>
        <p:xfrm>
          <a:off x="550863" y="998538"/>
          <a:ext cx="9772651" cy="6515100"/>
        </p:xfrm>
        <a:graphic>
          <a:graphicData uri="http://schemas.openxmlformats.org/presentationml/2006/ole">
            <mc:AlternateContent xmlns:mc="http://schemas.openxmlformats.org/markup-compatibility/2006">
              <mc:Choice xmlns:v="urn:schemas-microsoft-com:vml" Requires="v">
                <p:oleObj spid="_x0000_s5125" name="Gráfico" r:id="rId5" imgW="9778831" imgH="6523285" progId="Excel.Chart.8">
                  <p:embed/>
                </p:oleObj>
              </mc:Choice>
              <mc:Fallback>
                <p:oleObj name="Gráfico" r:id="rId5" imgW="9778831" imgH="6523285" progId="Excel.Chart.8">
                  <p:embed/>
                  <p:pic>
                    <p:nvPicPr>
                      <p:cNvPr id="32772" name="Gráfico 11">
                        <a:extLst>
                          <a:ext uri="{FF2B5EF4-FFF2-40B4-BE49-F238E27FC236}">
                            <a16:creationId xmlns:a16="http://schemas.microsoft.com/office/drawing/2014/main" id="{C852D85F-B65C-4F4D-BAB7-72C1FD2E112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3" y="998538"/>
                        <a:ext cx="9772651"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5 Rectángulo">
            <a:extLst>
              <a:ext uri="{FF2B5EF4-FFF2-40B4-BE49-F238E27FC236}">
                <a16:creationId xmlns:a16="http://schemas.microsoft.com/office/drawing/2014/main" id="{7627DE0E-D6A9-4D68-BB7B-D8B10F68F261}"/>
              </a:ext>
            </a:extLst>
          </p:cNvPr>
          <p:cNvSpPr/>
          <p:nvPr/>
        </p:nvSpPr>
        <p:spPr>
          <a:xfrm>
            <a:off x="1919537" y="-27384"/>
            <a:ext cx="6552727" cy="10772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Dirección de Capacitación y Cultura de la Transparencia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7">
            <a:extLst>
              <a:ext uri="{FF2B5EF4-FFF2-40B4-BE49-F238E27FC236}">
                <a16:creationId xmlns:a16="http://schemas.microsoft.com/office/drawing/2014/main" id="{6C66213D-69FA-4E65-9C7F-34CE51ACA62A}"/>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4099" name="6 Imagen" descr="Logo_ICAI GDE.jpg">
            <a:extLst>
              <a:ext uri="{FF2B5EF4-FFF2-40B4-BE49-F238E27FC236}">
                <a16:creationId xmlns:a16="http://schemas.microsoft.com/office/drawing/2014/main" id="{D583691D-A25A-44C8-8FFA-54E857CE59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2489" y="333376"/>
            <a:ext cx="1824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Text Box 17">
            <a:extLst>
              <a:ext uri="{FF2B5EF4-FFF2-40B4-BE49-F238E27FC236}">
                <a16:creationId xmlns:a16="http://schemas.microsoft.com/office/drawing/2014/main" id="{34AFCD83-AD3A-4407-904A-499AE6FFD4A0}"/>
              </a:ext>
            </a:extLst>
          </p:cNvPr>
          <p:cNvSpPr txBox="1">
            <a:spLocks noChangeArrowheads="1"/>
          </p:cNvSpPr>
          <p:nvPr/>
        </p:nvSpPr>
        <p:spPr bwMode="auto">
          <a:xfrm>
            <a:off x="2212147" y="2271162"/>
            <a:ext cx="8280400" cy="1938337"/>
          </a:xfrm>
          <a:prstGeom prst="rect">
            <a:avLst/>
          </a:prstGeom>
          <a:noFill/>
          <a:ln w="9525">
            <a:noFill/>
            <a:miter lim="800000"/>
            <a:headEnd/>
            <a:tailEnd/>
          </a:ln>
          <a:effec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r>
              <a:rPr lang="es-ES" altLang="es-MX" sz="2800" dirty="0">
                <a:solidFill>
                  <a:srgbClr val="A50021"/>
                </a:solidFill>
                <a:effectLst>
                  <a:outerShdw blurRad="38100" dist="38100" dir="2700000" algn="tl">
                    <a:srgbClr val="C0C0C0"/>
                  </a:outerShdw>
                </a:effectLst>
                <a:cs typeface="Arial" charset="0"/>
              </a:rPr>
              <a:t>Avance de Actividades</a:t>
            </a:r>
          </a:p>
          <a:p>
            <a:pPr algn="ctr" eaLnBrk="1" hangingPunct="1">
              <a:defRPr/>
            </a:pPr>
            <a:r>
              <a:rPr lang="es-ES" altLang="es-MX" sz="3600" dirty="0">
                <a:solidFill>
                  <a:srgbClr val="A50021"/>
                </a:solidFill>
                <a:effectLst>
                  <a:outerShdw blurRad="38100" dist="38100" dir="2700000" algn="tl">
                    <a:srgbClr val="C0C0C0"/>
                  </a:outerShdw>
                </a:effectLst>
                <a:cs typeface="Arial" charset="0"/>
              </a:rPr>
              <a:t>Dirección de Datos Personales</a:t>
            </a:r>
          </a:p>
          <a:p>
            <a:pPr algn="ctr" eaLnBrk="1" hangingPunct="1">
              <a:defRPr/>
            </a:pPr>
            <a:endParaRPr lang="es-ES" altLang="es-MX" sz="2800" dirty="0">
              <a:solidFill>
                <a:srgbClr val="A50021"/>
              </a:solidFill>
              <a:effectLst>
                <a:outerShdw blurRad="38100" dist="38100" dir="2700000" algn="tl">
                  <a:srgbClr val="C0C0C0"/>
                </a:outerShdw>
              </a:effectLst>
              <a:cs typeface="Arial" charset="0"/>
            </a:endParaRPr>
          </a:p>
          <a:p>
            <a:pPr algn="ctr" eaLnBrk="1" hangingPunct="1">
              <a:defRPr/>
            </a:pPr>
            <a:r>
              <a:rPr lang="es-ES" altLang="es-MX" sz="2800" dirty="0">
                <a:solidFill>
                  <a:srgbClr val="A50021"/>
                </a:solidFill>
                <a:effectLst>
                  <a:outerShdw blurRad="38100" dist="38100" dir="2700000" algn="tl">
                    <a:srgbClr val="C0C0C0"/>
                  </a:outerShdw>
                </a:effectLst>
                <a:cs typeface="Arial" charset="0"/>
              </a:rPr>
              <a:t>Cuarto Trimestre 2018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7">
            <a:extLst>
              <a:ext uri="{FF2B5EF4-FFF2-40B4-BE49-F238E27FC236}">
                <a16:creationId xmlns:a16="http://schemas.microsoft.com/office/drawing/2014/main" id="{E22626F6-6624-46EF-9456-3E5CA19F0AD0}"/>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sp>
        <p:nvSpPr>
          <p:cNvPr id="6" name="5 Rectángulo">
            <a:extLst>
              <a:ext uri="{FF2B5EF4-FFF2-40B4-BE49-F238E27FC236}">
                <a16:creationId xmlns:a16="http://schemas.microsoft.com/office/drawing/2014/main" id="{9B8B2D76-2EFB-4CEF-90F1-1B28E11F8FA0}"/>
              </a:ext>
            </a:extLst>
          </p:cNvPr>
          <p:cNvSpPr/>
          <p:nvPr/>
        </p:nvSpPr>
        <p:spPr>
          <a:xfrm>
            <a:off x="1860351" y="760133"/>
            <a:ext cx="2152063"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a:t>
            </a:r>
          </a:p>
        </p:txBody>
      </p:sp>
      <p:pic>
        <p:nvPicPr>
          <p:cNvPr id="6148" name="6 Imagen" descr="Logo_ICAI GDE.jpg">
            <a:extLst>
              <a:ext uri="{FF2B5EF4-FFF2-40B4-BE49-F238E27FC236}">
                <a16:creationId xmlns:a16="http://schemas.microsoft.com/office/drawing/2014/main" id="{5A8DD658-8A41-4C14-9EA9-2F04D578C1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2489" y="333376"/>
            <a:ext cx="1824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4 CuadroTexto">
            <a:extLst>
              <a:ext uri="{FF2B5EF4-FFF2-40B4-BE49-F238E27FC236}">
                <a16:creationId xmlns:a16="http://schemas.microsoft.com/office/drawing/2014/main" id="{65B02D1A-779B-49EF-BCB3-FC05A62930C7}"/>
              </a:ext>
            </a:extLst>
          </p:cNvPr>
          <p:cNvSpPr txBox="1">
            <a:spLocks noChangeArrowheads="1"/>
          </p:cNvSpPr>
          <p:nvPr/>
        </p:nvSpPr>
        <p:spPr bwMode="auto">
          <a:xfrm>
            <a:off x="2711451" y="2133601"/>
            <a:ext cx="54975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s-ES_tradnl" altLang="es-MX"/>
              <a:t>Cumplir con la Ley de Protección de Datos Personales en Posesión de Sujetos Obligados del Estado de Coahuila de Zaragoza; asegurar la Protección de Datos Personales bajo el resguardo de los sujetos obligados; e internamente, cumplir las disposiciones legales que se indican para esta Dirección, en el Reglamento Interior del ICAI.</a:t>
            </a:r>
            <a:endParaRPr lang="es-MX" altLang="es-MX">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7">
            <a:extLst>
              <a:ext uri="{FF2B5EF4-FFF2-40B4-BE49-F238E27FC236}">
                <a16:creationId xmlns:a16="http://schemas.microsoft.com/office/drawing/2014/main" id="{09676B94-1F30-41FA-9744-5FE13DC2C817}"/>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8195" name="6 Imagen" descr="Logo_ICAI GDE.jpg">
            <a:extLst>
              <a:ext uri="{FF2B5EF4-FFF2-40B4-BE49-F238E27FC236}">
                <a16:creationId xmlns:a16="http://schemas.microsoft.com/office/drawing/2014/main" id="{6E2A13D5-44D3-4989-9EDA-B3EF3D6B7A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188913"/>
            <a:ext cx="18240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ítulo 1">
            <a:extLst>
              <a:ext uri="{FF2B5EF4-FFF2-40B4-BE49-F238E27FC236}">
                <a16:creationId xmlns:a16="http://schemas.microsoft.com/office/drawing/2014/main" id="{FB7E645F-CE52-47ED-8CE6-C295BCE82023}"/>
              </a:ext>
            </a:extLst>
          </p:cNvPr>
          <p:cNvSpPr>
            <a:spLocks noGrp="1"/>
          </p:cNvSpPr>
          <p:nvPr>
            <p:ph type="ctrTitle"/>
          </p:nvPr>
        </p:nvSpPr>
        <p:spPr bwMode="auto">
          <a:xfrm>
            <a:off x="2495551" y="404813"/>
            <a:ext cx="5184775" cy="1439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s-MX" altLang="es-MX" sz="2400" b="1">
                <a:latin typeface="Arial" panose="020B0604020202020204" pitchFamily="34" charset="0"/>
                <a:cs typeface="Arial" panose="020B0604020202020204" pitchFamily="34" charset="0"/>
              </a:rPr>
              <a:t>Instrumentación de un sistema de certificación para Sujetos Obligados en materia de Datos Personales.</a:t>
            </a:r>
          </a:p>
        </p:txBody>
      </p:sp>
      <p:sp>
        <p:nvSpPr>
          <p:cNvPr id="8197" name="CuadroTexto 5">
            <a:extLst>
              <a:ext uri="{FF2B5EF4-FFF2-40B4-BE49-F238E27FC236}">
                <a16:creationId xmlns:a16="http://schemas.microsoft.com/office/drawing/2014/main" id="{3EDA9749-5B0F-4294-B027-2761EB49CE2C}"/>
              </a:ext>
            </a:extLst>
          </p:cNvPr>
          <p:cNvSpPr txBox="1">
            <a:spLocks noChangeArrowheads="1"/>
          </p:cNvSpPr>
          <p:nvPr/>
        </p:nvSpPr>
        <p:spPr bwMode="auto">
          <a:xfrm>
            <a:off x="2208213" y="2047875"/>
            <a:ext cx="54721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buFont typeface="Arial" panose="020B0604020202020204" pitchFamily="34" charset="0"/>
              <a:buChar char="•"/>
            </a:pPr>
            <a:r>
              <a:rPr lang="es-ES" altLang="es-MX">
                <a:cs typeface="Arial" panose="020B0604020202020204" pitchFamily="34" charset="0"/>
              </a:rPr>
              <a:t>Descripción: </a:t>
            </a:r>
            <a:r>
              <a:rPr lang="es-ES_tradnl" altLang="es-MX"/>
              <a:t>se establecerá un nuevo procedimiento documentado en el Sistema de Gestión de Calidad denominado “Sistema de Certificación de Sujetos Obligados en materia de Datos Personales”.</a:t>
            </a:r>
          </a:p>
          <a:p>
            <a:pPr algn="just">
              <a:buFont typeface="Arial" panose="020B0604020202020204" pitchFamily="34" charset="0"/>
              <a:buChar char="•"/>
            </a:pPr>
            <a:r>
              <a:rPr lang="es-ES" altLang="es-MX">
                <a:cs typeface="Arial" panose="020B0604020202020204" pitchFamily="34" charset="0"/>
              </a:rPr>
              <a:t>Avance: 5%</a:t>
            </a:r>
            <a:endParaRPr lang="es-MX" altLang="es-MX">
              <a:cs typeface="Arial" panose="020B0604020202020204" pitchFamily="34" charset="0"/>
            </a:endParaRPr>
          </a:p>
        </p:txBody>
      </p:sp>
      <p:sp>
        <p:nvSpPr>
          <p:cNvPr id="8198" name="CuadroTexto 6">
            <a:extLst>
              <a:ext uri="{FF2B5EF4-FFF2-40B4-BE49-F238E27FC236}">
                <a16:creationId xmlns:a16="http://schemas.microsoft.com/office/drawing/2014/main" id="{822D60D7-502D-48DA-A843-5331193D04A4}"/>
              </a:ext>
            </a:extLst>
          </p:cNvPr>
          <p:cNvSpPr txBox="1">
            <a:spLocks noChangeArrowheads="1"/>
          </p:cNvSpPr>
          <p:nvPr/>
        </p:nvSpPr>
        <p:spPr bwMode="auto">
          <a:xfrm>
            <a:off x="2495551" y="3802063"/>
            <a:ext cx="51847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s-MX" altLang="es-MX"/>
              <a:t>Se busca mejorar el procedimiento de certificación para Sujetos Obligados en materia de Datos Personales. </a:t>
            </a:r>
          </a:p>
          <a:p>
            <a:r>
              <a:rPr lang="es-MX" altLang="es-MX"/>
              <a:t>Actualmente, se trabaja con la convocatoria para incentivar a los Sujetos Obligados. Se modificaron los formatos que se utilizan en el mismo procedimiento. </a:t>
            </a:r>
            <a:endParaRPr lang="es-MX" altLang="es-MX">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7">
            <a:extLst>
              <a:ext uri="{FF2B5EF4-FFF2-40B4-BE49-F238E27FC236}">
                <a16:creationId xmlns:a16="http://schemas.microsoft.com/office/drawing/2014/main" id="{C6B7B53F-46F1-4D94-BFBE-3C908403F5AD}"/>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sp>
        <p:nvSpPr>
          <p:cNvPr id="6" name="5 Rectángulo">
            <a:extLst>
              <a:ext uri="{FF2B5EF4-FFF2-40B4-BE49-F238E27FC236}">
                <a16:creationId xmlns:a16="http://schemas.microsoft.com/office/drawing/2014/main" id="{B4D0E9A2-9BF6-4C01-AF78-51FBFA9FCA46}"/>
              </a:ext>
            </a:extLst>
          </p:cNvPr>
          <p:cNvSpPr/>
          <p:nvPr/>
        </p:nvSpPr>
        <p:spPr>
          <a:xfrm>
            <a:off x="1919537" y="188640"/>
            <a:ext cx="6552727" cy="10772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Jornadas de Trabajo con</a:t>
            </a:r>
          </a:p>
          <a:p>
            <a:pP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Sujetos Obligados</a:t>
            </a:r>
          </a:p>
        </p:txBody>
      </p:sp>
      <p:pic>
        <p:nvPicPr>
          <p:cNvPr id="4100" name="6 Imagen" descr="Logo_ICAI GDE.jpg">
            <a:extLst>
              <a:ext uri="{FF2B5EF4-FFF2-40B4-BE49-F238E27FC236}">
                <a16:creationId xmlns:a16="http://schemas.microsoft.com/office/drawing/2014/main" id="{B899799B-EA14-4C98-80C1-5FFCBFD5EC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7950" y="44450"/>
            <a:ext cx="1562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4 CuadroTexto">
            <a:extLst>
              <a:ext uri="{FF2B5EF4-FFF2-40B4-BE49-F238E27FC236}">
                <a16:creationId xmlns:a16="http://schemas.microsoft.com/office/drawing/2014/main" id="{05E1F633-FF6B-481A-A37A-4894B6191F23}"/>
              </a:ext>
            </a:extLst>
          </p:cNvPr>
          <p:cNvSpPr txBox="1">
            <a:spLocks noChangeArrowheads="1"/>
          </p:cNvSpPr>
          <p:nvPr/>
        </p:nvSpPr>
        <p:spPr bwMode="auto">
          <a:xfrm>
            <a:off x="1630363" y="1268413"/>
            <a:ext cx="8858250" cy="5078412"/>
          </a:xfrm>
          <a:prstGeom prst="rect">
            <a:avLst/>
          </a:prstGeom>
          <a:noFill/>
          <a:ln w="9525">
            <a:noFill/>
            <a:miter lim="800000"/>
            <a:headEnd/>
            <a:tailEnd/>
          </a:ln>
        </p:spPr>
        <p:txBody>
          <a:bodyPr>
            <a:spAutoFit/>
          </a:bodyPr>
          <a:lstStyle/>
          <a:p>
            <a:pPr eaLnBrk="1" hangingPunct="1">
              <a:defRPr/>
            </a:pPr>
            <a:r>
              <a:rPr lang="es-ES" u="sng" dirty="0">
                <a:latin typeface="Arial" charset="0"/>
              </a:rPr>
              <a:t>Objetivo</a:t>
            </a:r>
            <a:r>
              <a:rPr lang="es-ES" dirty="0">
                <a:latin typeface="Arial" charset="0"/>
              </a:rPr>
              <a:t>: </a:t>
            </a:r>
            <a:r>
              <a:rPr lang="es-MX" dirty="0">
                <a:latin typeface="Arial" charset="0"/>
              </a:rPr>
              <a:t>Capacitar y retroalimentar a las Unidades de transparencia para el óptimo cumplimiento de sus obligaciones de transparencia y a servidores públicos de los sujetos obligados.</a:t>
            </a:r>
          </a:p>
          <a:p>
            <a:pPr eaLnBrk="1" hangingPunct="1">
              <a:defRPr/>
            </a:pPr>
            <a:endParaRPr lang="es-ES" dirty="0">
              <a:latin typeface="Arial" charset="0"/>
            </a:endParaRPr>
          </a:p>
          <a:p>
            <a:pPr eaLnBrk="1" hangingPunct="1">
              <a:defRPr/>
            </a:pPr>
            <a:r>
              <a:rPr lang="es-ES" u="sng" dirty="0">
                <a:latin typeface="Arial" charset="0"/>
              </a:rPr>
              <a:t>Metas</a:t>
            </a:r>
            <a:r>
              <a:rPr lang="es-ES" dirty="0">
                <a:latin typeface="Arial" charset="0"/>
              </a:rPr>
              <a:t>:</a:t>
            </a:r>
          </a:p>
          <a:p>
            <a:pPr marL="342900" indent="-342900">
              <a:buFont typeface="+mj-lt"/>
              <a:buAutoNum type="alphaLcParenR"/>
              <a:defRPr/>
            </a:pPr>
            <a:r>
              <a:rPr lang="es-MX" dirty="0">
                <a:latin typeface="Arial" charset="0"/>
              </a:rPr>
              <a:t>1000 servidores públicos capacitados. </a:t>
            </a:r>
          </a:p>
          <a:p>
            <a:pPr eaLnBrk="1" hangingPunct="1">
              <a:defRPr/>
            </a:pPr>
            <a:endParaRPr lang="es-MX" dirty="0">
              <a:latin typeface="Arial" charset="0"/>
            </a:endParaRPr>
          </a:p>
          <a:p>
            <a:pPr eaLnBrk="1" hangingPunct="1">
              <a:defRPr/>
            </a:pPr>
            <a:r>
              <a:rPr lang="es-ES" u="sng" dirty="0">
                <a:latin typeface="Arial" charset="0"/>
              </a:rPr>
              <a:t>Actividades realizadas</a:t>
            </a:r>
            <a:r>
              <a:rPr lang="es-ES" dirty="0">
                <a:latin typeface="Arial" charset="0"/>
              </a:rPr>
              <a:t>: </a:t>
            </a:r>
          </a:p>
          <a:p>
            <a:pPr eaLnBrk="1" hangingPunct="1">
              <a:defRPr/>
            </a:pPr>
            <a:endParaRPr lang="es-ES" dirty="0">
              <a:latin typeface="Arial" charset="0"/>
            </a:endParaRPr>
          </a:p>
          <a:p>
            <a:pPr eaLnBrk="1" hangingPunct="1">
              <a:defRPr/>
            </a:pPr>
            <a:r>
              <a:rPr lang="es-ES" dirty="0">
                <a:latin typeface="Arial" charset="0"/>
              </a:rPr>
              <a:t>Durante el cuarto trimestre de 2018 se capacitó a un total de 137 servidores públicos. Adicionalmente se impartió capacitación, en coordinación con el INAI, a 78 servidores públicos de la región Laguna. </a:t>
            </a:r>
          </a:p>
          <a:p>
            <a:pPr eaLnBrk="1" hangingPunct="1">
              <a:defRPr/>
            </a:pPr>
            <a:endParaRPr lang="es-ES" dirty="0">
              <a:latin typeface="Arial" charset="0"/>
            </a:endParaRPr>
          </a:p>
          <a:p>
            <a:pPr eaLnBrk="1" hangingPunct="1">
              <a:defRPr/>
            </a:pPr>
            <a:r>
              <a:rPr lang="es-ES" dirty="0">
                <a:latin typeface="Arial" charset="0"/>
              </a:rPr>
              <a:t>En total, durante 2018, en el marco de este programa se capacitó a 1,416 servidores públicos. </a:t>
            </a:r>
          </a:p>
          <a:p>
            <a:pPr eaLnBrk="1" hangingPunct="1">
              <a:defRPr/>
            </a:pPr>
            <a:endParaRPr lang="es-ES" u="sng" dirty="0">
              <a:latin typeface="Arial" charset="0"/>
            </a:endParaRPr>
          </a:p>
          <a:p>
            <a:pPr eaLnBrk="1" hangingPunct="1">
              <a:defRPr/>
            </a:pPr>
            <a:endParaRPr lang="es-ES" u="sng" dirty="0">
              <a:latin typeface="Arial" charset="0"/>
            </a:endParaRPr>
          </a:p>
          <a:p>
            <a:pPr eaLnBrk="1" hangingPunct="1">
              <a:defRPr/>
            </a:pPr>
            <a:r>
              <a:rPr lang="es-ES" u="sng" dirty="0">
                <a:latin typeface="Arial" charset="0"/>
              </a:rPr>
              <a:t>Avance global</a:t>
            </a:r>
            <a:r>
              <a:rPr lang="es-ES" dirty="0">
                <a:latin typeface="Arial" charset="0"/>
              </a:rPr>
              <a:t>: 100 por ciento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7">
            <a:extLst>
              <a:ext uri="{FF2B5EF4-FFF2-40B4-BE49-F238E27FC236}">
                <a16:creationId xmlns:a16="http://schemas.microsoft.com/office/drawing/2014/main" id="{4785B01C-72C7-40F7-848A-09A85F2AB452}"/>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10243" name="6 Imagen" descr="Logo_ICAI GDE.jpg">
            <a:extLst>
              <a:ext uri="{FF2B5EF4-FFF2-40B4-BE49-F238E27FC236}">
                <a16:creationId xmlns:a16="http://schemas.microsoft.com/office/drawing/2014/main" id="{AF44B6AA-0314-4542-A1CB-A280842185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188913"/>
            <a:ext cx="18240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ítulo 1">
            <a:extLst>
              <a:ext uri="{FF2B5EF4-FFF2-40B4-BE49-F238E27FC236}">
                <a16:creationId xmlns:a16="http://schemas.microsoft.com/office/drawing/2014/main" id="{7D41297F-7914-4617-8F50-C96C38F9C282}"/>
              </a:ext>
            </a:extLst>
          </p:cNvPr>
          <p:cNvSpPr>
            <a:spLocks noGrp="1"/>
          </p:cNvSpPr>
          <p:nvPr>
            <p:ph type="ctrTitle"/>
          </p:nvPr>
        </p:nvSpPr>
        <p:spPr bwMode="auto">
          <a:xfrm>
            <a:off x="1703388" y="895351"/>
            <a:ext cx="8312150" cy="981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r>
              <a:rPr lang="es-MX" altLang="es-MX" sz="4000" b="1">
                <a:latin typeface="Arial" panose="020B0604020202020204" pitchFamily="34" charset="0"/>
                <a:cs typeface="Arial" panose="020B0604020202020204" pitchFamily="34" charset="0"/>
              </a:rPr>
              <a:t>Día Internacional de la Protección de Datos Personales.</a:t>
            </a:r>
          </a:p>
        </p:txBody>
      </p:sp>
      <p:sp>
        <p:nvSpPr>
          <p:cNvPr id="10245" name="CuadroTexto 4">
            <a:extLst>
              <a:ext uri="{FF2B5EF4-FFF2-40B4-BE49-F238E27FC236}">
                <a16:creationId xmlns:a16="http://schemas.microsoft.com/office/drawing/2014/main" id="{568BFBC7-7842-40E4-A377-91187C21965E}"/>
              </a:ext>
            </a:extLst>
          </p:cNvPr>
          <p:cNvSpPr txBox="1">
            <a:spLocks noChangeArrowheads="1"/>
          </p:cNvSpPr>
          <p:nvPr/>
        </p:nvSpPr>
        <p:spPr bwMode="auto">
          <a:xfrm>
            <a:off x="2711450" y="2349501"/>
            <a:ext cx="556418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buFont typeface="Arial" panose="020B0604020202020204" pitchFamily="34" charset="0"/>
              <a:buChar char="•"/>
            </a:pPr>
            <a:r>
              <a:rPr lang="es-MX" altLang="es-MX">
                <a:cs typeface="Arial" panose="020B0604020202020204" pitchFamily="34" charset="0"/>
              </a:rPr>
              <a:t>Descripción: </a:t>
            </a:r>
            <a:r>
              <a:rPr lang="es-ES_tradnl" altLang="es-MX"/>
              <a:t>desarrollo de conferencias magistrales, que permitan a la sociedad civil y a  servidores públicos  conocer el estatus actual a nivel internacional, nacional y/o estatal que guarda el tratamiento de los datos personales, y los retos futuros en el tema.</a:t>
            </a:r>
          </a:p>
          <a:p>
            <a:pPr algn="just">
              <a:buFont typeface="Arial" panose="020B0604020202020204" pitchFamily="34" charset="0"/>
              <a:buChar char="•"/>
            </a:pPr>
            <a:r>
              <a:rPr lang="es-MX" altLang="es-MX">
                <a:cs typeface="Arial" panose="020B0604020202020204" pitchFamily="34" charset="0"/>
              </a:rPr>
              <a:t>Avance: 100%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7">
            <a:extLst>
              <a:ext uri="{FF2B5EF4-FFF2-40B4-BE49-F238E27FC236}">
                <a16:creationId xmlns:a16="http://schemas.microsoft.com/office/drawing/2014/main" id="{237AD98E-5DD5-46F2-9FB3-4E0A1BA23482}"/>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12291" name="6 Imagen" descr="Logo_ICAI GDE.jpg">
            <a:extLst>
              <a:ext uri="{FF2B5EF4-FFF2-40B4-BE49-F238E27FC236}">
                <a16:creationId xmlns:a16="http://schemas.microsoft.com/office/drawing/2014/main" id="{5329928B-2677-40D7-ABFB-365826A7F2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188913"/>
            <a:ext cx="18240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CuadroTexto 6">
            <a:extLst>
              <a:ext uri="{FF2B5EF4-FFF2-40B4-BE49-F238E27FC236}">
                <a16:creationId xmlns:a16="http://schemas.microsoft.com/office/drawing/2014/main" id="{64702362-C733-4A0C-BFBE-EA5652EC5825}"/>
              </a:ext>
            </a:extLst>
          </p:cNvPr>
          <p:cNvSpPr txBox="1">
            <a:spLocks noChangeArrowheads="1"/>
          </p:cNvSpPr>
          <p:nvPr/>
        </p:nvSpPr>
        <p:spPr bwMode="auto">
          <a:xfrm>
            <a:off x="1801813" y="1557339"/>
            <a:ext cx="6742112"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s-MX" altLang="es-MX" sz="1400">
                <a:cs typeface="Arial" panose="020B0604020202020204" pitchFamily="34" charset="0"/>
              </a:rPr>
              <a:t>El 26 de enero del presente año se llevó a cabo una conferencia magistral sobre el tratamiento de los datos personales sensibles, con la finalidad de conmemorar el Día Internacional de la Protección de Datos Personales.</a:t>
            </a:r>
          </a:p>
          <a:p>
            <a:pPr algn="just"/>
            <a:endParaRPr lang="es-MX" altLang="es-MX" sz="1400">
              <a:cs typeface="Arial" panose="020B0604020202020204" pitchFamily="34" charset="0"/>
            </a:endParaRPr>
          </a:p>
          <a:p>
            <a:pPr algn="just"/>
            <a:r>
              <a:rPr lang="es-MX" altLang="es-MX" sz="1400">
                <a:cs typeface="Arial" panose="020B0604020202020204" pitchFamily="34" charset="0"/>
              </a:rPr>
              <a:t>Quien impartió la conferencia fue el Comisionado del INAI Oscar Mauricio Guerra Ford y posterior a esta se llevó a cabo un panel sobre datos personales, en el cual se contó con la participación del Comisionado Presidente del ICAI, el Lic. Luis González Briseño, de la Dra. Gabriela Inés Montes Márquez, Secretaria de Acuerdos y Ponencias de Datos Personales del INAI, y de la Lic. Bertha Icela Mata Ortiz, Comisionada del ICAI. </a:t>
            </a:r>
          </a:p>
          <a:p>
            <a:pPr algn="just"/>
            <a:endParaRPr lang="es-MX" altLang="es-MX" sz="1400">
              <a:cs typeface="Arial" panose="020B0604020202020204" pitchFamily="34" charset="0"/>
            </a:endParaRPr>
          </a:p>
          <a:p>
            <a:pPr algn="just"/>
            <a:r>
              <a:rPr lang="es-MX" altLang="es-MX" sz="1400">
                <a:cs typeface="Arial" panose="020B0604020202020204" pitchFamily="34" charset="0"/>
              </a:rPr>
              <a:t>Se contó con la asistencia de personalidades del Poder Ejecutivo, Legislativo y Judicial, así como de la sociedad civil, servidores públicos y personal de distintas áreas y del ICAI. </a:t>
            </a:r>
          </a:p>
          <a:p>
            <a:pPr algn="just"/>
            <a:endParaRPr lang="es-MX" altLang="es-MX" sz="1400">
              <a:cs typeface="Arial" panose="020B0604020202020204" pitchFamily="34" charset="0"/>
            </a:endParaRPr>
          </a:p>
          <a:p>
            <a:pPr algn="just"/>
            <a:r>
              <a:rPr lang="es-MX" altLang="es-MX" sz="1400">
                <a:cs typeface="Arial" panose="020B0604020202020204" pitchFamily="34" charset="0"/>
              </a:rPr>
              <a:t>En el mismo evento, se llevó a cabo la premiación de los tres primeros lugares del Concurso de Cuento Breve “El Poder de mis Datos”.</a:t>
            </a:r>
          </a:p>
          <a:p>
            <a:pPr algn="just"/>
            <a:endParaRPr lang="es-MX" altLang="es-MX" sz="1400">
              <a:cs typeface="Arial" panose="020B0604020202020204" pitchFamily="34" charset="0"/>
            </a:endParaRPr>
          </a:p>
          <a:p>
            <a:pPr algn="just"/>
            <a:r>
              <a:rPr lang="es-MX" altLang="es-MX" sz="1400">
                <a:cs typeface="Arial" panose="020B0604020202020204" pitchFamily="34" charset="0"/>
              </a:rPr>
              <a:t>Dicho evento fue cubierto de manera satisfactoria.</a:t>
            </a:r>
          </a:p>
        </p:txBody>
      </p:sp>
      <p:sp>
        <p:nvSpPr>
          <p:cNvPr id="8" name="Rectángulo 7">
            <a:extLst>
              <a:ext uri="{FF2B5EF4-FFF2-40B4-BE49-F238E27FC236}">
                <a16:creationId xmlns:a16="http://schemas.microsoft.com/office/drawing/2014/main" id="{D12EC43C-4F43-4063-8C9D-B728F97DE6AE}"/>
              </a:ext>
            </a:extLst>
          </p:cNvPr>
          <p:cNvSpPr/>
          <p:nvPr/>
        </p:nvSpPr>
        <p:spPr>
          <a:xfrm>
            <a:off x="1801814" y="1039813"/>
            <a:ext cx="1300741" cy="338554"/>
          </a:xfrm>
          <a:prstGeom prst="rect">
            <a:avLst/>
          </a:prstGeom>
        </p:spPr>
        <p:txBody>
          <a:bodyPr wrap="none">
            <a:spAutoFit/>
          </a:bodyPr>
          <a:lstStyle/>
          <a:p>
            <a:pPr>
              <a:defRPr/>
            </a:pPr>
            <a:r>
              <a:rPr lang="es-MX" sz="1600" u="sng" dirty="0">
                <a:effectLst>
                  <a:outerShdw blurRad="38100" dist="38100" dir="2700000" algn="tl">
                    <a:srgbClr val="000000">
                      <a:alpha val="43137"/>
                    </a:srgbClr>
                  </a:outerShdw>
                </a:effectLst>
                <a:cs typeface="Arial" panose="020B0604020202020204" pitchFamily="34" charset="0"/>
              </a:rPr>
              <a:t>Comentarios: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7">
            <a:extLst>
              <a:ext uri="{FF2B5EF4-FFF2-40B4-BE49-F238E27FC236}">
                <a16:creationId xmlns:a16="http://schemas.microsoft.com/office/drawing/2014/main" id="{F71FACA7-0A37-4004-A874-51CD8E589228}"/>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14339" name="6 Imagen" descr="Logo_ICAI GDE.jpg">
            <a:extLst>
              <a:ext uri="{FF2B5EF4-FFF2-40B4-BE49-F238E27FC236}">
                <a16:creationId xmlns:a16="http://schemas.microsoft.com/office/drawing/2014/main" id="{0C2E67BC-B22A-40DD-800F-E15E0B3286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188913"/>
            <a:ext cx="18240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ítulo 1">
            <a:extLst>
              <a:ext uri="{FF2B5EF4-FFF2-40B4-BE49-F238E27FC236}">
                <a16:creationId xmlns:a16="http://schemas.microsoft.com/office/drawing/2014/main" id="{0C2289A7-994F-4EC4-862E-14313F4DEBAB}"/>
              </a:ext>
            </a:extLst>
          </p:cNvPr>
          <p:cNvSpPr>
            <a:spLocks noGrp="1"/>
          </p:cNvSpPr>
          <p:nvPr>
            <p:ph type="ctrTitle"/>
          </p:nvPr>
        </p:nvSpPr>
        <p:spPr bwMode="auto">
          <a:xfrm>
            <a:off x="2543175" y="752476"/>
            <a:ext cx="5608638" cy="709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s-MX" altLang="es-MX" sz="4000" b="1"/>
              <a:t>Promoción y difusión.</a:t>
            </a:r>
          </a:p>
        </p:txBody>
      </p:sp>
      <p:sp>
        <p:nvSpPr>
          <p:cNvPr id="14341" name="CuadroTexto 4">
            <a:extLst>
              <a:ext uri="{FF2B5EF4-FFF2-40B4-BE49-F238E27FC236}">
                <a16:creationId xmlns:a16="http://schemas.microsoft.com/office/drawing/2014/main" id="{030BD7C6-9899-4C06-98F0-B6CEE4C4C8A1}"/>
              </a:ext>
            </a:extLst>
          </p:cNvPr>
          <p:cNvSpPr txBox="1">
            <a:spLocks noChangeArrowheads="1"/>
          </p:cNvSpPr>
          <p:nvPr/>
        </p:nvSpPr>
        <p:spPr bwMode="auto">
          <a:xfrm>
            <a:off x="2606675" y="2060575"/>
            <a:ext cx="5327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buFont typeface="Arial" panose="020B0604020202020204" pitchFamily="34" charset="0"/>
              <a:buChar char="•"/>
            </a:pPr>
            <a:r>
              <a:rPr lang="es-MX" altLang="es-MX">
                <a:cs typeface="Arial" panose="020B0604020202020204" pitchFamily="34" charset="0"/>
              </a:rPr>
              <a:t>Descripción: </a:t>
            </a:r>
            <a:r>
              <a:rPr lang="es-ES_tradnl" altLang="es-MX"/>
              <a:t>Desarrollo de contenidos para material impreso, orientado tanto a sujetos obligados como a la sociedad civil.</a:t>
            </a:r>
          </a:p>
          <a:p>
            <a:pPr algn="just">
              <a:buFont typeface="Arial" panose="020B0604020202020204" pitchFamily="34" charset="0"/>
              <a:buChar char="•"/>
            </a:pPr>
            <a:r>
              <a:rPr lang="es-MX" altLang="es-MX">
                <a:cs typeface="Arial" panose="020B0604020202020204" pitchFamily="34" charset="0"/>
              </a:rPr>
              <a:t>Avance:100%</a:t>
            </a:r>
          </a:p>
        </p:txBody>
      </p:sp>
      <p:sp>
        <p:nvSpPr>
          <p:cNvPr id="14342" name="CuadroTexto 4">
            <a:extLst>
              <a:ext uri="{FF2B5EF4-FFF2-40B4-BE49-F238E27FC236}">
                <a16:creationId xmlns:a16="http://schemas.microsoft.com/office/drawing/2014/main" id="{5766C212-958C-4DB1-94D6-F98B2B791247}"/>
              </a:ext>
            </a:extLst>
          </p:cNvPr>
          <p:cNvSpPr txBox="1">
            <a:spLocks noChangeArrowheads="1"/>
          </p:cNvSpPr>
          <p:nvPr/>
        </p:nvSpPr>
        <p:spPr bwMode="auto">
          <a:xfrm>
            <a:off x="2606675" y="3289301"/>
            <a:ext cx="53276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s-MX" altLang="es-MX"/>
              <a:t>Comentarios: se crearon 3000 separadores para libros con información sobre el ejercicio de los derechos ARCO y la protección de datos personales en redes sociales. </a:t>
            </a:r>
          </a:p>
          <a:p>
            <a:pPr algn="just"/>
            <a:r>
              <a:rPr lang="es-MX" altLang="es-MX"/>
              <a:t>Dichos separadores fueron entregados en la Feria Internacional de Libro en Arteaga y en las capacitaciones a sociedad civil y sujetos obligados.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7">
            <a:extLst>
              <a:ext uri="{FF2B5EF4-FFF2-40B4-BE49-F238E27FC236}">
                <a16:creationId xmlns:a16="http://schemas.microsoft.com/office/drawing/2014/main" id="{298F484F-5854-4745-B699-70C47647AC5E}"/>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16387" name="6 Imagen" descr="Logo_ICAI GDE.jpg">
            <a:extLst>
              <a:ext uri="{FF2B5EF4-FFF2-40B4-BE49-F238E27FC236}">
                <a16:creationId xmlns:a16="http://schemas.microsoft.com/office/drawing/2014/main" id="{C4428FD9-F483-4845-83F7-505614BFA4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188913"/>
            <a:ext cx="18240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ítulo 1">
            <a:extLst>
              <a:ext uri="{FF2B5EF4-FFF2-40B4-BE49-F238E27FC236}">
                <a16:creationId xmlns:a16="http://schemas.microsoft.com/office/drawing/2014/main" id="{D84A7BCF-A23E-4EEB-B86C-EF7DE08807E6}"/>
              </a:ext>
            </a:extLst>
          </p:cNvPr>
          <p:cNvSpPr>
            <a:spLocks noGrp="1"/>
          </p:cNvSpPr>
          <p:nvPr>
            <p:ph type="ctrTitle"/>
          </p:nvPr>
        </p:nvSpPr>
        <p:spPr bwMode="auto">
          <a:xfrm>
            <a:off x="2135189" y="473075"/>
            <a:ext cx="6408737" cy="2103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s-MX" altLang="es-MX" sz="4000" b="1">
                <a:latin typeface="Arial" panose="020B0604020202020204" pitchFamily="34" charset="0"/>
                <a:cs typeface="Arial" panose="020B0604020202020204" pitchFamily="34" charset="0"/>
              </a:rPr>
              <a:t>Capacitación en materia de datos personales a Sujetos Obligados</a:t>
            </a:r>
          </a:p>
        </p:txBody>
      </p:sp>
      <p:sp>
        <p:nvSpPr>
          <p:cNvPr id="16389" name="CuadroTexto 7">
            <a:extLst>
              <a:ext uri="{FF2B5EF4-FFF2-40B4-BE49-F238E27FC236}">
                <a16:creationId xmlns:a16="http://schemas.microsoft.com/office/drawing/2014/main" id="{2D34E29E-E842-4807-BBD8-53C259630882}"/>
              </a:ext>
            </a:extLst>
          </p:cNvPr>
          <p:cNvSpPr txBox="1">
            <a:spLocks noChangeArrowheads="1"/>
          </p:cNvSpPr>
          <p:nvPr/>
        </p:nvSpPr>
        <p:spPr bwMode="auto">
          <a:xfrm>
            <a:off x="2135189" y="2420938"/>
            <a:ext cx="8353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buFont typeface="Arial" panose="020B0604020202020204" pitchFamily="34" charset="0"/>
              <a:buChar char="•"/>
            </a:pPr>
            <a:r>
              <a:rPr lang="es-ES" altLang="es-MX">
                <a:cs typeface="Arial" panose="020B0604020202020204" pitchFamily="34" charset="0"/>
              </a:rPr>
              <a:t>Descripción: </a:t>
            </a:r>
            <a:r>
              <a:rPr lang="es-ES_tradnl" altLang="es-MX"/>
              <a:t>Se capacitará a los diferentes poderes del Estado, así como los Ayuntamientos, Organismos Autónomos, Descentralizados y Universidades Pública en materia de protección de datos personales.</a:t>
            </a:r>
          </a:p>
          <a:p>
            <a:pPr algn="just">
              <a:buFont typeface="Arial" panose="020B0604020202020204" pitchFamily="34" charset="0"/>
              <a:buChar char="•"/>
            </a:pPr>
            <a:r>
              <a:rPr lang="es-ES" altLang="es-MX">
                <a:cs typeface="Arial" panose="020B0604020202020204" pitchFamily="34" charset="0"/>
              </a:rPr>
              <a:t>Avance:  62%</a:t>
            </a:r>
            <a:endParaRPr lang="es-ES" altLang="es-MX">
              <a:solidFill>
                <a:srgbClr val="000000"/>
              </a:solidFill>
              <a:cs typeface="Arial" panose="020B0604020202020204" pitchFamily="34" charset="0"/>
            </a:endParaRPr>
          </a:p>
        </p:txBody>
      </p:sp>
      <p:sp>
        <p:nvSpPr>
          <p:cNvPr id="16390" name="CuadroTexto 4">
            <a:extLst>
              <a:ext uri="{FF2B5EF4-FFF2-40B4-BE49-F238E27FC236}">
                <a16:creationId xmlns:a16="http://schemas.microsoft.com/office/drawing/2014/main" id="{5A64A516-AA5E-459F-9991-8731C5D89C21}"/>
              </a:ext>
            </a:extLst>
          </p:cNvPr>
          <p:cNvSpPr txBox="1">
            <a:spLocks noChangeArrowheads="1"/>
          </p:cNvSpPr>
          <p:nvPr/>
        </p:nvSpPr>
        <p:spPr bwMode="auto">
          <a:xfrm>
            <a:off x="2193925" y="3800476"/>
            <a:ext cx="82946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s-ES_tradnl" altLang="es-MX"/>
              <a:t>Comentarios: se difundirá y garantizará la observancia y cumplimiento de los principios de la ley en la materia por parte de los sujetos obligados pertenecientes al Estado de Coahuila de Zaragoza.</a:t>
            </a:r>
          </a:p>
          <a:p>
            <a:pPr algn="just"/>
            <a:endParaRPr lang="es-ES_tradnl" altLang="es-MX"/>
          </a:p>
          <a:p>
            <a:pPr algn="just"/>
            <a:r>
              <a:rPr lang="es-ES_tradnl" altLang="es-MX"/>
              <a:t>En este trimestre se capacitó al personal de la Dirección de Desarrollo Urbano del Ayuntamiento de Saltillo, así como personal administrativo y de las unidades de transparencia de la Auditoría Superior del Estado, Dirección de Pensiones de los Trabajadores de la Educación (DIPETRE), Instituto Tecnológico Superior de Múzquiz (ITSM) y a la Comisión Estatal de Atención a Victimas (CEAV).</a:t>
            </a:r>
            <a:endParaRPr lang="es-MX" altLang="es-MX"/>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7">
            <a:extLst>
              <a:ext uri="{FF2B5EF4-FFF2-40B4-BE49-F238E27FC236}">
                <a16:creationId xmlns:a16="http://schemas.microsoft.com/office/drawing/2014/main" id="{479A6D96-CCB2-4D61-AFD7-8E18885BCE66}"/>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18435" name="6 Imagen" descr="Logo_ICAI GDE.jpg">
            <a:extLst>
              <a:ext uri="{FF2B5EF4-FFF2-40B4-BE49-F238E27FC236}">
                <a16:creationId xmlns:a16="http://schemas.microsoft.com/office/drawing/2014/main" id="{A7FC30BF-3BC7-40F2-85ED-04FA161E7C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188913"/>
            <a:ext cx="18240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ítulo 1">
            <a:extLst>
              <a:ext uri="{FF2B5EF4-FFF2-40B4-BE49-F238E27FC236}">
                <a16:creationId xmlns:a16="http://schemas.microsoft.com/office/drawing/2014/main" id="{5C7EDF12-4E76-459B-A5D3-05F1F693CD38}"/>
              </a:ext>
            </a:extLst>
          </p:cNvPr>
          <p:cNvSpPr>
            <a:spLocks noGrp="1"/>
          </p:cNvSpPr>
          <p:nvPr>
            <p:ph type="ctrTitle"/>
          </p:nvPr>
        </p:nvSpPr>
        <p:spPr bwMode="auto">
          <a:xfrm>
            <a:off x="2287589" y="584200"/>
            <a:ext cx="6111875"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s-MX" altLang="es-MX" sz="4000" b="1">
                <a:latin typeface="Arial" panose="020B0604020202020204" pitchFamily="34" charset="0"/>
                <a:cs typeface="Arial" panose="020B0604020202020204" pitchFamily="34" charset="0"/>
              </a:rPr>
              <a:t>Capacitación en materia de datos personales a sociedad civil</a:t>
            </a:r>
            <a:r>
              <a:rPr lang="es-MX" altLang="es-MX" sz="3200" b="1">
                <a:latin typeface="Arial" panose="020B0604020202020204" pitchFamily="34" charset="0"/>
                <a:cs typeface="Arial" panose="020B0604020202020204" pitchFamily="34" charset="0"/>
              </a:rPr>
              <a:t>.</a:t>
            </a:r>
          </a:p>
        </p:txBody>
      </p:sp>
      <p:sp>
        <p:nvSpPr>
          <p:cNvPr id="18437" name="CuadroTexto 7">
            <a:extLst>
              <a:ext uri="{FF2B5EF4-FFF2-40B4-BE49-F238E27FC236}">
                <a16:creationId xmlns:a16="http://schemas.microsoft.com/office/drawing/2014/main" id="{7745FC38-395C-45F9-A9B9-3043DA8858B7}"/>
              </a:ext>
            </a:extLst>
          </p:cNvPr>
          <p:cNvSpPr txBox="1">
            <a:spLocks noChangeArrowheads="1"/>
          </p:cNvSpPr>
          <p:nvPr/>
        </p:nvSpPr>
        <p:spPr bwMode="auto">
          <a:xfrm>
            <a:off x="2103438" y="2720976"/>
            <a:ext cx="8024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buFont typeface="Arial" panose="020B0604020202020204" pitchFamily="34" charset="0"/>
              <a:buChar char="•"/>
            </a:pPr>
            <a:r>
              <a:rPr lang="es-ES" altLang="es-MX">
                <a:cs typeface="Arial" panose="020B0604020202020204" pitchFamily="34" charset="0"/>
              </a:rPr>
              <a:t>Descripción: </a:t>
            </a:r>
            <a:r>
              <a:rPr lang="es-ES_tradnl" altLang="es-MX"/>
              <a:t>Se capacitará a distintos grupos de la sociedad civil en materia de protección de datos personales.</a:t>
            </a:r>
          </a:p>
          <a:p>
            <a:pPr algn="just">
              <a:buFont typeface="Arial" panose="020B0604020202020204" pitchFamily="34" charset="0"/>
              <a:buChar char="•"/>
            </a:pPr>
            <a:r>
              <a:rPr lang="es-ES" altLang="es-MX">
                <a:cs typeface="Arial" panose="020B0604020202020204" pitchFamily="34" charset="0"/>
              </a:rPr>
              <a:t>Avance:  2%</a:t>
            </a:r>
            <a:endParaRPr lang="es-ES" altLang="es-MX">
              <a:solidFill>
                <a:srgbClr val="000000"/>
              </a:solidFill>
              <a:cs typeface="Arial" panose="020B0604020202020204" pitchFamily="34" charset="0"/>
            </a:endParaRPr>
          </a:p>
        </p:txBody>
      </p:sp>
      <p:sp>
        <p:nvSpPr>
          <p:cNvPr id="18438" name="CuadroTexto 4">
            <a:extLst>
              <a:ext uri="{FF2B5EF4-FFF2-40B4-BE49-F238E27FC236}">
                <a16:creationId xmlns:a16="http://schemas.microsoft.com/office/drawing/2014/main" id="{B9B31E19-C5E3-4720-A776-23FEB6A40629}"/>
              </a:ext>
            </a:extLst>
          </p:cNvPr>
          <p:cNvSpPr txBox="1">
            <a:spLocks noChangeArrowheads="1"/>
          </p:cNvSpPr>
          <p:nvPr/>
        </p:nvSpPr>
        <p:spPr bwMode="auto">
          <a:xfrm>
            <a:off x="2174876" y="4156075"/>
            <a:ext cx="79533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s-ES_tradnl" altLang="es-MX"/>
              <a:t>Comentarios: se promoverá entre los distintos grupos de la sociedad civil el derecho a la protección de datos personales y el ejercicio de los derechos de acceso, rectificación, cancelación y oposición.</a:t>
            </a:r>
          </a:p>
          <a:p>
            <a:pPr algn="just"/>
            <a:endParaRPr lang="es-ES_tradnl" altLang="es-MX">
              <a:cs typeface="Arial" panose="020B0604020202020204" pitchFamily="34" charset="0"/>
            </a:endParaRPr>
          </a:p>
          <a:p>
            <a:pPr algn="just"/>
            <a:r>
              <a:rPr lang="es-ES_tradnl" altLang="es-MX"/>
              <a:t>Actualmente se ha capacitado a la Casa Hogar de los pequeños San José, a la Fundación Oportunidades Educativas y  al Instituto Tecnológico Don Bosco AC de Saltillo.</a:t>
            </a:r>
          </a:p>
          <a:p>
            <a:pPr algn="just"/>
            <a:endParaRPr lang="es-ES_tradnl" altLang="es-MX">
              <a:cs typeface="Arial" panose="020B0604020202020204" pitchFamily="34" charset="0"/>
            </a:endParaRPr>
          </a:p>
          <a:p>
            <a:pPr algn="just"/>
            <a:endParaRPr lang="es-MX" altLang="es-MX">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7">
            <a:extLst>
              <a:ext uri="{FF2B5EF4-FFF2-40B4-BE49-F238E27FC236}">
                <a16:creationId xmlns:a16="http://schemas.microsoft.com/office/drawing/2014/main" id="{0C9AF7E4-214B-4659-8ACD-03AD9106F5B2}"/>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20483" name="6 Imagen" descr="Logo_ICAI GDE.jpg">
            <a:extLst>
              <a:ext uri="{FF2B5EF4-FFF2-40B4-BE49-F238E27FC236}">
                <a16:creationId xmlns:a16="http://schemas.microsoft.com/office/drawing/2014/main" id="{84D36173-DE7C-44BF-AEA8-54CB93647D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188913"/>
            <a:ext cx="18240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ítulo 1">
            <a:extLst>
              <a:ext uri="{FF2B5EF4-FFF2-40B4-BE49-F238E27FC236}">
                <a16:creationId xmlns:a16="http://schemas.microsoft.com/office/drawing/2014/main" id="{160DA141-9782-4955-949E-9C4B18E612E5}"/>
              </a:ext>
            </a:extLst>
          </p:cNvPr>
          <p:cNvSpPr>
            <a:spLocks noGrp="1"/>
          </p:cNvSpPr>
          <p:nvPr>
            <p:ph type="ctrTitle"/>
          </p:nvPr>
        </p:nvSpPr>
        <p:spPr bwMode="auto">
          <a:xfrm>
            <a:off x="1524000" y="306388"/>
            <a:ext cx="7812088" cy="1104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r>
              <a:rPr lang="es-MX" altLang="es-MX" sz="4000" b="1">
                <a:latin typeface="Arial" panose="020B0604020202020204" pitchFamily="34" charset="0"/>
                <a:cs typeface="Arial" panose="020B0604020202020204" pitchFamily="34" charset="0"/>
              </a:rPr>
              <a:t>Acciones derivadas de la entrada en vigor de la Ley General de Datos Personales.</a:t>
            </a:r>
          </a:p>
        </p:txBody>
      </p:sp>
      <p:sp>
        <p:nvSpPr>
          <p:cNvPr id="20485" name="CuadroTexto 4">
            <a:extLst>
              <a:ext uri="{FF2B5EF4-FFF2-40B4-BE49-F238E27FC236}">
                <a16:creationId xmlns:a16="http://schemas.microsoft.com/office/drawing/2014/main" id="{CC671D96-6047-4C36-B27F-48A96FA99BEA}"/>
              </a:ext>
            </a:extLst>
          </p:cNvPr>
          <p:cNvSpPr txBox="1">
            <a:spLocks noChangeArrowheads="1"/>
          </p:cNvSpPr>
          <p:nvPr/>
        </p:nvSpPr>
        <p:spPr bwMode="auto">
          <a:xfrm>
            <a:off x="1790700" y="2276475"/>
            <a:ext cx="83375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buFont typeface="Arial" panose="020B0604020202020204" pitchFamily="34" charset="0"/>
              <a:buChar char="•"/>
            </a:pPr>
            <a:r>
              <a:rPr lang="es-MX" altLang="es-MX">
                <a:cs typeface="Arial" panose="020B0604020202020204" pitchFamily="34" charset="0"/>
              </a:rPr>
              <a:t>Descripción: </a:t>
            </a:r>
            <a:r>
              <a:rPr lang="es-ES_tradnl" altLang="es-MX"/>
              <a:t>realizar análisis, mecanismos o procesos de las obligaciones establecidas en la Ley General de Protección Datos Personales con respecto de las obligaciones en la materia que se establecen en la Ley de Protección de Datos Personales en Posesión de Sujetos Obligados del Estado de Coahuila de Zaragoza para el cumplimiento respectivo en el Estado.</a:t>
            </a:r>
          </a:p>
          <a:p>
            <a:pPr algn="just">
              <a:buFont typeface="Arial" panose="020B0604020202020204" pitchFamily="34" charset="0"/>
              <a:buChar char="•"/>
            </a:pPr>
            <a:r>
              <a:rPr lang="es-MX" altLang="es-MX">
                <a:cs typeface="Arial" panose="020B0604020202020204" pitchFamily="34" charset="0"/>
              </a:rPr>
              <a:t>Avance: 50%</a:t>
            </a:r>
          </a:p>
        </p:txBody>
      </p:sp>
      <p:sp>
        <p:nvSpPr>
          <p:cNvPr id="20486" name="CuadroTexto 4">
            <a:extLst>
              <a:ext uri="{FF2B5EF4-FFF2-40B4-BE49-F238E27FC236}">
                <a16:creationId xmlns:a16="http://schemas.microsoft.com/office/drawing/2014/main" id="{6A085673-9C33-4CB7-BC2E-5715D0A6F25E}"/>
              </a:ext>
            </a:extLst>
          </p:cNvPr>
          <p:cNvSpPr txBox="1">
            <a:spLocks noChangeArrowheads="1"/>
          </p:cNvSpPr>
          <p:nvPr/>
        </p:nvSpPr>
        <p:spPr bwMode="auto">
          <a:xfrm>
            <a:off x="1919288" y="4584700"/>
            <a:ext cx="82089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s-ES_tradnl" altLang="es-MX"/>
              <a:t>Comentarios: </a:t>
            </a:r>
            <a:r>
              <a:rPr lang="es-MX" altLang="es-MX"/>
              <a:t>Conforme la entrada en vigor de la Ley General de Protección de Datos Personales en Posesión de Sujetos Obligados y la Ley de Protección de Datos Personales en Posesión de Sujetos Obligados del Estado de Coahuila, se realizó un análisis a las obligaciones con las que cuenta cada una de las normativas y con ello, se modificaron los temas de capacitación para los Sujetos Obligados. </a:t>
            </a:r>
            <a:endParaRPr lang="es-MX" altLang="es-MX">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7">
            <a:extLst>
              <a:ext uri="{FF2B5EF4-FFF2-40B4-BE49-F238E27FC236}">
                <a16:creationId xmlns:a16="http://schemas.microsoft.com/office/drawing/2014/main" id="{256BC654-39CE-4F40-8CEE-174B84957F3B}"/>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22531" name="6 Imagen" descr="Logo_ICAI GDE.jpg">
            <a:extLst>
              <a:ext uri="{FF2B5EF4-FFF2-40B4-BE49-F238E27FC236}">
                <a16:creationId xmlns:a16="http://schemas.microsoft.com/office/drawing/2014/main" id="{01ABDF72-B059-4F52-9322-290C96C6D3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188913"/>
            <a:ext cx="18240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ítulo 1">
            <a:extLst>
              <a:ext uri="{FF2B5EF4-FFF2-40B4-BE49-F238E27FC236}">
                <a16:creationId xmlns:a16="http://schemas.microsoft.com/office/drawing/2014/main" id="{41D44AF9-F6CF-4EE1-93CD-85DA2378FA97}"/>
              </a:ext>
            </a:extLst>
          </p:cNvPr>
          <p:cNvSpPr>
            <a:spLocks/>
          </p:cNvSpPr>
          <p:nvPr/>
        </p:nvSpPr>
        <p:spPr bwMode="auto">
          <a:xfrm>
            <a:off x="1444625" y="82551"/>
            <a:ext cx="75311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s-MX" altLang="es-MX" sz="4000">
                <a:cs typeface="Arial" panose="020B0604020202020204" pitchFamily="34" charset="0"/>
              </a:rPr>
              <a:t>Programa de Capacitación Interna al personal del Instituto en Materia de Protección de Datos Personal.</a:t>
            </a:r>
          </a:p>
        </p:txBody>
      </p:sp>
      <p:sp>
        <p:nvSpPr>
          <p:cNvPr id="22533" name="CuadroTexto 4">
            <a:extLst>
              <a:ext uri="{FF2B5EF4-FFF2-40B4-BE49-F238E27FC236}">
                <a16:creationId xmlns:a16="http://schemas.microsoft.com/office/drawing/2014/main" id="{D0E49EC9-F60C-4E31-AF00-1076E07FF686}"/>
              </a:ext>
            </a:extLst>
          </p:cNvPr>
          <p:cNvSpPr txBox="1">
            <a:spLocks noChangeArrowheads="1"/>
          </p:cNvSpPr>
          <p:nvPr/>
        </p:nvSpPr>
        <p:spPr bwMode="auto">
          <a:xfrm>
            <a:off x="1919289" y="2852738"/>
            <a:ext cx="8448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buFont typeface="Arial" panose="020B0604020202020204" pitchFamily="34" charset="0"/>
              <a:buChar char="•"/>
            </a:pPr>
            <a:r>
              <a:rPr lang="es-MX" altLang="es-MX">
                <a:cs typeface="Arial" panose="020B0604020202020204" pitchFamily="34" charset="0"/>
              </a:rPr>
              <a:t>Descripción: se </a:t>
            </a:r>
            <a:r>
              <a:rPr lang="es-ES_tradnl" altLang="es-MX"/>
              <a:t>capacitará y retroalimentará a los servidores públicos que laboran en el Instituto para llevar a cabo el cumplimiento de la normatividad en materia de Protección de Datos Personales.</a:t>
            </a:r>
          </a:p>
          <a:p>
            <a:pPr algn="just">
              <a:buFont typeface="Arial" panose="020B0604020202020204" pitchFamily="34" charset="0"/>
              <a:buChar char="•"/>
            </a:pPr>
            <a:r>
              <a:rPr lang="es-MX" altLang="es-MX">
                <a:cs typeface="Arial" panose="020B0604020202020204" pitchFamily="34" charset="0"/>
              </a:rPr>
              <a:t>Avance: 15%</a:t>
            </a:r>
          </a:p>
        </p:txBody>
      </p:sp>
      <p:sp>
        <p:nvSpPr>
          <p:cNvPr id="22534" name="CuadroTexto 3">
            <a:extLst>
              <a:ext uri="{FF2B5EF4-FFF2-40B4-BE49-F238E27FC236}">
                <a16:creationId xmlns:a16="http://schemas.microsoft.com/office/drawing/2014/main" id="{A1C4B6E4-3DC8-471E-B44A-84C57BCAEAFC}"/>
              </a:ext>
            </a:extLst>
          </p:cNvPr>
          <p:cNvSpPr txBox="1">
            <a:spLocks noChangeArrowheads="1"/>
          </p:cNvSpPr>
          <p:nvPr/>
        </p:nvSpPr>
        <p:spPr bwMode="auto">
          <a:xfrm>
            <a:off x="1908176" y="4724401"/>
            <a:ext cx="86518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s-ES_tradnl" altLang="es-MX"/>
              <a:t>Comentarios: </a:t>
            </a:r>
            <a:r>
              <a:rPr lang="es-MX" altLang="es-MX"/>
              <a:t>Actualmente el personal del Instituto que da tratamiento a datos personales realizan acciones para el debido cumplimiento de la Ley de Protección de Datos Personales en Posesión de Sujetos Obligados del Estado de Coahuila, como lo es contar con sus avisos de privacidad, implementar medidas de seguridad para la información, contar con el consentimiento firmado por los titulares de los datos personales, etc. </a:t>
            </a:r>
            <a:endParaRPr lang="es-MX" altLang="es-MX">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7">
            <a:extLst>
              <a:ext uri="{FF2B5EF4-FFF2-40B4-BE49-F238E27FC236}">
                <a16:creationId xmlns:a16="http://schemas.microsoft.com/office/drawing/2014/main" id="{6449EA4B-9F15-460F-8184-828D9BB347DB}"/>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24579" name="6 Imagen" descr="Logo_ICAI GDE.jpg">
            <a:extLst>
              <a:ext uri="{FF2B5EF4-FFF2-40B4-BE49-F238E27FC236}">
                <a16:creationId xmlns:a16="http://schemas.microsoft.com/office/drawing/2014/main" id="{5B6EB89B-C2FB-4D04-B1DB-5DC7F44C80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188913"/>
            <a:ext cx="18240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ítulo 1">
            <a:extLst>
              <a:ext uri="{FF2B5EF4-FFF2-40B4-BE49-F238E27FC236}">
                <a16:creationId xmlns:a16="http://schemas.microsoft.com/office/drawing/2014/main" id="{6299FF1E-2556-4BE3-8662-D28D61F6605D}"/>
              </a:ext>
            </a:extLst>
          </p:cNvPr>
          <p:cNvSpPr>
            <a:spLocks noGrp="1"/>
          </p:cNvSpPr>
          <p:nvPr>
            <p:ph type="ctrTitle"/>
          </p:nvPr>
        </p:nvSpPr>
        <p:spPr bwMode="auto">
          <a:xfrm>
            <a:off x="2187576" y="431800"/>
            <a:ext cx="6645275" cy="1809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s-MX" altLang="es-MX" sz="4000" b="1">
                <a:latin typeface="Arial" panose="020B0604020202020204" pitchFamily="34" charset="0"/>
                <a:cs typeface="Arial" panose="020B0604020202020204" pitchFamily="34" charset="0"/>
              </a:rPr>
              <a:t>Concurso de cuento breve “El poder de mis datos”</a:t>
            </a:r>
          </a:p>
        </p:txBody>
      </p:sp>
      <p:sp>
        <p:nvSpPr>
          <p:cNvPr id="24581" name="CuadroTexto 4">
            <a:extLst>
              <a:ext uri="{FF2B5EF4-FFF2-40B4-BE49-F238E27FC236}">
                <a16:creationId xmlns:a16="http://schemas.microsoft.com/office/drawing/2014/main" id="{526796F9-02A8-440E-B3CC-DE25ECC5BC33}"/>
              </a:ext>
            </a:extLst>
          </p:cNvPr>
          <p:cNvSpPr txBox="1">
            <a:spLocks noChangeArrowheads="1"/>
          </p:cNvSpPr>
          <p:nvPr/>
        </p:nvSpPr>
        <p:spPr bwMode="auto">
          <a:xfrm>
            <a:off x="2211388" y="2178051"/>
            <a:ext cx="79883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buFont typeface="Arial" panose="020B0604020202020204" pitchFamily="34" charset="0"/>
              <a:buChar char="•"/>
            </a:pPr>
            <a:r>
              <a:rPr lang="es-MX" altLang="es-MX">
                <a:cs typeface="Arial" panose="020B0604020202020204" pitchFamily="34" charset="0"/>
              </a:rPr>
              <a:t>Descripción: Por medio de un concurso de cuento breve, </a:t>
            </a:r>
            <a:r>
              <a:rPr lang="es-ES_tradnl" altLang="es-MX"/>
              <a:t>se promoverá la participación de la sociedad a través de actividades que motiven la colaboración en las acciones que realizan las entidades públicas del Estado, promoviendo acciones de prevención y uso adecuado de los Datos Personales.</a:t>
            </a:r>
          </a:p>
          <a:p>
            <a:pPr algn="just">
              <a:buFont typeface="Arial" panose="020B0604020202020204" pitchFamily="34" charset="0"/>
              <a:buChar char="•"/>
            </a:pPr>
            <a:r>
              <a:rPr lang="es-MX" altLang="es-MX">
                <a:cs typeface="Arial" panose="020B0604020202020204" pitchFamily="34" charset="0"/>
              </a:rPr>
              <a:t>Avance: 0%</a:t>
            </a:r>
          </a:p>
        </p:txBody>
      </p:sp>
      <p:sp>
        <p:nvSpPr>
          <p:cNvPr id="24582" name="CuadroTexto 3">
            <a:extLst>
              <a:ext uri="{FF2B5EF4-FFF2-40B4-BE49-F238E27FC236}">
                <a16:creationId xmlns:a16="http://schemas.microsoft.com/office/drawing/2014/main" id="{AA5AE54D-F41F-41CE-BDC3-4AB818DC64FC}"/>
              </a:ext>
            </a:extLst>
          </p:cNvPr>
          <p:cNvSpPr txBox="1">
            <a:spLocks noChangeArrowheads="1"/>
          </p:cNvSpPr>
          <p:nvPr/>
        </p:nvSpPr>
        <p:spPr bwMode="auto">
          <a:xfrm>
            <a:off x="2211388" y="4652964"/>
            <a:ext cx="798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s-ES_tradnl" altLang="es-MX"/>
              <a:t>Comentarios: Los participantes deberán crear un cuento breve con el mínimo de (una) 1 y máximo (tres) 3 paginas, sobre las prevención, protección o uso adecuado de los Datos Personales.</a:t>
            </a:r>
            <a:endParaRPr lang="es-MX" altLang="es-MX">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7">
            <a:extLst>
              <a:ext uri="{FF2B5EF4-FFF2-40B4-BE49-F238E27FC236}">
                <a16:creationId xmlns:a16="http://schemas.microsoft.com/office/drawing/2014/main" id="{2477E8A1-BBAE-49C7-A032-49709A7B8C6A}"/>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26627" name="6 Imagen" descr="Logo_ICAI GDE.jpg">
            <a:extLst>
              <a:ext uri="{FF2B5EF4-FFF2-40B4-BE49-F238E27FC236}">
                <a16:creationId xmlns:a16="http://schemas.microsoft.com/office/drawing/2014/main" id="{C2E5CAF8-26C7-4168-B27E-B269A3C428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188913"/>
            <a:ext cx="18240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ítulo 1">
            <a:extLst>
              <a:ext uri="{FF2B5EF4-FFF2-40B4-BE49-F238E27FC236}">
                <a16:creationId xmlns:a16="http://schemas.microsoft.com/office/drawing/2014/main" id="{F53B0981-943C-4C6A-92D0-0FE1DE933634}"/>
              </a:ext>
            </a:extLst>
          </p:cNvPr>
          <p:cNvSpPr>
            <a:spLocks/>
          </p:cNvSpPr>
          <p:nvPr/>
        </p:nvSpPr>
        <p:spPr bwMode="auto">
          <a:xfrm>
            <a:off x="2438400" y="163513"/>
            <a:ext cx="61214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s-MX" altLang="es-MX" sz="4000">
                <a:cs typeface="Arial" panose="020B0604020202020204" pitchFamily="34" charset="0"/>
              </a:rPr>
              <a:t>Registro Estatal de Bases de Datos Personales.</a:t>
            </a:r>
          </a:p>
        </p:txBody>
      </p:sp>
      <p:sp>
        <p:nvSpPr>
          <p:cNvPr id="26629" name="CuadroTexto 4">
            <a:extLst>
              <a:ext uri="{FF2B5EF4-FFF2-40B4-BE49-F238E27FC236}">
                <a16:creationId xmlns:a16="http://schemas.microsoft.com/office/drawing/2014/main" id="{1AD2DC6C-5AA3-456A-8467-56C13A382348}"/>
              </a:ext>
            </a:extLst>
          </p:cNvPr>
          <p:cNvSpPr txBox="1">
            <a:spLocks noChangeArrowheads="1"/>
          </p:cNvSpPr>
          <p:nvPr/>
        </p:nvSpPr>
        <p:spPr bwMode="auto">
          <a:xfrm>
            <a:off x="2192339" y="2781301"/>
            <a:ext cx="81756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buFont typeface="Arial" panose="020B0604020202020204" pitchFamily="34" charset="0"/>
              <a:buChar char="•"/>
            </a:pPr>
            <a:r>
              <a:rPr lang="es-MX" altLang="es-MX">
                <a:cs typeface="Arial" panose="020B0604020202020204" pitchFamily="34" charset="0"/>
              </a:rPr>
              <a:t>Descripción: </a:t>
            </a:r>
            <a:r>
              <a:rPr lang="es-ES_tradnl" altLang="es-MX"/>
              <a:t>se solicitará a los sujetos obligados, el envío para la publicación por primera vez o actualización de las bases  de datos personales, las cuales serán publicadas  en el Registro Estatal de Bases  de Datos Personales en el portal institucional.</a:t>
            </a:r>
          </a:p>
          <a:p>
            <a:pPr algn="just">
              <a:buFont typeface="Arial" panose="020B0604020202020204" pitchFamily="34" charset="0"/>
              <a:buChar char="•"/>
            </a:pPr>
            <a:r>
              <a:rPr lang="es-MX" altLang="es-MX">
                <a:cs typeface="Arial" panose="020B0604020202020204" pitchFamily="34" charset="0"/>
              </a:rPr>
              <a:t>Avance: 0%</a:t>
            </a:r>
          </a:p>
        </p:txBody>
      </p:sp>
      <p:sp>
        <p:nvSpPr>
          <p:cNvPr id="26630" name="CuadroTexto 3">
            <a:extLst>
              <a:ext uri="{FF2B5EF4-FFF2-40B4-BE49-F238E27FC236}">
                <a16:creationId xmlns:a16="http://schemas.microsoft.com/office/drawing/2014/main" id="{39FF3D7C-1539-4D91-B6A7-891812FE1BDF}"/>
              </a:ext>
            </a:extLst>
          </p:cNvPr>
          <p:cNvSpPr txBox="1">
            <a:spLocks noChangeArrowheads="1"/>
          </p:cNvSpPr>
          <p:nvPr/>
        </p:nvSpPr>
        <p:spPr bwMode="auto">
          <a:xfrm>
            <a:off x="2192339" y="5041900"/>
            <a:ext cx="81756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s-ES_tradnl" altLang="es-MX"/>
              <a:t>Comentarios: con este registro se pretende hacer posible el ejercicio de los derechos que poseen los titulares en materia de protección de datos personales.</a:t>
            </a:r>
            <a:endParaRPr lang="es-MX" altLang="es-MX">
              <a:cs typeface="Arial" panose="020B0604020202020204" pitchFamily="34" charset="0"/>
            </a:endParaRPr>
          </a:p>
          <a:p>
            <a:pPr algn="just"/>
            <a:endParaRPr lang="es-MX" altLang="es-MX">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7">
            <a:extLst>
              <a:ext uri="{FF2B5EF4-FFF2-40B4-BE49-F238E27FC236}">
                <a16:creationId xmlns:a16="http://schemas.microsoft.com/office/drawing/2014/main" id="{40501B2E-3D50-4F36-8F89-05054E8A27E1}"/>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28675" name="6 Imagen" descr="Logo_ICAI GDE.jpg">
            <a:extLst>
              <a:ext uri="{FF2B5EF4-FFF2-40B4-BE49-F238E27FC236}">
                <a16:creationId xmlns:a16="http://schemas.microsoft.com/office/drawing/2014/main" id="{2CD34D33-2FB5-4BB2-8E14-04F5171CD3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43925" y="188913"/>
            <a:ext cx="18240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6" name="Gráfico 5">
            <a:extLst>
              <a:ext uri="{FF2B5EF4-FFF2-40B4-BE49-F238E27FC236}">
                <a16:creationId xmlns:a16="http://schemas.microsoft.com/office/drawing/2014/main" id="{C940E07B-7C4D-43A8-9B8F-AEA808FB63DA}"/>
              </a:ext>
            </a:extLst>
          </p:cNvPr>
          <p:cNvGraphicFramePr>
            <a:graphicFrameLocks/>
          </p:cNvGraphicFramePr>
          <p:nvPr/>
        </p:nvGraphicFramePr>
        <p:xfrm>
          <a:off x="2300288" y="1649413"/>
          <a:ext cx="6445250" cy="3935412"/>
        </p:xfrm>
        <a:graphic>
          <a:graphicData uri="http://schemas.openxmlformats.org/presentationml/2006/ole">
            <mc:AlternateContent xmlns:mc="http://schemas.openxmlformats.org/markup-compatibility/2006">
              <mc:Choice xmlns:v="urn:schemas-microsoft-com:vml" Requires="v">
                <p:oleObj spid="_x0000_s6149" name="Gráfico" r:id="rId5" imgW="6448309" imgH="3933812" progId="Excel.Chart.8">
                  <p:embed/>
                </p:oleObj>
              </mc:Choice>
              <mc:Fallback>
                <p:oleObj name="Gráfico" r:id="rId5" imgW="6448309" imgH="3933812" progId="Excel.Chart.8">
                  <p:embed/>
                  <p:pic>
                    <p:nvPicPr>
                      <p:cNvPr id="28676" name="Gráfico 5">
                        <a:extLst>
                          <a:ext uri="{FF2B5EF4-FFF2-40B4-BE49-F238E27FC236}">
                            <a16:creationId xmlns:a16="http://schemas.microsoft.com/office/drawing/2014/main" id="{C940E07B-7C4D-43A8-9B8F-AEA808FB63D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0288" y="1649413"/>
                        <a:ext cx="6445250"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7">
            <a:extLst>
              <a:ext uri="{FF2B5EF4-FFF2-40B4-BE49-F238E27FC236}">
                <a16:creationId xmlns:a16="http://schemas.microsoft.com/office/drawing/2014/main" id="{BCB63EEA-EDB7-42AF-AF96-21594109F530}"/>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sp>
        <p:nvSpPr>
          <p:cNvPr id="6" name="5 Rectángulo">
            <a:extLst>
              <a:ext uri="{FF2B5EF4-FFF2-40B4-BE49-F238E27FC236}">
                <a16:creationId xmlns:a16="http://schemas.microsoft.com/office/drawing/2014/main" id="{859CF396-16A0-45B1-8486-646F0A16EF6B}"/>
              </a:ext>
            </a:extLst>
          </p:cNvPr>
          <p:cNvSpPr/>
          <p:nvPr/>
        </p:nvSpPr>
        <p:spPr>
          <a:xfrm>
            <a:off x="1919537" y="188640"/>
            <a:ext cx="6552727" cy="10772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 sz="3200"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*Programa emergente de capacitación a municipios 2018</a:t>
            </a:r>
          </a:p>
        </p:txBody>
      </p:sp>
      <p:pic>
        <p:nvPicPr>
          <p:cNvPr id="6148" name="6 Imagen" descr="Logo_ICAI GDE.jpg">
            <a:extLst>
              <a:ext uri="{FF2B5EF4-FFF2-40B4-BE49-F238E27FC236}">
                <a16:creationId xmlns:a16="http://schemas.microsoft.com/office/drawing/2014/main" id="{D72D0141-921E-4762-9907-04DB7DFA3E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7950" y="44450"/>
            <a:ext cx="1562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4 CuadroTexto">
            <a:extLst>
              <a:ext uri="{FF2B5EF4-FFF2-40B4-BE49-F238E27FC236}">
                <a16:creationId xmlns:a16="http://schemas.microsoft.com/office/drawing/2014/main" id="{7E6BAD3B-B627-448B-9C00-B682A01D1DA7}"/>
              </a:ext>
            </a:extLst>
          </p:cNvPr>
          <p:cNvSpPr txBox="1">
            <a:spLocks noChangeArrowheads="1"/>
          </p:cNvSpPr>
          <p:nvPr/>
        </p:nvSpPr>
        <p:spPr bwMode="auto">
          <a:xfrm>
            <a:off x="1630363" y="1268413"/>
            <a:ext cx="88582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s-ES" altLang="es-MX" u="sng"/>
              <a:t>Objetivo</a:t>
            </a:r>
            <a:r>
              <a:rPr lang="es-ES" altLang="es-MX"/>
              <a:t>: Impulsar el cumplimiento las obligaciones en materia de publicación de la información que emanan del marco normativo general y estatal.</a:t>
            </a:r>
          </a:p>
          <a:p>
            <a:pPr eaLnBrk="1" hangingPunct="1"/>
            <a:endParaRPr lang="es-MX" altLang="es-MX"/>
          </a:p>
          <a:p>
            <a:pPr eaLnBrk="1" hangingPunct="1"/>
            <a:r>
              <a:rPr lang="es-ES" altLang="es-MX" u="sng"/>
              <a:t>Actividades realizadas</a:t>
            </a:r>
            <a:r>
              <a:rPr lang="es-ES" altLang="es-MX"/>
              <a:t>: En este marco se realizó una reunión estatal donde se capacitó a 49 servidores públicos, y adicionalmente se realizaron visitas focalizadas a los municipios y SIMAS con un nivel bajo de cumplimiento. En estas visitas se capacitó a 302 servidores públicos.</a:t>
            </a:r>
          </a:p>
          <a:p>
            <a:pPr eaLnBrk="1" hangingPunct="1"/>
            <a:endParaRPr lang="es-ES" altLang="es-MX"/>
          </a:p>
          <a:p>
            <a:pPr eaLnBrk="1" hangingPunct="1"/>
            <a:r>
              <a:rPr lang="es-ES" altLang="es-MX"/>
              <a:t>En total, con este programa se logró capacitar a 351 servidores públicos.</a:t>
            </a:r>
          </a:p>
          <a:p>
            <a:pPr eaLnBrk="1" hangingPunct="1"/>
            <a:endParaRPr lang="es-ES" altLang="es-MX"/>
          </a:p>
          <a:p>
            <a:pPr eaLnBrk="1" hangingPunct="1"/>
            <a:endParaRPr lang="es-ES" altLang="es-MX" u="sng"/>
          </a:p>
          <a:p>
            <a:pPr eaLnBrk="1" hangingPunct="1"/>
            <a:r>
              <a:rPr lang="es-ES" altLang="es-MX" u="sng"/>
              <a:t>Avance global</a:t>
            </a:r>
            <a:r>
              <a:rPr lang="es-ES" altLang="es-MX"/>
              <a:t>: 100 por ciento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7">
            <a:extLst>
              <a:ext uri="{FF2B5EF4-FFF2-40B4-BE49-F238E27FC236}">
                <a16:creationId xmlns:a16="http://schemas.microsoft.com/office/drawing/2014/main" id="{CBE55D72-31DE-4B25-87C1-E452D0869835}"/>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3075" name="6 Imagen" descr="Logo_ICAI GDE.jpg">
            <a:extLst>
              <a:ext uri="{FF2B5EF4-FFF2-40B4-BE49-F238E27FC236}">
                <a16:creationId xmlns:a16="http://schemas.microsoft.com/office/drawing/2014/main" id="{83C171C4-ECB9-47D2-9D3C-3905AFDD31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2489" y="333376"/>
            <a:ext cx="1824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Text Box 17">
            <a:extLst>
              <a:ext uri="{FF2B5EF4-FFF2-40B4-BE49-F238E27FC236}">
                <a16:creationId xmlns:a16="http://schemas.microsoft.com/office/drawing/2014/main" id="{5A3263F7-DF83-476F-AA87-782C9E2F0685}"/>
              </a:ext>
            </a:extLst>
          </p:cNvPr>
          <p:cNvSpPr txBox="1">
            <a:spLocks noChangeArrowheads="1"/>
          </p:cNvSpPr>
          <p:nvPr/>
        </p:nvSpPr>
        <p:spPr bwMode="auto">
          <a:xfrm>
            <a:off x="1776413" y="1593850"/>
            <a:ext cx="8280400" cy="1938338"/>
          </a:xfrm>
          <a:prstGeom prst="rect">
            <a:avLst/>
          </a:prstGeom>
          <a:noFill/>
          <a:ln w="9525">
            <a:noFill/>
            <a:miter lim="800000"/>
            <a:headEnd/>
            <a:tailEnd/>
          </a:ln>
          <a:effec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r>
              <a:rPr lang="es-ES" altLang="es-MX" sz="2800" dirty="0">
                <a:solidFill>
                  <a:srgbClr val="A50021"/>
                </a:solidFill>
                <a:effectLst>
                  <a:outerShdw blurRad="38100" dist="38100" dir="2700000" algn="tl">
                    <a:srgbClr val="C0C0C0"/>
                  </a:outerShdw>
                </a:effectLst>
                <a:cs typeface="Arial" charset="0"/>
              </a:rPr>
              <a:t>Avance de Actividades</a:t>
            </a:r>
          </a:p>
          <a:p>
            <a:pPr algn="ctr" eaLnBrk="1" hangingPunct="1">
              <a:defRPr/>
            </a:pPr>
            <a:r>
              <a:rPr lang="es-ES" altLang="es-MX" sz="3600" dirty="0">
                <a:solidFill>
                  <a:srgbClr val="A50021"/>
                </a:solidFill>
                <a:effectLst>
                  <a:outerShdw blurRad="38100" dist="38100" dir="2700000" algn="tl">
                    <a:srgbClr val="C0C0C0"/>
                  </a:outerShdw>
                </a:effectLst>
                <a:cs typeface="Arial" charset="0"/>
              </a:rPr>
              <a:t>Dirección Jurídica</a:t>
            </a:r>
          </a:p>
          <a:p>
            <a:pPr algn="ctr" eaLnBrk="1" hangingPunct="1">
              <a:defRPr/>
            </a:pPr>
            <a:endParaRPr lang="es-ES" altLang="es-MX" sz="2800" dirty="0">
              <a:solidFill>
                <a:srgbClr val="A50021"/>
              </a:solidFill>
              <a:effectLst>
                <a:outerShdw blurRad="38100" dist="38100" dir="2700000" algn="tl">
                  <a:srgbClr val="C0C0C0"/>
                </a:outerShdw>
              </a:effectLst>
              <a:cs typeface="Arial" charset="0"/>
            </a:endParaRPr>
          </a:p>
          <a:p>
            <a:pPr algn="ctr" eaLnBrk="1" hangingPunct="1">
              <a:defRPr/>
            </a:pPr>
            <a:r>
              <a:rPr lang="es-ES" altLang="es-MX" sz="2800" dirty="0">
                <a:solidFill>
                  <a:srgbClr val="A50021"/>
                </a:solidFill>
                <a:effectLst>
                  <a:outerShdw blurRad="38100" dist="38100" dir="2700000" algn="tl">
                    <a:srgbClr val="C0C0C0"/>
                  </a:outerShdw>
                </a:effectLst>
                <a:cs typeface="Arial" charset="0"/>
              </a:rPr>
              <a:t>Cuarto Trimestre 2018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7">
            <a:extLst>
              <a:ext uri="{FF2B5EF4-FFF2-40B4-BE49-F238E27FC236}">
                <a16:creationId xmlns:a16="http://schemas.microsoft.com/office/drawing/2014/main" id="{C8242DFF-E5FB-4BEF-9F4B-01CE6B3AE2CC}"/>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sp>
        <p:nvSpPr>
          <p:cNvPr id="6" name="5 Rectángulo">
            <a:extLst>
              <a:ext uri="{FF2B5EF4-FFF2-40B4-BE49-F238E27FC236}">
                <a16:creationId xmlns:a16="http://schemas.microsoft.com/office/drawing/2014/main" id="{35F1B511-2EC2-48F4-ADDB-D8FC4D1E70F8}"/>
              </a:ext>
            </a:extLst>
          </p:cNvPr>
          <p:cNvSpPr/>
          <p:nvPr/>
        </p:nvSpPr>
        <p:spPr>
          <a:xfrm>
            <a:off x="4008275" y="1064930"/>
            <a:ext cx="2007794"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a:t>
            </a:r>
          </a:p>
        </p:txBody>
      </p:sp>
      <p:pic>
        <p:nvPicPr>
          <p:cNvPr id="4100" name="6 Imagen" descr="Logo_ICAI GDE.jpg">
            <a:extLst>
              <a:ext uri="{FF2B5EF4-FFF2-40B4-BE49-F238E27FC236}">
                <a16:creationId xmlns:a16="http://schemas.microsoft.com/office/drawing/2014/main" id="{F63DF408-83CC-4A95-80AD-975322F120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2489" y="333376"/>
            <a:ext cx="1824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4 CuadroTexto">
            <a:extLst>
              <a:ext uri="{FF2B5EF4-FFF2-40B4-BE49-F238E27FC236}">
                <a16:creationId xmlns:a16="http://schemas.microsoft.com/office/drawing/2014/main" id="{E64B3AD2-005D-430D-BCC7-D0298791F2D7}"/>
              </a:ext>
            </a:extLst>
          </p:cNvPr>
          <p:cNvSpPr txBox="1">
            <a:spLocks noChangeArrowheads="1"/>
          </p:cNvSpPr>
          <p:nvPr/>
        </p:nvSpPr>
        <p:spPr bwMode="auto">
          <a:xfrm>
            <a:off x="2208214" y="2711450"/>
            <a:ext cx="6840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s-ES_tradnl" altLang="es-MX" sz="2400"/>
              <a:t>Impulsar el desempeño organizacional y que el Instituto cuente con la salvaguarda de sus intereses jurídicos.</a:t>
            </a:r>
            <a:endParaRPr lang="es-MX" altLang="es-MX"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7">
            <a:extLst>
              <a:ext uri="{FF2B5EF4-FFF2-40B4-BE49-F238E27FC236}">
                <a16:creationId xmlns:a16="http://schemas.microsoft.com/office/drawing/2014/main" id="{B10F6315-D3D7-43A6-9114-FDA178318443}"/>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5123" name="6 Imagen" descr="Logo_ICAI GDE.jpg">
            <a:extLst>
              <a:ext uri="{FF2B5EF4-FFF2-40B4-BE49-F238E27FC236}">
                <a16:creationId xmlns:a16="http://schemas.microsoft.com/office/drawing/2014/main" id="{77CF8743-BF1D-47FE-89A0-5219DDC952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43925" y="188913"/>
            <a:ext cx="18240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Marcador de contenido">
            <a:extLst>
              <a:ext uri="{FF2B5EF4-FFF2-40B4-BE49-F238E27FC236}">
                <a16:creationId xmlns:a16="http://schemas.microsoft.com/office/drawing/2014/main" id="{727557EB-7F0C-4B16-9401-B672606929C3}"/>
              </a:ext>
            </a:extLst>
          </p:cNvPr>
          <p:cNvSpPr txBox="1">
            <a:spLocks/>
          </p:cNvSpPr>
          <p:nvPr/>
        </p:nvSpPr>
        <p:spPr bwMode="auto">
          <a:xfrm>
            <a:off x="1868488" y="119697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Char char="•"/>
              <a:defRPr/>
            </a:pPr>
            <a:r>
              <a:rPr lang="es-ES_tradnl" dirty="0"/>
              <a:t>Atención a los asuntos relacionados con la elaboración de los contratos celebrados por el Instituto</a:t>
            </a:r>
            <a:r>
              <a:rPr lang="es-MX" altLang="es-MX" dirty="0">
                <a:solidFill>
                  <a:prstClr val="black"/>
                </a:solidFill>
                <a:latin typeface="Arial" panose="020B0604020202020204" pitchFamily="34" charset="0"/>
                <a:cs typeface="Arial" panose="020B0604020202020204" pitchFamily="34" charset="0"/>
              </a:rPr>
              <a:t> </a:t>
            </a:r>
          </a:p>
          <a:p>
            <a:pPr marL="0" indent="0" eaLnBrk="1" hangingPunct="1">
              <a:spcBef>
                <a:spcPct val="20000"/>
              </a:spcBef>
              <a:defRPr/>
            </a:pPr>
            <a:r>
              <a:rPr lang="es-ES_tradnl" dirty="0"/>
              <a:t>Se tiene como objetivo brindar certeza legal en todos los contratos que celebre el Instituto con proveedores. </a:t>
            </a:r>
          </a:p>
          <a:p>
            <a:pPr marL="0" indent="0" eaLnBrk="1" hangingPunct="1">
              <a:spcBef>
                <a:spcPct val="20000"/>
              </a:spcBef>
              <a:defRPr/>
            </a:pPr>
            <a:r>
              <a:rPr lang="es-ES_tradnl" altLang="es-MX" dirty="0">
                <a:solidFill>
                  <a:prstClr val="black"/>
                </a:solidFill>
                <a:latin typeface="Arial" panose="020B0604020202020204" pitchFamily="34" charset="0"/>
                <a:cs typeface="Arial" panose="020B0604020202020204" pitchFamily="34" charset="0"/>
              </a:rPr>
              <a:t>Para lo cual s</a:t>
            </a:r>
            <a:r>
              <a:rPr lang="es-MX" altLang="es-MX" dirty="0">
                <a:solidFill>
                  <a:prstClr val="black"/>
                </a:solidFill>
                <a:latin typeface="Arial" panose="020B0604020202020204" pitchFamily="34" charset="0"/>
                <a:cs typeface="Arial" panose="020B0604020202020204" pitchFamily="34" charset="0"/>
              </a:rPr>
              <a:t>e han elaborado y revisado 79 contratos; de 79 que fueron solicitados. </a:t>
            </a:r>
          </a:p>
          <a:p>
            <a:pPr marL="0" indent="0" eaLnBrk="1" hangingPunct="1">
              <a:spcBef>
                <a:spcPct val="20000"/>
              </a:spcBef>
              <a:defRPr/>
            </a:pPr>
            <a:r>
              <a:rPr lang="es-MX" altLang="es-MX" dirty="0">
                <a:solidFill>
                  <a:prstClr val="black"/>
                </a:solidFill>
                <a:latin typeface="Arial" panose="020B0604020202020204" pitchFamily="34" charset="0"/>
                <a:cs typeface="Arial" panose="020B0604020202020204" pitchFamily="34" charset="0"/>
              </a:rPr>
              <a:t>Dando un cumplimiento del 100%</a:t>
            </a:r>
          </a:p>
          <a:p>
            <a:pPr eaLnBrk="1" hangingPunct="1">
              <a:spcBef>
                <a:spcPct val="20000"/>
              </a:spcBef>
              <a:buFont typeface="Arial" charset="0"/>
              <a:buChar char="•"/>
              <a:defRPr/>
            </a:pPr>
            <a:r>
              <a:rPr lang="es-ES_tradnl" dirty="0"/>
              <a:t>Atención a los asuntos relacionados con la elaboración de convenios de colaboración con organismos internacionales, nacionales, estatales y municipales</a:t>
            </a:r>
            <a:endParaRPr lang="es-MX" altLang="es-MX" dirty="0">
              <a:solidFill>
                <a:prstClr val="black"/>
              </a:solidFill>
              <a:latin typeface="Arial" panose="020B0604020202020204" pitchFamily="34" charset="0"/>
              <a:cs typeface="Arial" panose="020B0604020202020204" pitchFamily="34" charset="0"/>
            </a:endParaRPr>
          </a:p>
          <a:p>
            <a:pPr marL="0" indent="0" eaLnBrk="1" hangingPunct="1">
              <a:spcBef>
                <a:spcPct val="20000"/>
              </a:spcBef>
              <a:defRPr/>
            </a:pPr>
            <a:r>
              <a:rPr lang="es-MX" altLang="es-MX" dirty="0">
                <a:solidFill>
                  <a:prstClr val="black"/>
                </a:solidFill>
                <a:latin typeface="Arial" panose="020B0604020202020204" pitchFamily="34" charset="0"/>
                <a:cs typeface="Arial" panose="020B0604020202020204" pitchFamily="34" charset="0"/>
              </a:rPr>
              <a:t>Se tiene como objetivo b</a:t>
            </a:r>
            <a:r>
              <a:rPr lang="es-ES_tradnl" dirty="0" err="1">
                <a:latin typeface="Arial" panose="020B0604020202020204" pitchFamily="34" charset="0"/>
                <a:ea typeface="Times New Roman" panose="02020603050405020304" pitchFamily="18" charset="0"/>
              </a:rPr>
              <a:t>rindar</a:t>
            </a:r>
            <a:r>
              <a:rPr lang="es-ES_tradnl" dirty="0">
                <a:latin typeface="Arial" panose="020B0604020202020204" pitchFamily="34" charset="0"/>
                <a:ea typeface="Times New Roman" panose="02020603050405020304" pitchFamily="18" charset="0"/>
              </a:rPr>
              <a:t> certeza legal en todos los convenios que suscribe el Instituto. </a:t>
            </a:r>
          </a:p>
          <a:p>
            <a:pPr marL="0" indent="0" eaLnBrk="1" hangingPunct="1">
              <a:spcBef>
                <a:spcPct val="20000"/>
              </a:spcBef>
              <a:defRPr/>
            </a:pPr>
            <a:r>
              <a:rPr lang="es-ES_tradnl" altLang="es-MX" dirty="0">
                <a:solidFill>
                  <a:prstClr val="black"/>
                </a:solidFill>
                <a:latin typeface="Arial" panose="020B0604020202020204" pitchFamily="34" charset="0"/>
                <a:cs typeface="Arial" panose="020B0604020202020204" pitchFamily="34" charset="0"/>
              </a:rPr>
              <a:t>Se </a:t>
            </a:r>
            <a:r>
              <a:rPr lang="es-MX" altLang="es-MX" dirty="0">
                <a:solidFill>
                  <a:prstClr val="black"/>
                </a:solidFill>
                <a:latin typeface="Arial" panose="020B0604020202020204" pitchFamily="34" charset="0"/>
                <a:cs typeface="Arial" panose="020B0604020202020204" pitchFamily="34" charset="0"/>
              </a:rPr>
              <a:t>han solicitado la revisión y realización de seis convenios, los cuales se entregaron y se suscribieron.</a:t>
            </a:r>
          </a:p>
          <a:p>
            <a:pPr marL="0" indent="0" eaLnBrk="1" hangingPunct="1">
              <a:spcBef>
                <a:spcPct val="20000"/>
              </a:spcBef>
              <a:defRPr/>
            </a:pPr>
            <a:r>
              <a:rPr lang="es-MX" altLang="es-MX" dirty="0">
                <a:solidFill>
                  <a:prstClr val="black"/>
                </a:solidFill>
                <a:latin typeface="Arial" panose="020B0604020202020204" pitchFamily="34" charset="0"/>
                <a:cs typeface="Arial" panose="020B0604020202020204" pitchFamily="34" charset="0"/>
              </a:rPr>
              <a:t>Dando un cumplimiento del 100%</a:t>
            </a:r>
          </a:p>
        </p:txBody>
      </p:sp>
      <p:sp>
        <p:nvSpPr>
          <p:cNvPr id="6" name="5 Rectángulo">
            <a:extLst>
              <a:ext uri="{FF2B5EF4-FFF2-40B4-BE49-F238E27FC236}">
                <a16:creationId xmlns:a16="http://schemas.microsoft.com/office/drawing/2014/main" id="{C8BBB322-7B4C-4D3E-8602-7CD8862963C0}"/>
              </a:ext>
            </a:extLst>
          </p:cNvPr>
          <p:cNvSpPr/>
          <p:nvPr/>
        </p:nvSpPr>
        <p:spPr>
          <a:xfrm>
            <a:off x="2521978" y="333376"/>
            <a:ext cx="5151025"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Programas Dirección Jurídica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7">
            <a:extLst>
              <a:ext uri="{FF2B5EF4-FFF2-40B4-BE49-F238E27FC236}">
                <a16:creationId xmlns:a16="http://schemas.microsoft.com/office/drawing/2014/main" id="{28B2C626-62B7-42E5-9AAB-72002CF39D83}"/>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6147" name="6 Imagen" descr="Logo_ICAI GDE.jpg">
            <a:extLst>
              <a:ext uri="{FF2B5EF4-FFF2-40B4-BE49-F238E27FC236}">
                <a16:creationId xmlns:a16="http://schemas.microsoft.com/office/drawing/2014/main" id="{9025656A-8FB8-4956-8A97-362F650B2F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43925" y="188913"/>
            <a:ext cx="18240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2 Marcador de contenido">
            <a:extLst>
              <a:ext uri="{FF2B5EF4-FFF2-40B4-BE49-F238E27FC236}">
                <a16:creationId xmlns:a16="http://schemas.microsoft.com/office/drawing/2014/main" id="{F983EC2C-0098-46AD-B528-7F4EC51C43E7}"/>
              </a:ext>
            </a:extLst>
          </p:cNvPr>
          <p:cNvSpPr txBox="1">
            <a:spLocks/>
          </p:cNvSpPr>
          <p:nvPr/>
        </p:nvSpPr>
        <p:spPr bwMode="auto">
          <a:xfrm>
            <a:off x="1847850" y="1125538"/>
            <a:ext cx="80645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buFont typeface="Arial" panose="020B0604020202020204" pitchFamily="34" charset="0"/>
              <a:buNone/>
            </a:pPr>
            <a:r>
              <a:rPr lang="es-ES_tradnl" altLang="es-MX" b="0">
                <a:solidFill>
                  <a:srgbClr val="000000"/>
                </a:solidFill>
                <a:cs typeface="Times New Roman" panose="02020603050405020304" pitchFamily="18" charset="0"/>
              </a:rPr>
              <a:t>Resoluciones emitidas por el Poder Judicial de la Federación, que deriven de la defensa jurídica en las que se reconoce la comparecencia del ICAI</a:t>
            </a:r>
            <a:endParaRPr lang="es-MX" altLang="es-MX" b="0">
              <a:solidFill>
                <a:srgbClr val="000000"/>
              </a:solidFill>
              <a:cs typeface="Arial" panose="020B0604020202020204" pitchFamily="34" charset="0"/>
            </a:endParaRPr>
          </a:p>
          <a:p>
            <a:pPr algn="just" eaLnBrk="1" hangingPunct="1">
              <a:buFont typeface="Arial" panose="020B0604020202020204" pitchFamily="34" charset="0"/>
              <a:buNone/>
            </a:pPr>
            <a:r>
              <a:rPr lang="es-MX" altLang="es-MX" sz="1600" b="0">
                <a:solidFill>
                  <a:srgbClr val="000000"/>
                </a:solidFill>
                <a:cs typeface="Arial" panose="020B0604020202020204" pitchFamily="34" charset="0"/>
              </a:rPr>
              <a:t>El objetivo del programa es </a:t>
            </a:r>
            <a:r>
              <a:rPr lang="es-ES_tradnl" altLang="es-MX" sz="1600" b="0">
                <a:solidFill>
                  <a:srgbClr val="000000"/>
                </a:solidFill>
                <a:cs typeface="Times New Roman" panose="02020603050405020304" pitchFamily="18" charset="0"/>
              </a:rPr>
              <a:t>contar con una defensa adecuada en todos los procedimientos judiciales ante el Poder Judicial de la Federación en los que el Instituto sea parte.</a:t>
            </a:r>
            <a:endParaRPr lang="es-ES_tradnl" altLang="es-MX" sz="1600" b="0">
              <a:solidFill>
                <a:srgbClr val="000000"/>
              </a:solidFill>
              <a:cs typeface="Arial" panose="020B0604020202020204" pitchFamily="34" charset="0"/>
            </a:endParaRPr>
          </a:p>
          <a:p>
            <a:pPr algn="just" eaLnBrk="1" hangingPunct="1">
              <a:buFont typeface="Arial" panose="020B0604020202020204" pitchFamily="34" charset="0"/>
              <a:buNone/>
            </a:pPr>
            <a:r>
              <a:rPr lang="es-MX" altLang="es-MX" sz="1600" b="0">
                <a:solidFill>
                  <a:srgbClr val="000000"/>
                </a:solidFill>
                <a:cs typeface="Arial" panose="020B0604020202020204" pitchFamily="34" charset="0"/>
              </a:rPr>
              <a:t>Se encuentra pendiente de resolver el amparo 799/2018 Juzgado Primero de Distrito.</a:t>
            </a:r>
          </a:p>
          <a:p>
            <a:pPr algn="just" eaLnBrk="1" hangingPunct="1"/>
            <a:r>
              <a:rPr lang="es-MX" altLang="es-MX" sz="1600" b="0">
                <a:solidFill>
                  <a:srgbClr val="000000"/>
                </a:solidFill>
                <a:cs typeface="Arial" panose="020B0604020202020204" pitchFamily="34" charset="0"/>
              </a:rPr>
              <a:t>Se han recibido 51 requerimientos de copias certificadas de diversos expedientes, dentro de amparos indirectos interpuestos en los Juzgados Segundo y Cuarto de Distrito en la Laguna, de las cuales se contestaron todas en tiempo y forma.</a:t>
            </a:r>
          </a:p>
          <a:p>
            <a:pPr algn="just" eaLnBrk="1" hangingPunct="1">
              <a:buFont typeface="Arial" panose="020B0604020202020204" pitchFamily="34" charset="0"/>
              <a:buNone/>
            </a:pPr>
            <a:r>
              <a:rPr lang="es-MX" altLang="es-MX" sz="1600" b="0">
                <a:solidFill>
                  <a:srgbClr val="000000"/>
                </a:solidFill>
                <a:cs typeface="Arial" panose="020B0604020202020204" pitchFamily="34" charset="0"/>
              </a:rPr>
              <a:t>Llevando un cumplimiento del 100%</a:t>
            </a:r>
          </a:p>
        </p:txBody>
      </p:sp>
      <p:sp>
        <p:nvSpPr>
          <p:cNvPr id="5" name="5 Rectángulo">
            <a:extLst>
              <a:ext uri="{FF2B5EF4-FFF2-40B4-BE49-F238E27FC236}">
                <a16:creationId xmlns:a16="http://schemas.microsoft.com/office/drawing/2014/main" id="{6C8D462D-6726-490C-947F-B26AF2090F10}"/>
              </a:ext>
            </a:extLst>
          </p:cNvPr>
          <p:cNvSpPr/>
          <p:nvPr/>
        </p:nvSpPr>
        <p:spPr>
          <a:xfrm>
            <a:off x="2521978" y="333376"/>
            <a:ext cx="5151025"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Programas Dirección Jurídica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a:extLst>
              <a:ext uri="{FF2B5EF4-FFF2-40B4-BE49-F238E27FC236}">
                <a16:creationId xmlns:a16="http://schemas.microsoft.com/office/drawing/2014/main" id="{2F600FFE-65F0-4BF5-BFD1-2D6999A0D6A8}"/>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7171" name="6 Imagen" descr="Logo_ICAI GDE.jpg">
            <a:extLst>
              <a:ext uri="{FF2B5EF4-FFF2-40B4-BE49-F238E27FC236}">
                <a16:creationId xmlns:a16="http://schemas.microsoft.com/office/drawing/2014/main" id="{DF6E1014-2E19-4991-821E-63A847C2C1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43925" y="188913"/>
            <a:ext cx="18240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Marcador de contenido">
            <a:extLst>
              <a:ext uri="{FF2B5EF4-FFF2-40B4-BE49-F238E27FC236}">
                <a16:creationId xmlns:a16="http://schemas.microsoft.com/office/drawing/2014/main" id="{6F22E6BB-C889-4922-9B00-32009E1BD434}"/>
              </a:ext>
            </a:extLst>
          </p:cNvPr>
          <p:cNvSpPr txBox="1">
            <a:spLocks/>
          </p:cNvSpPr>
          <p:nvPr/>
        </p:nvSpPr>
        <p:spPr>
          <a:xfrm>
            <a:off x="1847850" y="1341438"/>
            <a:ext cx="8064500" cy="467995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s-ES_tradnl" sz="1800" dirty="0">
                <a:latin typeface="Arial" panose="020B0604020202020204" pitchFamily="34" charset="0"/>
                <a:ea typeface="Times New Roman" panose="02020603050405020304" pitchFamily="18" charset="0"/>
              </a:rPr>
              <a:t>Resoluciones emitidas por el Tribunal Superior de Justicia del Estado, que derivan de la defensa jurídica en las que se reconoce la comparecencia del Instituto </a:t>
            </a:r>
          </a:p>
          <a:p>
            <a:pPr marL="0" indent="0" algn="just">
              <a:buNone/>
              <a:defRPr/>
            </a:pPr>
            <a:r>
              <a:rPr lang="es-MX" sz="1600" dirty="0">
                <a:solidFill>
                  <a:prstClr val="black"/>
                </a:solidFill>
                <a:latin typeface="Arial" panose="020B0604020202020204" pitchFamily="34" charset="0"/>
                <a:cs typeface="Arial" panose="020B0604020202020204" pitchFamily="34" charset="0"/>
              </a:rPr>
              <a:t>El objetivo del programa es </a:t>
            </a:r>
            <a:r>
              <a:rPr lang="es-ES_tradnl" sz="1600" dirty="0">
                <a:latin typeface="Arial" panose="020B0604020202020204" pitchFamily="34" charset="0"/>
                <a:ea typeface="Times New Roman" panose="02020603050405020304" pitchFamily="18" charset="0"/>
              </a:rPr>
              <a:t>contar con una defensa adecuada en todos los procedimientos judiciales en los que el Instituto sea parte, controversias constitucionales, acciones de inconstitucionalidad, procesos del orden civil, administrativo y penal.</a:t>
            </a:r>
            <a:endParaRPr lang="es-ES_tradnl" sz="1600" dirty="0">
              <a:solidFill>
                <a:prstClr val="black"/>
              </a:solidFill>
              <a:latin typeface="Arial" panose="020B0604020202020204" pitchFamily="34" charset="0"/>
              <a:cs typeface="Arial" panose="020B0604020202020204" pitchFamily="34" charset="0"/>
            </a:endParaRPr>
          </a:p>
          <a:p>
            <a:pPr algn="just" eaLnBrk="1" hangingPunct="1">
              <a:defRPr/>
            </a:pPr>
            <a:r>
              <a:rPr lang="es-ES_tradnl" sz="1600" dirty="0">
                <a:solidFill>
                  <a:prstClr val="black"/>
                </a:solidFill>
                <a:latin typeface="Arial" panose="020B0604020202020204" pitchFamily="34" charset="0"/>
                <a:cs typeface="Arial" panose="020B0604020202020204" pitchFamily="34" charset="0"/>
              </a:rPr>
              <a:t>A la fecha no se han recibido demandas.</a:t>
            </a:r>
          </a:p>
          <a:p>
            <a:pPr marL="0" indent="0" algn="just">
              <a:buNone/>
              <a:defRPr/>
            </a:pPr>
            <a:endParaRPr lang="es-MX" sz="1600" dirty="0">
              <a:solidFill>
                <a:prstClr val="black"/>
              </a:solidFill>
              <a:latin typeface="Arial" panose="020B0604020202020204" pitchFamily="34" charset="0"/>
              <a:cs typeface="Arial" panose="020B0604020202020204" pitchFamily="34" charset="0"/>
            </a:endParaRPr>
          </a:p>
          <a:p>
            <a:pPr marL="0" indent="0" algn="just">
              <a:buNone/>
              <a:defRPr/>
            </a:pPr>
            <a:r>
              <a:rPr lang="es-MX" sz="1600" dirty="0">
                <a:solidFill>
                  <a:prstClr val="black"/>
                </a:solidFill>
                <a:latin typeface="Arial" panose="020B0604020202020204" pitchFamily="34" charset="0"/>
                <a:cs typeface="Arial" panose="020B0604020202020204" pitchFamily="34" charset="0"/>
              </a:rPr>
              <a:t>Llevando un cumplimiento del 100%</a:t>
            </a:r>
          </a:p>
        </p:txBody>
      </p:sp>
      <p:sp>
        <p:nvSpPr>
          <p:cNvPr id="5" name="5 Rectángulo">
            <a:extLst>
              <a:ext uri="{FF2B5EF4-FFF2-40B4-BE49-F238E27FC236}">
                <a16:creationId xmlns:a16="http://schemas.microsoft.com/office/drawing/2014/main" id="{58D9D4BB-5211-4D71-BC28-8717A39CA41E}"/>
              </a:ext>
            </a:extLst>
          </p:cNvPr>
          <p:cNvSpPr/>
          <p:nvPr/>
        </p:nvSpPr>
        <p:spPr>
          <a:xfrm>
            <a:off x="2521978" y="333376"/>
            <a:ext cx="5151025"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Programas Dirección Jurídica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7">
            <a:extLst>
              <a:ext uri="{FF2B5EF4-FFF2-40B4-BE49-F238E27FC236}">
                <a16:creationId xmlns:a16="http://schemas.microsoft.com/office/drawing/2014/main" id="{76B8E475-6011-4FAA-BDD8-86469B246B39}"/>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8195" name="6 Imagen" descr="Logo_ICAI GDE.jpg">
            <a:extLst>
              <a:ext uri="{FF2B5EF4-FFF2-40B4-BE49-F238E27FC236}">
                <a16:creationId xmlns:a16="http://schemas.microsoft.com/office/drawing/2014/main" id="{577CFE84-D9F2-47D7-ADC7-23C43E1E9D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2489" y="333376"/>
            <a:ext cx="1824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Marcador de contenido">
            <a:extLst>
              <a:ext uri="{FF2B5EF4-FFF2-40B4-BE49-F238E27FC236}">
                <a16:creationId xmlns:a16="http://schemas.microsoft.com/office/drawing/2014/main" id="{97C70626-7B1D-479A-BE7A-AA7171A7DEB8}"/>
              </a:ext>
            </a:extLst>
          </p:cNvPr>
          <p:cNvSpPr txBox="1">
            <a:spLocks/>
          </p:cNvSpPr>
          <p:nvPr/>
        </p:nvSpPr>
        <p:spPr>
          <a:xfrm>
            <a:off x="1847850" y="1557339"/>
            <a:ext cx="8280400" cy="4537075"/>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s-ES_tradnl" sz="1800" dirty="0">
                <a:latin typeface="Arial" panose="020B0604020202020204" pitchFamily="34" charset="0"/>
                <a:ea typeface="Times New Roman" panose="02020603050405020304" pitchFamily="18" charset="0"/>
              </a:rPr>
              <a:t>Generación de proyectos y/o actualización de instrumentos normativos complementarios en la materia</a:t>
            </a:r>
            <a:r>
              <a:rPr lang="es-MX" sz="1800" dirty="0">
                <a:solidFill>
                  <a:prstClr val="black"/>
                </a:solidFill>
                <a:latin typeface="Arial" panose="020B0604020202020204" pitchFamily="34" charset="0"/>
                <a:cs typeface="Arial" panose="020B0604020202020204" pitchFamily="34" charset="0"/>
              </a:rPr>
              <a:t>. </a:t>
            </a:r>
          </a:p>
          <a:p>
            <a:pPr marL="0" indent="0" algn="just">
              <a:buNone/>
              <a:defRPr/>
            </a:pPr>
            <a:endParaRPr lang="es-MX" sz="1800" dirty="0">
              <a:solidFill>
                <a:prstClr val="black"/>
              </a:solidFill>
              <a:latin typeface="Arial" panose="020B0604020202020204" pitchFamily="34" charset="0"/>
              <a:cs typeface="Arial" panose="020B0604020202020204" pitchFamily="34" charset="0"/>
            </a:endParaRPr>
          </a:p>
          <a:p>
            <a:pPr marL="0" indent="0" algn="just">
              <a:buNone/>
              <a:defRPr/>
            </a:pPr>
            <a:r>
              <a:rPr lang="es-MX" sz="1800" dirty="0">
                <a:solidFill>
                  <a:prstClr val="black"/>
                </a:solidFill>
                <a:latin typeface="Arial" panose="020B0604020202020204" pitchFamily="34" charset="0"/>
                <a:cs typeface="Arial" panose="020B0604020202020204" pitchFamily="34" charset="0"/>
              </a:rPr>
              <a:t>Se tiene como objeto </a:t>
            </a:r>
            <a:r>
              <a:rPr lang="es-ES_tradnl" sz="1800" dirty="0">
                <a:latin typeface="Arial" panose="020B0604020202020204" pitchFamily="34" charset="0"/>
                <a:ea typeface="Times New Roman" panose="02020603050405020304" pitchFamily="18" charset="0"/>
              </a:rPr>
              <a:t>analizar y proponer la modificación a la Normatividad necesaria que complemente el marco jurídico complementario actual. </a:t>
            </a:r>
          </a:p>
          <a:p>
            <a:pPr algn="just" eaLnBrk="1" hangingPunct="1">
              <a:defRPr/>
            </a:pPr>
            <a:r>
              <a:rPr lang="es-MX" sz="1800" dirty="0">
                <a:solidFill>
                  <a:prstClr val="black"/>
                </a:solidFill>
                <a:latin typeface="Arial" panose="020B0604020202020204" pitchFamily="34" charset="0"/>
                <a:cs typeface="Arial" panose="020B0604020202020204" pitchFamily="34" charset="0"/>
              </a:rPr>
              <a:t>Se encuentra pendiente de sesionar la Comisión Jurídica para dar seguimiento al Reglamento de la Ley de Acceso a la Información Pública para el Estado de Coahuila de Zaragoza y Reglamento Interior del Instituto.</a:t>
            </a:r>
          </a:p>
          <a:p>
            <a:pPr marL="457200" lvl="1" indent="0" algn="just">
              <a:buNone/>
              <a:defRPr/>
            </a:pPr>
            <a:endParaRPr lang="es-MX" sz="1800" dirty="0">
              <a:solidFill>
                <a:prstClr val="black"/>
              </a:solidFill>
              <a:latin typeface="Arial" panose="020B0604020202020204" pitchFamily="34" charset="0"/>
              <a:cs typeface="Arial" panose="020B0604020202020204" pitchFamily="34" charset="0"/>
            </a:endParaRPr>
          </a:p>
          <a:p>
            <a:pPr marL="514350" lvl="1" indent="0" algn="just">
              <a:buNone/>
              <a:defRPr/>
            </a:pPr>
            <a:r>
              <a:rPr lang="es-MX" sz="1800" dirty="0">
                <a:solidFill>
                  <a:prstClr val="black"/>
                </a:solidFill>
                <a:latin typeface="Arial" panose="020B0604020202020204" pitchFamily="34" charset="0"/>
                <a:cs typeface="Arial" panose="020B0604020202020204" pitchFamily="34" charset="0"/>
              </a:rPr>
              <a:t>Llevando un cumplimiento del 50%</a:t>
            </a:r>
          </a:p>
        </p:txBody>
      </p:sp>
      <p:sp>
        <p:nvSpPr>
          <p:cNvPr id="6" name="5 Rectángulo">
            <a:extLst>
              <a:ext uri="{FF2B5EF4-FFF2-40B4-BE49-F238E27FC236}">
                <a16:creationId xmlns:a16="http://schemas.microsoft.com/office/drawing/2014/main" id="{FAA7A8E2-63F1-4D75-BC98-87B9F33BD4D4}"/>
              </a:ext>
            </a:extLst>
          </p:cNvPr>
          <p:cNvSpPr/>
          <p:nvPr/>
        </p:nvSpPr>
        <p:spPr>
          <a:xfrm>
            <a:off x="2521978" y="333376"/>
            <a:ext cx="5151025"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Programas Dirección Jurídica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7">
            <a:extLst>
              <a:ext uri="{FF2B5EF4-FFF2-40B4-BE49-F238E27FC236}">
                <a16:creationId xmlns:a16="http://schemas.microsoft.com/office/drawing/2014/main" id="{4D3CE859-00F0-4FB3-8B53-C83C8F2C2C80}"/>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9219" name="6 Imagen" descr="Logo_ICAI GDE.jpg">
            <a:extLst>
              <a:ext uri="{FF2B5EF4-FFF2-40B4-BE49-F238E27FC236}">
                <a16:creationId xmlns:a16="http://schemas.microsoft.com/office/drawing/2014/main" id="{10EA4B12-1653-4E33-8F61-6020AFD09E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2489" y="333376"/>
            <a:ext cx="1824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2 Marcador de contenido">
            <a:extLst>
              <a:ext uri="{FF2B5EF4-FFF2-40B4-BE49-F238E27FC236}">
                <a16:creationId xmlns:a16="http://schemas.microsoft.com/office/drawing/2014/main" id="{79C8BF58-D6A1-4B66-AB9E-83D8036C7694}"/>
              </a:ext>
            </a:extLst>
          </p:cNvPr>
          <p:cNvSpPr txBox="1">
            <a:spLocks/>
          </p:cNvSpPr>
          <p:nvPr/>
        </p:nvSpPr>
        <p:spPr bwMode="auto">
          <a:xfrm>
            <a:off x="1847850" y="1557339"/>
            <a:ext cx="82804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20000"/>
              </a:spcBef>
              <a:buFont typeface="Arial" panose="020B0604020202020204" pitchFamily="34" charset="0"/>
              <a:buNone/>
            </a:pPr>
            <a:r>
              <a:rPr lang="es-ES_tradnl" altLang="es-MX">
                <a:cs typeface="Times New Roman" panose="02020603050405020304" pitchFamily="18" charset="0"/>
              </a:rPr>
              <a:t>Estudios Sobre El Derecho De Acceso A La Información, Transparencia, Protección De Datos Personales, Reserva De La Información, Recursos De Revisión, Recursos De Inconformidad, Gobierno Abierto Y Rendición De Cuentas. </a:t>
            </a:r>
          </a:p>
          <a:p>
            <a:pPr algn="just" eaLnBrk="1" hangingPunct="1">
              <a:spcBef>
                <a:spcPct val="20000"/>
              </a:spcBef>
              <a:buFont typeface="Arial" panose="020B0604020202020204" pitchFamily="34" charset="0"/>
              <a:buNone/>
            </a:pPr>
            <a:endParaRPr lang="es-MX" altLang="es-MX">
              <a:solidFill>
                <a:srgbClr val="000000"/>
              </a:solidFill>
              <a:cs typeface="Arial" panose="020B0604020202020204" pitchFamily="34" charset="0"/>
            </a:endParaRPr>
          </a:p>
          <a:p>
            <a:pPr algn="just" eaLnBrk="1" hangingPunct="1">
              <a:spcBef>
                <a:spcPct val="20000"/>
              </a:spcBef>
              <a:buFont typeface="Arial" panose="020B0604020202020204" pitchFamily="34" charset="0"/>
              <a:buNone/>
            </a:pPr>
            <a:r>
              <a:rPr lang="es-MX" altLang="es-MX" b="0">
                <a:solidFill>
                  <a:srgbClr val="000000"/>
                </a:solidFill>
                <a:cs typeface="Arial" panose="020B0604020202020204" pitchFamily="34" charset="0"/>
              </a:rPr>
              <a:t>Se tiene como objeto </a:t>
            </a:r>
            <a:r>
              <a:rPr lang="es-ES_tradnl" altLang="es-MX" b="0">
                <a:cs typeface="Times New Roman" panose="02020603050405020304" pitchFamily="18" charset="0"/>
              </a:rPr>
              <a:t>Analizar, realizar y generar estudios del derecho humano previsto en el artículo 6° Constitucional. </a:t>
            </a:r>
          </a:p>
          <a:p>
            <a:pPr algn="just" eaLnBrk="1" hangingPunct="1">
              <a:spcBef>
                <a:spcPct val="20000"/>
              </a:spcBef>
              <a:buFont typeface="Arial" panose="020B0604020202020204" pitchFamily="34" charset="0"/>
              <a:buChar char="•"/>
            </a:pPr>
            <a:r>
              <a:rPr lang="es-MX" altLang="es-MX" b="0">
                <a:solidFill>
                  <a:srgbClr val="000000"/>
                </a:solidFill>
                <a:cs typeface="Arial" panose="020B0604020202020204" pitchFamily="34" charset="0"/>
              </a:rPr>
              <a:t>Actualmente nos encontramos recopilando material para el estudio respectivo.</a:t>
            </a:r>
          </a:p>
          <a:p>
            <a:pPr lvl="1" algn="just" eaLnBrk="1" hangingPunct="1">
              <a:spcBef>
                <a:spcPct val="20000"/>
              </a:spcBef>
              <a:buFont typeface="Arial" panose="020B0604020202020204" pitchFamily="34" charset="0"/>
              <a:buNone/>
            </a:pPr>
            <a:endParaRPr lang="es-MX" altLang="es-MX" b="0">
              <a:solidFill>
                <a:srgbClr val="000000"/>
              </a:solidFill>
              <a:cs typeface="Arial" panose="020B0604020202020204" pitchFamily="34" charset="0"/>
            </a:endParaRPr>
          </a:p>
          <a:p>
            <a:pPr lvl="1" algn="just" eaLnBrk="1" hangingPunct="1">
              <a:spcBef>
                <a:spcPct val="20000"/>
              </a:spcBef>
              <a:buFont typeface="Arial" panose="020B0604020202020204" pitchFamily="34" charset="0"/>
              <a:buNone/>
            </a:pPr>
            <a:r>
              <a:rPr lang="es-MX" altLang="es-MX">
                <a:solidFill>
                  <a:srgbClr val="000000"/>
                </a:solidFill>
                <a:cs typeface="Arial" panose="020B0604020202020204" pitchFamily="34" charset="0"/>
              </a:rPr>
              <a:t>Llevando un cumplimiento del 20%</a:t>
            </a:r>
          </a:p>
        </p:txBody>
      </p:sp>
      <p:sp>
        <p:nvSpPr>
          <p:cNvPr id="6" name="5 Rectángulo">
            <a:extLst>
              <a:ext uri="{FF2B5EF4-FFF2-40B4-BE49-F238E27FC236}">
                <a16:creationId xmlns:a16="http://schemas.microsoft.com/office/drawing/2014/main" id="{23B67B9B-5AFB-4A9B-854D-F40B57D3EBBC}"/>
              </a:ext>
            </a:extLst>
          </p:cNvPr>
          <p:cNvSpPr/>
          <p:nvPr/>
        </p:nvSpPr>
        <p:spPr>
          <a:xfrm>
            <a:off x="2521978" y="333376"/>
            <a:ext cx="5151025"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Programas Dirección Jurídica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7">
            <a:extLst>
              <a:ext uri="{FF2B5EF4-FFF2-40B4-BE49-F238E27FC236}">
                <a16:creationId xmlns:a16="http://schemas.microsoft.com/office/drawing/2014/main" id="{80528452-D84F-4FB4-B337-F0DA86BCC8CE}"/>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10243" name="6 Imagen" descr="Logo_ICAI GDE.jpg">
            <a:extLst>
              <a:ext uri="{FF2B5EF4-FFF2-40B4-BE49-F238E27FC236}">
                <a16:creationId xmlns:a16="http://schemas.microsoft.com/office/drawing/2014/main" id="{ECC1C639-7322-47DB-8CA4-8CB4BD65C8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2489" y="333376"/>
            <a:ext cx="1824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Marcador de contenido">
            <a:extLst>
              <a:ext uri="{FF2B5EF4-FFF2-40B4-BE49-F238E27FC236}">
                <a16:creationId xmlns:a16="http://schemas.microsoft.com/office/drawing/2014/main" id="{F9BEB1F3-96A3-497F-9BE8-B1B2F7C32FBA}"/>
              </a:ext>
            </a:extLst>
          </p:cNvPr>
          <p:cNvSpPr txBox="1">
            <a:spLocks/>
          </p:cNvSpPr>
          <p:nvPr/>
        </p:nvSpPr>
        <p:spPr>
          <a:xfrm>
            <a:off x="1847850" y="1557339"/>
            <a:ext cx="8280400" cy="4537075"/>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s-ES_tradnl" sz="1800" dirty="0">
                <a:latin typeface="Arial" panose="020B0604020202020204" pitchFamily="34" charset="0"/>
                <a:ea typeface="Times New Roman" panose="02020603050405020304" pitchFamily="18" charset="0"/>
              </a:rPr>
              <a:t>Atención y seguimiento de los decretos y demás asuntos que se publiquen en el Periódico Oficial del Estado y Diario Oficial de la Federación. </a:t>
            </a:r>
          </a:p>
          <a:p>
            <a:pPr marL="0" indent="0" algn="just">
              <a:buNone/>
              <a:defRPr/>
            </a:pPr>
            <a:endParaRPr lang="es-MX" sz="1800" dirty="0">
              <a:solidFill>
                <a:prstClr val="black"/>
              </a:solidFill>
              <a:latin typeface="Arial" panose="020B0604020202020204" pitchFamily="34" charset="0"/>
              <a:cs typeface="Arial" panose="020B0604020202020204" pitchFamily="34" charset="0"/>
            </a:endParaRPr>
          </a:p>
          <a:p>
            <a:pPr marL="0" indent="0" algn="just">
              <a:buNone/>
              <a:defRPr/>
            </a:pPr>
            <a:r>
              <a:rPr lang="es-MX" sz="1800" dirty="0">
                <a:solidFill>
                  <a:prstClr val="black"/>
                </a:solidFill>
                <a:latin typeface="Arial" panose="020B0604020202020204" pitchFamily="34" charset="0"/>
                <a:cs typeface="Arial" panose="020B0604020202020204" pitchFamily="34" charset="0"/>
              </a:rPr>
              <a:t>Se tiene como objeto </a:t>
            </a:r>
            <a:r>
              <a:rPr lang="es-ES_tradnl" sz="1800" dirty="0">
                <a:latin typeface="Arial" panose="020B0604020202020204" pitchFamily="34" charset="0"/>
              </a:rPr>
              <a:t>m</a:t>
            </a:r>
            <a:r>
              <a:rPr lang="es-ES_tradnl" sz="1800" dirty="0">
                <a:latin typeface="Arial" panose="020B0604020202020204" pitchFamily="34" charset="0"/>
                <a:ea typeface="Times New Roman" panose="02020603050405020304" pitchFamily="18" charset="0"/>
              </a:rPr>
              <a:t>antener la atención y seguimiento sobre los decretos y demás asuntos publicados en el Periódico Oficial del Estado y Diario Oficial de la Federación. </a:t>
            </a:r>
          </a:p>
          <a:p>
            <a:pPr algn="just" eaLnBrk="1" hangingPunct="1">
              <a:defRPr/>
            </a:pPr>
            <a:r>
              <a:rPr lang="es-MX" sz="1800" dirty="0">
                <a:solidFill>
                  <a:prstClr val="black"/>
                </a:solidFill>
                <a:latin typeface="Arial" panose="020B0604020202020204" pitchFamily="34" charset="0"/>
                <a:cs typeface="Arial" panose="020B0604020202020204" pitchFamily="34" charset="0"/>
              </a:rPr>
              <a:t>Actualmente se han realizado 6 tarjetas informativas sobre reformas y seguimiento de los decretos publicados.</a:t>
            </a:r>
          </a:p>
          <a:p>
            <a:pPr marL="457200" lvl="1" indent="0" algn="just">
              <a:buNone/>
              <a:defRPr/>
            </a:pPr>
            <a:endParaRPr lang="es-MX" sz="1800" dirty="0">
              <a:solidFill>
                <a:prstClr val="black"/>
              </a:solidFill>
              <a:latin typeface="Arial" panose="020B0604020202020204" pitchFamily="34" charset="0"/>
              <a:cs typeface="Arial" panose="020B0604020202020204" pitchFamily="34" charset="0"/>
            </a:endParaRPr>
          </a:p>
          <a:p>
            <a:pPr marL="514350" lvl="1" indent="0" algn="just">
              <a:buNone/>
              <a:defRPr/>
            </a:pPr>
            <a:r>
              <a:rPr lang="es-MX" sz="1800" dirty="0">
                <a:solidFill>
                  <a:prstClr val="black"/>
                </a:solidFill>
                <a:latin typeface="Arial" panose="020B0604020202020204" pitchFamily="34" charset="0"/>
                <a:cs typeface="Arial" panose="020B0604020202020204" pitchFamily="34" charset="0"/>
              </a:rPr>
              <a:t>Llevando un cumplimiento del 100%</a:t>
            </a:r>
          </a:p>
        </p:txBody>
      </p:sp>
      <p:sp>
        <p:nvSpPr>
          <p:cNvPr id="6" name="5 Rectángulo">
            <a:extLst>
              <a:ext uri="{FF2B5EF4-FFF2-40B4-BE49-F238E27FC236}">
                <a16:creationId xmlns:a16="http://schemas.microsoft.com/office/drawing/2014/main" id="{F061D662-E74D-4419-B7B5-C5D9497B305B}"/>
              </a:ext>
            </a:extLst>
          </p:cNvPr>
          <p:cNvSpPr/>
          <p:nvPr/>
        </p:nvSpPr>
        <p:spPr>
          <a:xfrm>
            <a:off x="2521978" y="333376"/>
            <a:ext cx="5151025"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Programas Dirección Jurídica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7">
            <a:extLst>
              <a:ext uri="{FF2B5EF4-FFF2-40B4-BE49-F238E27FC236}">
                <a16:creationId xmlns:a16="http://schemas.microsoft.com/office/drawing/2014/main" id="{12857D46-1F03-4DDA-9F1B-F31317DA76A8}"/>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11267" name="6 Imagen" descr="Logo_ICAI GDE.jpg">
            <a:extLst>
              <a:ext uri="{FF2B5EF4-FFF2-40B4-BE49-F238E27FC236}">
                <a16:creationId xmlns:a16="http://schemas.microsoft.com/office/drawing/2014/main" id="{9F03A932-0C12-4142-92B4-66E9B459E6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2489" y="333376"/>
            <a:ext cx="1824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Marcador de contenido">
            <a:extLst>
              <a:ext uri="{FF2B5EF4-FFF2-40B4-BE49-F238E27FC236}">
                <a16:creationId xmlns:a16="http://schemas.microsoft.com/office/drawing/2014/main" id="{FCD0DD22-6688-40B5-9F75-E503F237F84E}"/>
              </a:ext>
            </a:extLst>
          </p:cNvPr>
          <p:cNvSpPr txBox="1">
            <a:spLocks/>
          </p:cNvSpPr>
          <p:nvPr/>
        </p:nvSpPr>
        <p:spPr>
          <a:xfrm>
            <a:off x="1919288" y="1557339"/>
            <a:ext cx="8280400" cy="4537075"/>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s-ES_tradnl" sz="1800" dirty="0">
                <a:latin typeface="Arial" panose="020B0604020202020204" pitchFamily="34" charset="0"/>
                <a:ea typeface="Times New Roman" panose="02020603050405020304" pitchFamily="18" charset="0"/>
              </a:rPr>
              <a:t>Atención a consultas realizadas por las diversas áreas del Instituto. </a:t>
            </a:r>
          </a:p>
          <a:p>
            <a:pPr marL="0" indent="0" algn="just">
              <a:buNone/>
              <a:defRPr/>
            </a:pPr>
            <a:endParaRPr lang="es-MX" sz="1800" dirty="0">
              <a:solidFill>
                <a:prstClr val="black"/>
              </a:solidFill>
              <a:latin typeface="Arial" panose="020B0604020202020204" pitchFamily="34" charset="0"/>
              <a:cs typeface="Arial" panose="020B0604020202020204" pitchFamily="34" charset="0"/>
            </a:endParaRPr>
          </a:p>
          <a:p>
            <a:pPr marL="0" indent="0" algn="just">
              <a:buNone/>
              <a:defRPr/>
            </a:pPr>
            <a:r>
              <a:rPr lang="es-MX" sz="1800" dirty="0">
                <a:solidFill>
                  <a:prstClr val="black"/>
                </a:solidFill>
                <a:latin typeface="Arial" panose="020B0604020202020204" pitchFamily="34" charset="0"/>
                <a:cs typeface="Arial" panose="020B0604020202020204" pitchFamily="34" charset="0"/>
              </a:rPr>
              <a:t>Se tiene como objeto </a:t>
            </a:r>
            <a:r>
              <a:rPr lang="es-ES_tradnl" sz="1800" dirty="0">
                <a:latin typeface="Arial" panose="020B0604020202020204" pitchFamily="34" charset="0"/>
                <a:ea typeface="Times New Roman" panose="02020603050405020304" pitchFamily="18" charset="0"/>
              </a:rPr>
              <a:t>asesorar a las distintas áreas del Instituto sobre temas específicos de carácter jurídico.</a:t>
            </a:r>
            <a:r>
              <a:rPr lang="es-MX" sz="1800" dirty="0">
                <a:solidFill>
                  <a:prstClr val="black"/>
                </a:solidFill>
                <a:latin typeface="Arial" panose="020B0604020202020204" pitchFamily="34" charset="0"/>
                <a:cs typeface="Arial" panose="020B0604020202020204" pitchFamily="34" charset="0"/>
              </a:rPr>
              <a:t> </a:t>
            </a:r>
          </a:p>
          <a:p>
            <a:pPr marL="0" indent="0" algn="just">
              <a:buNone/>
              <a:defRPr/>
            </a:pPr>
            <a:endParaRPr lang="es-ES_tradnl" sz="1800" dirty="0">
              <a:latin typeface="Arial" panose="020B0604020202020204" pitchFamily="34" charset="0"/>
              <a:ea typeface="Times New Roman" panose="02020603050405020304" pitchFamily="18" charset="0"/>
            </a:endParaRPr>
          </a:p>
          <a:p>
            <a:pPr algn="just" eaLnBrk="1" hangingPunct="1">
              <a:defRPr/>
            </a:pPr>
            <a:r>
              <a:rPr lang="es-MX" sz="1800" dirty="0">
                <a:solidFill>
                  <a:prstClr val="black"/>
                </a:solidFill>
                <a:latin typeface="Arial" panose="020B0604020202020204" pitchFamily="34" charset="0"/>
                <a:cs typeface="Arial" panose="020B0604020202020204" pitchFamily="34" charset="0"/>
              </a:rPr>
              <a:t>Actualmente se han realizado 10 tarjetas informativas solicitados.</a:t>
            </a:r>
          </a:p>
          <a:p>
            <a:pPr marL="457200" lvl="1" indent="0" algn="just">
              <a:buNone/>
              <a:defRPr/>
            </a:pPr>
            <a:endParaRPr lang="es-MX" sz="1800" dirty="0">
              <a:solidFill>
                <a:prstClr val="black"/>
              </a:solidFill>
              <a:latin typeface="Arial" panose="020B0604020202020204" pitchFamily="34" charset="0"/>
              <a:cs typeface="Arial" panose="020B0604020202020204" pitchFamily="34" charset="0"/>
            </a:endParaRPr>
          </a:p>
          <a:p>
            <a:pPr marL="514350" lvl="1" indent="0" algn="just">
              <a:buNone/>
              <a:defRPr/>
            </a:pPr>
            <a:r>
              <a:rPr lang="es-MX" sz="1800" dirty="0">
                <a:solidFill>
                  <a:prstClr val="black"/>
                </a:solidFill>
                <a:latin typeface="Arial" panose="020B0604020202020204" pitchFamily="34" charset="0"/>
                <a:cs typeface="Arial" panose="020B0604020202020204" pitchFamily="34" charset="0"/>
              </a:rPr>
              <a:t>Llevando un cumplimiento del 100%</a:t>
            </a:r>
          </a:p>
          <a:p>
            <a:pPr marL="0" lvl="1" indent="0" algn="just">
              <a:buNone/>
              <a:defRPr/>
            </a:pPr>
            <a:endParaRPr lang="es-MX" sz="1800" dirty="0">
              <a:solidFill>
                <a:prstClr val="black"/>
              </a:solidFill>
              <a:latin typeface="Arial" panose="020B0604020202020204" pitchFamily="34" charset="0"/>
              <a:cs typeface="Arial" panose="020B0604020202020204" pitchFamily="34" charset="0"/>
            </a:endParaRPr>
          </a:p>
          <a:p>
            <a:pPr marL="0" lvl="1" indent="0" algn="just">
              <a:buNone/>
              <a:defRPr/>
            </a:pPr>
            <a:endParaRPr lang="es-MX" sz="1800" dirty="0">
              <a:solidFill>
                <a:prstClr val="black"/>
              </a:solidFill>
              <a:latin typeface="Arial" panose="020B0604020202020204" pitchFamily="34" charset="0"/>
              <a:cs typeface="Arial" panose="020B0604020202020204" pitchFamily="34" charset="0"/>
            </a:endParaRPr>
          </a:p>
        </p:txBody>
      </p:sp>
      <p:sp>
        <p:nvSpPr>
          <p:cNvPr id="6" name="5 Rectángulo">
            <a:extLst>
              <a:ext uri="{FF2B5EF4-FFF2-40B4-BE49-F238E27FC236}">
                <a16:creationId xmlns:a16="http://schemas.microsoft.com/office/drawing/2014/main" id="{C41394C6-2585-4917-9D88-42D1D60225B2}"/>
              </a:ext>
            </a:extLst>
          </p:cNvPr>
          <p:cNvSpPr/>
          <p:nvPr/>
        </p:nvSpPr>
        <p:spPr>
          <a:xfrm>
            <a:off x="2521978" y="333376"/>
            <a:ext cx="5151025"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Programas Dirección Jurídica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7">
            <a:extLst>
              <a:ext uri="{FF2B5EF4-FFF2-40B4-BE49-F238E27FC236}">
                <a16:creationId xmlns:a16="http://schemas.microsoft.com/office/drawing/2014/main" id="{32B5FC39-A4BC-4CC5-8431-175D61A463B3}"/>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12291" name="6 Imagen" descr="Logo_ICAI GDE.jpg">
            <a:extLst>
              <a:ext uri="{FF2B5EF4-FFF2-40B4-BE49-F238E27FC236}">
                <a16:creationId xmlns:a16="http://schemas.microsoft.com/office/drawing/2014/main" id="{91974049-A4D6-4BB5-B669-B7B609AEF8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2489" y="333376"/>
            <a:ext cx="1824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Marcador de contenido">
            <a:extLst>
              <a:ext uri="{FF2B5EF4-FFF2-40B4-BE49-F238E27FC236}">
                <a16:creationId xmlns:a16="http://schemas.microsoft.com/office/drawing/2014/main" id="{ABF8A706-3406-46B7-928B-C6AB40CB43C6}"/>
              </a:ext>
            </a:extLst>
          </p:cNvPr>
          <p:cNvSpPr txBox="1">
            <a:spLocks/>
          </p:cNvSpPr>
          <p:nvPr/>
        </p:nvSpPr>
        <p:spPr>
          <a:xfrm>
            <a:off x="1847850" y="1125539"/>
            <a:ext cx="8280400" cy="5183187"/>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s-ES_tradnl" sz="1800" dirty="0">
                <a:latin typeface="Arial" panose="020B0604020202020204" pitchFamily="34" charset="0"/>
                <a:ea typeface="Times New Roman" panose="02020603050405020304" pitchFamily="18" charset="0"/>
              </a:rPr>
              <a:t>Página de internet www.icai.org.mx</a:t>
            </a:r>
            <a:endParaRPr lang="es-MX" sz="1800" dirty="0">
              <a:solidFill>
                <a:prstClr val="black"/>
              </a:solidFill>
              <a:latin typeface="Arial" panose="020B0604020202020204" pitchFamily="34" charset="0"/>
              <a:cs typeface="Arial" panose="020B0604020202020204" pitchFamily="34" charset="0"/>
            </a:endParaRPr>
          </a:p>
          <a:p>
            <a:pPr marL="0" indent="0" algn="just">
              <a:buNone/>
              <a:defRPr/>
            </a:pPr>
            <a:r>
              <a:rPr lang="es-MX" sz="1800" dirty="0">
                <a:solidFill>
                  <a:prstClr val="black"/>
                </a:solidFill>
                <a:latin typeface="Arial" panose="020B0604020202020204" pitchFamily="34" charset="0"/>
                <a:cs typeface="Arial" panose="020B0604020202020204" pitchFamily="34" charset="0"/>
              </a:rPr>
              <a:t>Se tiene como objeto </a:t>
            </a:r>
            <a:r>
              <a:rPr lang="es-ES_tradnl" sz="1800" dirty="0">
                <a:latin typeface="Arial" panose="020B0604020202020204" pitchFamily="34" charset="0"/>
                <a:ea typeface="Times New Roman" panose="02020603050405020304" pitchFamily="18" charset="0"/>
              </a:rPr>
              <a:t>lograr la publicación y puesta en marcha del nuevo diseño del sitio de internet.</a:t>
            </a:r>
            <a:r>
              <a:rPr lang="es-MX" sz="1800" dirty="0">
                <a:solidFill>
                  <a:prstClr val="black"/>
                </a:solidFill>
                <a:latin typeface="Arial" panose="020B0604020202020204" pitchFamily="34" charset="0"/>
                <a:cs typeface="Arial" panose="020B0604020202020204" pitchFamily="34" charset="0"/>
              </a:rPr>
              <a:t> </a:t>
            </a:r>
          </a:p>
          <a:p>
            <a:pPr marL="0" indent="0" algn="just">
              <a:buNone/>
              <a:defRPr/>
            </a:pPr>
            <a:endParaRPr lang="es-ES_tradnl" sz="1800" dirty="0">
              <a:latin typeface="Arial" panose="020B0604020202020204" pitchFamily="34" charset="0"/>
              <a:ea typeface="Times New Roman" panose="02020603050405020304" pitchFamily="18" charset="0"/>
            </a:endParaRPr>
          </a:p>
          <a:p>
            <a:pPr algn="just" eaLnBrk="1" hangingPunct="1">
              <a:defRPr/>
            </a:pPr>
            <a:r>
              <a:rPr lang="es-MX" sz="1800" dirty="0">
                <a:solidFill>
                  <a:prstClr val="black"/>
                </a:solidFill>
                <a:latin typeface="Arial" panose="020B0604020202020204" pitchFamily="34" charset="0"/>
                <a:cs typeface="Arial" panose="020B0604020202020204" pitchFamily="34" charset="0"/>
              </a:rPr>
              <a:t>Se lleva a cabo juntas de trabajo con las diversas áreas del Instituto, para dar seguimiento a la actualización de la página.</a:t>
            </a:r>
          </a:p>
          <a:p>
            <a:pPr algn="just" eaLnBrk="1" hangingPunct="1">
              <a:defRPr/>
            </a:pPr>
            <a:r>
              <a:rPr lang="es-MX" sz="1800" dirty="0">
                <a:solidFill>
                  <a:prstClr val="black"/>
                </a:solidFill>
                <a:latin typeface="Arial" panose="020B0604020202020204" pitchFamily="34" charset="0"/>
                <a:cs typeface="Arial" panose="020B0604020202020204" pitchFamily="34" charset="0"/>
              </a:rPr>
              <a:t>Se realizaron 10 memorándums solicitando actualizaciones a distintas áreas.</a:t>
            </a:r>
          </a:p>
          <a:p>
            <a:pPr algn="just" eaLnBrk="1" hangingPunct="1">
              <a:defRPr/>
            </a:pPr>
            <a:r>
              <a:rPr lang="es-MX" sz="1800" dirty="0">
                <a:solidFill>
                  <a:prstClr val="black"/>
                </a:solidFill>
                <a:latin typeface="Arial" panose="020B0604020202020204" pitchFamily="34" charset="0"/>
                <a:cs typeface="Arial" panose="020B0604020202020204" pitchFamily="34" charset="0"/>
              </a:rPr>
              <a:t>Se continúo con la actualización de la página.</a:t>
            </a:r>
          </a:p>
          <a:p>
            <a:pPr algn="just" eaLnBrk="1" hangingPunct="1">
              <a:defRPr/>
            </a:pPr>
            <a:endParaRPr lang="es-MX" sz="1800" dirty="0">
              <a:solidFill>
                <a:prstClr val="black"/>
              </a:solidFill>
              <a:latin typeface="Arial" panose="020B0604020202020204" pitchFamily="34" charset="0"/>
              <a:cs typeface="Arial" panose="020B0604020202020204" pitchFamily="34" charset="0"/>
            </a:endParaRPr>
          </a:p>
          <a:p>
            <a:pPr marL="514350" lvl="1" indent="0" algn="just">
              <a:buNone/>
              <a:defRPr/>
            </a:pPr>
            <a:r>
              <a:rPr lang="es-MX" sz="1800" dirty="0">
                <a:solidFill>
                  <a:prstClr val="black"/>
                </a:solidFill>
                <a:latin typeface="Arial" panose="020B0604020202020204" pitchFamily="34" charset="0"/>
                <a:cs typeface="Arial" panose="020B0604020202020204" pitchFamily="34" charset="0"/>
              </a:rPr>
              <a:t>Llevando un cumplimiento del 100%</a:t>
            </a:r>
          </a:p>
          <a:p>
            <a:pPr marL="0" lvl="1" indent="0" algn="just">
              <a:buNone/>
              <a:defRPr/>
            </a:pPr>
            <a:endParaRPr lang="es-MX" sz="1800" dirty="0">
              <a:solidFill>
                <a:prstClr val="black"/>
              </a:solidFill>
              <a:latin typeface="Arial" panose="020B0604020202020204" pitchFamily="34" charset="0"/>
              <a:cs typeface="Arial" panose="020B0604020202020204" pitchFamily="34" charset="0"/>
            </a:endParaRPr>
          </a:p>
          <a:p>
            <a:pPr marL="0" lvl="1" indent="0" algn="just">
              <a:buNone/>
              <a:defRPr/>
            </a:pPr>
            <a:endParaRPr lang="es-MX" sz="1800" dirty="0">
              <a:solidFill>
                <a:prstClr val="black"/>
              </a:solidFill>
              <a:latin typeface="Arial" panose="020B0604020202020204" pitchFamily="34" charset="0"/>
              <a:cs typeface="Arial" panose="020B0604020202020204" pitchFamily="34" charset="0"/>
            </a:endParaRPr>
          </a:p>
        </p:txBody>
      </p:sp>
      <p:sp>
        <p:nvSpPr>
          <p:cNvPr id="6" name="5 Rectángulo">
            <a:extLst>
              <a:ext uri="{FF2B5EF4-FFF2-40B4-BE49-F238E27FC236}">
                <a16:creationId xmlns:a16="http://schemas.microsoft.com/office/drawing/2014/main" id="{F3890DEE-21A6-4991-ADAF-889F9F03D519}"/>
              </a:ext>
            </a:extLst>
          </p:cNvPr>
          <p:cNvSpPr/>
          <p:nvPr/>
        </p:nvSpPr>
        <p:spPr>
          <a:xfrm>
            <a:off x="2521978" y="333376"/>
            <a:ext cx="5151025"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Programas Dirección Jurídica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7">
            <a:extLst>
              <a:ext uri="{FF2B5EF4-FFF2-40B4-BE49-F238E27FC236}">
                <a16:creationId xmlns:a16="http://schemas.microsoft.com/office/drawing/2014/main" id="{B663E91F-2F95-41E7-93B5-88DF17B3B7E9}"/>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sp>
        <p:nvSpPr>
          <p:cNvPr id="6" name="5 Rectángulo">
            <a:extLst>
              <a:ext uri="{FF2B5EF4-FFF2-40B4-BE49-F238E27FC236}">
                <a16:creationId xmlns:a16="http://schemas.microsoft.com/office/drawing/2014/main" id="{FB0AAD89-6E52-4A7B-AD2E-79B29308A851}"/>
              </a:ext>
            </a:extLst>
          </p:cNvPr>
          <p:cNvSpPr/>
          <p:nvPr/>
        </p:nvSpPr>
        <p:spPr>
          <a:xfrm>
            <a:off x="1919537" y="188640"/>
            <a:ext cx="6552727" cy="10772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MX"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Mesas regionales para el fortalecimiento institucional</a:t>
            </a:r>
            <a:endPar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196" name="6 Imagen" descr="Logo_ICAI GDE.jpg">
            <a:extLst>
              <a:ext uri="{FF2B5EF4-FFF2-40B4-BE49-F238E27FC236}">
                <a16:creationId xmlns:a16="http://schemas.microsoft.com/office/drawing/2014/main" id="{E3573322-BA27-41AF-AF7D-3A2E33505A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7950" y="44450"/>
            <a:ext cx="1562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4 CuadroTexto">
            <a:extLst>
              <a:ext uri="{FF2B5EF4-FFF2-40B4-BE49-F238E27FC236}">
                <a16:creationId xmlns:a16="http://schemas.microsoft.com/office/drawing/2014/main" id="{93C77E6B-AA06-4080-B227-118FA8773CFA}"/>
              </a:ext>
            </a:extLst>
          </p:cNvPr>
          <p:cNvSpPr txBox="1">
            <a:spLocks noChangeArrowheads="1"/>
          </p:cNvSpPr>
          <p:nvPr/>
        </p:nvSpPr>
        <p:spPr bwMode="auto">
          <a:xfrm>
            <a:off x="1677988" y="1285875"/>
            <a:ext cx="8858250" cy="5354638"/>
          </a:xfrm>
          <a:prstGeom prst="rect">
            <a:avLst/>
          </a:prstGeom>
          <a:noFill/>
          <a:ln w="9525">
            <a:noFill/>
            <a:miter lim="800000"/>
            <a:headEnd/>
            <a:tailEnd/>
          </a:ln>
        </p:spPr>
        <p:txBody>
          <a:bodyPr>
            <a:spAutoFit/>
          </a:bodyPr>
          <a:lstStyle/>
          <a:p>
            <a:pPr eaLnBrk="1" hangingPunct="1">
              <a:defRPr/>
            </a:pPr>
            <a:r>
              <a:rPr lang="es-ES" u="sng" dirty="0">
                <a:latin typeface="Arial" charset="0"/>
              </a:rPr>
              <a:t>Objetivo</a:t>
            </a:r>
            <a:r>
              <a:rPr lang="es-ES" dirty="0">
                <a:latin typeface="Arial" charset="0"/>
              </a:rPr>
              <a:t>: </a:t>
            </a:r>
            <a:r>
              <a:rPr lang="es-MX" dirty="0">
                <a:latin typeface="Arial" charset="0"/>
              </a:rPr>
              <a:t>Fortalecer el tema de las obligaciones de transparencia de los S.O.</a:t>
            </a:r>
          </a:p>
          <a:p>
            <a:pPr eaLnBrk="1" hangingPunct="1">
              <a:defRPr/>
            </a:pPr>
            <a:endParaRPr lang="es-ES" dirty="0">
              <a:latin typeface="Arial" charset="0"/>
            </a:endParaRPr>
          </a:p>
          <a:p>
            <a:pPr eaLnBrk="1" hangingPunct="1">
              <a:defRPr/>
            </a:pPr>
            <a:r>
              <a:rPr lang="es-ES" u="sng" dirty="0">
                <a:latin typeface="Arial" charset="0"/>
              </a:rPr>
              <a:t>Metas</a:t>
            </a:r>
            <a:r>
              <a:rPr lang="es-ES" dirty="0">
                <a:latin typeface="Arial" charset="0"/>
              </a:rPr>
              <a:t>:</a:t>
            </a:r>
          </a:p>
          <a:p>
            <a:pPr marL="342900" indent="-342900">
              <a:buFont typeface="+mj-lt"/>
              <a:buAutoNum type="alphaLcParenR"/>
              <a:defRPr/>
            </a:pPr>
            <a:r>
              <a:rPr lang="es-MX" dirty="0">
                <a:latin typeface="Arial" charset="0"/>
              </a:rPr>
              <a:t>5 mesas de trabajo regionales</a:t>
            </a:r>
          </a:p>
          <a:p>
            <a:pPr eaLnBrk="1" hangingPunct="1">
              <a:defRPr/>
            </a:pPr>
            <a:endParaRPr lang="es-MX" dirty="0">
              <a:latin typeface="Arial" charset="0"/>
            </a:endParaRPr>
          </a:p>
          <a:p>
            <a:pPr eaLnBrk="1" hangingPunct="1">
              <a:defRPr/>
            </a:pPr>
            <a:r>
              <a:rPr lang="es-ES" u="sng" dirty="0">
                <a:latin typeface="Arial" charset="0"/>
              </a:rPr>
              <a:t>Actividades realizadas</a:t>
            </a:r>
            <a:r>
              <a:rPr lang="es-ES" dirty="0">
                <a:latin typeface="Arial" charset="0"/>
              </a:rPr>
              <a:t>: </a:t>
            </a:r>
          </a:p>
          <a:p>
            <a:pPr eaLnBrk="1" hangingPunct="1">
              <a:defRPr/>
            </a:pPr>
            <a:r>
              <a:rPr lang="es-ES" dirty="0">
                <a:latin typeface="Arial" charset="0"/>
              </a:rPr>
              <a:t>Durante 2018 se llevaron a cabo 5 reuniones regionales:</a:t>
            </a:r>
          </a:p>
          <a:p>
            <a:pPr eaLnBrk="1" hangingPunct="1">
              <a:defRPr/>
            </a:pPr>
            <a:endParaRPr lang="es-ES" dirty="0">
              <a:latin typeface="Arial" charset="0"/>
            </a:endParaRPr>
          </a:p>
          <a:p>
            <a:pPr eaLnBrk="1" hangingPunct="1">
              <a:defRPr/>
            </a:pPr>
            <a:endParaRPr lang="es-ES" dirty="0">
              <a:latin typeface="Arial" charset="0"/>
            </a:endParaRPr>
          </a:p>
          <a:p>
            <a:pPr eaLnBrk="1" hangingPunct="1">
              <a:defRPr/>
            </a:pPr>
            <a:endParaRPr lang="es-ES" dirty="0">
              <a:latin typeface="Arial" charset="0"/>
            </a:endParaRPr>
          </a:p>
          <a:p>
            <a:pPr eaLnBrk="1" hangingPunct="1">
              <a:defRPr/>
            </a:pPr>
            <a:endParaRPr lang="es-ES" dirty="0">
              <a:latin typeface="Arial" charset="0"/>
            </a:endParaRPr>
          </a:p>
          <a:p>
            <a:pPr eaLnBrk="1" hangingPunct="1">
              <a:defRPr/>
            </a:pPr>
            <a:endParaRPr lang="es-ES" dirty="0">
              <a:latin typeface="Arial" charset="0"/>
            </a:endParaRPr>
          </a:p>
          <a:p>
            <a:pPr eaLnBrk="1" hangingPunct="1">
              <a:defRPr/>
            </a:pPr>
            <a:endParaRPr lang="es-ES" dirty="0">
              <a:latin typeface="Arial" charset="0"/>
            </a:endParaRPr>
          </a:p>
          <a:p>
            <a:pPr eaLnBrk="1" hangingPunct="1">
              <a:defRPr/>
            </a:pPr>
            <a:endParaRPr lang="es-ES" u="sng" dirty="0">
              <a:latin typeface="Arial" charset="0"/>
            </a:endParaRPr>
          </a:p>
          <a:p>
            <a:pPr eaLnBrk="1" hangingPunct="1">
              <a:defRPr/>
            </a:pPr>
            <a:endParaRPr lang="es-ES" u="sng" dirty="0">
              <a:latin typeface="Arial" charset="0"/>
            </a:endParaRPr>
          </a:p>
          <a:p>
            <a:pPr eaLnBrk="1" hangingPunct="1">
              <a:defRPr/>
            </a:pPr>
            <a:endParaRPr lang="es-ES" u="sng" dirty="0">
              <a:latin typeface="Arial" charset="0"/>
            </a:endParaRPr>
          </a:p>
          <a:p>
            <a:pPr eaLnBrk="1" hangingPunct="1">
              <a:defRPr/>
            </a:pPr>
            <a:endParaRPr lang="es-ES" u="sng" dirty="0">
              <a:latin typeface="Arial" charset="0"/>
            </a:endParaRPr>
          </a:p>
          <a:p>
            <a:pPr eaLnBrk="1" hangingPunct="1">
              <a:defRPr/>
            </a:pPr>
            <a:endParaRPr lang="es-ES" u="sng" dirty="0">
              <a:latin typeface="Arial" charset="0"/>
            </a:endParaRPr>
          </a:p>
          <a:p>
            <a:pPr eaLnBrk="1" hangingPunct="1">
              <a:defRPr/>
            </a:pPr>
            <a:r>
              <a:rPr lang="es-ES" u="sng" dirty="0">
                <a:latin typeface="Arial" charset="0"/>
              </a:rPr>
              <a:t>Avance global</a:t>
            </a:r>
            <a:r>
              <a:rPr lang="es-ES" dirty="0">
                <a:latin typeface="Arial" charset="0"/>
              </a:rPr>
              <a:t>:  100 por ciento.</a:t>
            </a:r>
          </a:p>
        </p:txBody>
      </p:sp>
      <p:graphicFrame>
        <p:nvGraphicFramePr>
          <p:cNvPr id="2" name="Tabla 1">
            <a:extLst>
              <a:ext uri="{FF2B5EF4-FFF2-40B4-BE49-F238E27FC236}">
                <a16:creationId xmlns:a16="http://schemas.microsoft.com/office/drawing/2014/main" id="{178EFF2A-58C4-4D28-8A90-243EB5FCBB4A}"/>
              </a:ext>
            </a:extLst>
          </p:cNvPr>
          <p:cNvGraphicFramePr>
            <a:graphicFrameLocks noGrp="1"/>
          </p:cNvGraphicFramePr>
          <p:nvPr/>
        </p:nvGraphicFramePr>
        <p:xfrm>
          <a:off x="2424114" y="3500438"/>
          <a:ext cx="7127875" cy="2585080"/>
        </p:xfrm>
        <a:graphic>
          <a:graphicData uri="http://schemas.openxmlformats.org/drawingml/2006/table">
            <a:tbl>
              <a:tblPr firstRow="1" bandRow="1">
                <a:tableStyleId>{9D7B26C5-4107-4FEC-AEDC-1716B250A1EF}</a:tableStyleId>
              </a:tblPr>
              <a:tblGrid>
                <a:gridCol w="1523867">
                  <a:extLst>
                    <a:ext uri="{9D8B030D-6E8A-4147-A177-3AD203B41FA5}">
                      <a16:colId xmlns:a16="http://schemas.microsoft.com/office/drawing/2014/main" val="20000"/>
                    </a:ext>
                  </a:extLst>
                </a:gridCol>
                <a:gridCol w="3137007">
                  <a:extLst>
                    <a:ext uri="{9D8B030D-6E8A-4147-A177-3AD203B41FA5}">
                      <a16:colId xmlns:a16="http://schemas.microsoft.com/office/drawing/2014/main" val="20001"/>
                    </a:ext>
                  </a:extLst>
                </a:gridCol>
                <a:gridCol w="2467001">
                  <a:extLst>
                    <a:ext uri="{9D8B030D-6E8A-4147-A177-3AD203B41FA5}">
                      <a16:colId xmlns:a16="http://schemas.microsoft.com/office/drawing/2014/main" val="20002"/>
                    </a:ext>
                  </a:extLst>
                </a:gridCol>
              </a:tblGrid>
              <a:tr h="360040">
                <a:tc>
                  <a:txBody>
                    <a:bodyPr/>
                    <a:lstStyle/>
                    <a:p>
                      <a:r>
                        <a:rPr lang="es-MX" dirty="0"/>
                        <a:t>Región</a:t>
                      </a:r>
                    </a:p>
                  </a:txBody>
                  <a:tcPr marL="91428" marR="91428"/>
                </a:tc>
                <a:tc>
                  <a:txBody>
                    <a:bodyPr/>
                    <a:lstStyle/>
                    <a:p>
                      <a:r>
                        <a:rPr lang="es-MX" dirty="0"/>
                        <a:t>Fecha</a:t>
                      </a:r>
                    </a:p>
                  </a:txBody>
                  <a:tcPr marL="91428" marR="91428"/>
                </a:tc>
                <a:tc>
                  <a:txBody>
                    <a:bodyPr/>
                    <a:lstStyle/>
                    <a:p>
                      <a:r>
                        <a:rPr lang="es-MX" dirty="0"/>
                        <a:t>Servidores</a:t>
                      </a:r>
                      <a:r>
                        <a:rPr lang="es-MX" baseline="0" dirty="0"/>
                        <a:t> públicos</a:t>
                      </a:r>
                      <a:endParaRPr lang="es-MX" dirty="0"/>
                    </a:p>
                  </a:txBody>
                  <a:tcPr marL="91428" marR="91428"/>
                </a:tc>
                <a:extLst>
                  <a:ext uri="{0D108BD9-81ED-4DB2-BD59-A6C34878D82A}">
                    <a16:rowId xmlns:a16="http://schemas.microsoft.com/office/drawing/2014/main" val="10000"/>
                  </a:ext>
                </a:extLst>
              </a:tr>
              <a:tr h="370840">
                <a:tc>
                  <a:txBody>
                    <a:bodyPr/>
                    <a:lstStyle/>
                    <a:p>
                      <a:r>
                        <a:rPr lang="es-MX" dirty="0"/>
                        <a:t>Sureste</a:t>
                      </a:r>
                    </a:p>
                  </a:txBody>
                  <a:tcPr marL="91428" marR="91428"/>
                </a:tc>
                <a:tc>
                  <a:txBody>
                    <a:bodyPr/>
                    <a:lstStyle/>
                    <a:p>
                      <a:pPr algn="ctr"/>
                      <a:r>
                        <a:rPr lang="es-MX" dirty="0"/>
                        <a:t>1 de febrero</a:t>
                      </a:r>
                    </a:p>
                  </a:txBody>
                  <a:tcPr marL="91428" marR="91428"/>
                </a:tc>
                <a:tc>
                  <a:txBody>
                    <a:bodyPr/>
                    <a:lstStyle/>
                    <a:p>
                      <a:pPr algn="ctr"/>
                      <a:r>
                        <a:rPr lang="es-MX" b="1" dirty="0"/>
                        <a:t>59</a:t>
                      </a:r>
                    </a:p>
                  </a:txBody>
                  <a:tcPr marL="91428" marR="91428"/>
                </a:tc>
                <a:extLst>
                  <a:ext uri="{0D108BD9-81ED-4DB2-BD59-A6C34878D82A}">
                    <a16:rowId xmlns:a16="http://schemas.microsoft.com/office/drawing/2014/main" val="10001"/>
                  </a:ext>
                </a:extLst>
              </a:tr>
              <a:tr h="370840">
                <a:tc>
                  <a:txBody>
                    <a:bodyPr/>
                    <a:lstStyle/>
                    <a:p>
                      <a:r>
                        <a:rPr lang="es-MX" dirty="0"/>
                        <a:t>Laguna </a:t>
                      </a:r>
                    </a:p>
                  </a:txBody>
                  <a:tcPr marL="91428" marR="91428"/>
                </a:tc>
                <a:tc>
                  <a:txBody>
                    <a:bodyPr/>
                    <a:lstStyle/>
                    <a:p>
                      <a:pPr algn="ctr"/>
                      <a:r>
                        <a:rPr lang="es-MX" dirty="0"/>
                        <a:t>20 de febrero</a:t>
                      </a:r>
                    </a:p>
                  </a:txBody>
                  <a:tcPr marL="91428" marR="91428"/>
                </a:tc>
                <a:tc>
                  <a:txBody>
                    <a:bodyPr/>
                    <a:lstStyle/>
                    <a:p>
                      <a:pPr algn="ctr"/>
                      <a:r>
                        <a:rPr lang="es-MX" b="1" dirty="0"/>
                        <a:t>98</a:t>
                      </a:r>
                    </a:p>
                  </a:txBody>
                  <a:tcPr marL="91428" marR="91428"/>
                </a:tc>
                <a:extLst>
                  <a:ext uri="{0D108BD9-81ED-4DB2-BD59-A6C34878D82A}">
                    <a16:rowId xmlns:a16="http://schemas.microsoft.com/office/drawing/2014/main" val="10002"/>
                  </a:ext>
                </a:extLst>
              </a:tr>
              <a:tr h="370840">
                <a:tc>
                  <a:txBody>
                    <a:bodyPr/>
                    <a:lstStyle/>
                    <a:p>
                      <a:r>
                        <a:rPr lang="es-MX" dirty="0"/>
                        <a:t>Centro</a:t>
                      </a:r>
                    </a:p>
                  </a:txBody>
                  <a:tcPr marL="91428" marR="91428"/>
                </a:tc>
                <a:tc>
                  <a:txBody>
                    <a:bodyPr/>
                    <a:lstStyle/>
                    <a:p>
                      <a:pPr algn="ctr"/>
                      <a:r>
                        <a:rPr lang="es-MX" dirty="0"/>
                        <a:t>1 de marzo</a:t>
                      </a:r>
                    </a:p>
                  </a:txBody>
                  <a:tcPr marL="91428" marR="91428"/>
                </a:tc>
                <a:tc>
                  <a:txBody>
                    <a:bodyPr/>
                    <a:lstStyle/>
                    <a:p>
                      <a:pPr algn="ctr"/>
                      <a:r>
                        <a:rPr lang="es-MX" b="1" dirty="0"/>
                        <a:t>76</a:t>
                      </a:r>
                    </a:p>
                  </a:txBody>
                  <a:tcPr marL="91428" marR="91428"/>
                </a:tc>
                <a:extLst>
                  <a:ext uri="{0D108BD9-81ED-4DB2-BD59-A6C34878D82A}">
                    <a16:rowId xmlns:a16="http://schemas.microsoft.com/office/drawing/2014/main" val="10003"/>
                  </a:ext>
                </a:extLst>
              </a:tr>
              <a:tr h="370840">
                <a:tc>
                  <a:txBody>
                    <a:bodyPr/>
                    <a:lstStyle/>
                    <a:p>
                      <a:r>
                        <a:rPr lang="es-MX" dirty="0"/>
                        <a:t>Norte</a:t>
                      </a:r>
                    </a:p>
                  </a:txBody>
                  <a:tcPr marL="91428" marR="91428"/>
                </a:tc>
                <a:tc>
                  <a:txBody>
                    <a:bodyPr/>
                    <a:lstStyle/>
                    <a:p>
                      <a:pPr algn="ctr"/>
                      <a:r>
                        <a:rPr lang="es-MX" dirty="0"/>
                        <a:t>14 de marzo</a:t>
                      </a:r>
                    </a:p>
                  </a:txBody>
                  <a:tcPr marL="91428" marR="91428"/>
                </a:tc>
                <a:tc>
                  <a:txBody>
                    <a:bodyPr/>
                    <a:lstStyle/>
                    <a:p>
                      <a:pPr algn="ctr"/>
                      <a:r>
                        <a:rPr lang="es-MX" b="1" dirty="0"/>
                        <a:t>19</a:t>
                      </a:r>
                    </a:p>
                  </a:txBody>
                  <a:tcPr marL="91428" marR="91428"/>
                </a:tc>
                <a:extLst>
                  <a:ext uri="{0D108BD9-81ED-4DB2-BD59-A6C34878D82A}">
                    <a16:rowId xmlns:a16="http://schemas.microsoft.com/office/drawing/2014/main" val="10004"/>
                  </a:ext>
                </a:extLst>
              </a:tr>
              <a:tr h="370840">
                <a:tc>
                  <a:txBody>
                    <a:bodyPr/>
                    <a:lstStyle/>
                    <a:p>
                      <a:r>
                        <a:rPr lang="es-MX" dirty="0"/>
                        <a:t>Carbonífera</a:t>
                      </a:r>
                    </a:p>
                  </a:txBody>
                  <a:tcPr marL="91428" marR="91428"/>
                </a:tc>
                <a:tc>
                  <a:txBody>
                    <a:bodyPr/>
                    <a:lstStyle/>
                    <a:p>
                      <a:pPr algn="ctr"/>
                      <a:r>
                        <a:rPr lang="es-MX" dirty="0"/>
                        <a:t>15 de marzo</a:t>
                      </a:r>
                    </a:p>
                  </a:txBody>
                  <a:tcPr marL="91428" marR="91428"/>
                </a:tc>
                <a:tc>
                  <a:txBody>
                    <a:bodyPr/>
                    <a:lstStyle/>
                    <a:p>
                      <a:pPr algn="ctr"/>
                      <a:r>
                        <a:rPr lang="es-MX" b="1" dirty="0"/>
                        <a:t>54</a:t>
                      </a:r>
                    </a:p>
                  </a:txBody>
                  <a:tcPr marL="91428" marR="91428"/>
                </a:tc>
                <a:extLst>
                  <a:ext uri="{0D108BD9-81ED-4DB2-BD59-A6C34878D82A}">
                    <a16:rowId xmlns:a16="http://schemas.microsoft.com/office/drawing/2014/main" val="10005"/>
                  </a:ext>
                </a:extLst>
              </a:tr>
              <a:tr h="370840">
                <a:tc gridSpan="2">
                  <a:txBody>
                    <a:bodyPr/>
                    <a:lstStyle/>
                    <a:p>
                      <a:r>
                        <a:rPr lang="es-MX" b="1" dirty="0"/>
                        <a:t>TOTAL</a:t>
                      </a:r>
                      <a:r>
                        <a:rPr lang="es-MX" b="1" baseline="0" dirty="0"/>
                        <a:t> SERVIDORES PÚBLICOS CAPACITADOS </a:t>
                      </a:r>
                      <a:endParaRPr lang="es-MX" b="1" dirty="0"/>
                    </a:p>
                  </a:txBody>
                  <a:tcPr marL="91428" marR="91428"/>
                </a:tc>
                <a:tc hMerge="1">
                  <a:txBody>
                    <a:bodyPr/>
                    <a:lstStyle/>
                    <a:p>
                      <a:endParaRPr lang="es-MX" dirty="0"/>
                    </a:p>
                  </a:txBody>
                  <a:tcPr/>
                </a:tc>
                <a:tc>
                  <a:txBody>
                    <a:bodyPr/>
                    <a:lstStyle/>
                    <a:p>
                      <a:pPr algn="ctr"/>
                      <a:r>
                        <a:rPr lang="es-MX" b="1" dirty="0"/>
                        <a:t>306</a:t>
                      </a:r>
                    </a:p>
                  </a:txBody>
                  <a:tcPr marL="91428" marR="91428"/>
                </a:tc>
                <a:extLst>
                  <a:ext uri="{0D108BD9-81ED-4DB2-BD59-A6C34878D82A}">
                    <a16:rowId xmlns:a16="http://schemas.microsoft.com/office/drawing/2014/main" val="10006"/>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7">
            <a:extLst>
              <a:ext uri="{FF2B5EF4-FFF2-40B4-BE49-F238E27FC236}">
                <a16:creationId xmlns:a16="http://schemas.microsoft.com/office/drawing/2014/main" id="{C7F029E0-55AD-4C5A-BD66-B947A141E68A}"/>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pic>
        <p:nvPicPr>
          <p:cNvPr id="13315" name="6 Imagen" descr="Logo_ICAI GDE.jpg">
            <a:extLst>
              <a:ext uri="{FF2B5EF4-FFF2-40B4-BE49-F238E27FC236}">
                <a16:creationId xmlns:a16="http://schemas.microsoft.com/office/drawing/2014/main" id="{74F6E037-1C23-4C9D-9B0F-641C7FEFB9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188913"/>
            <a:ext cx="18240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6" name="3 Marcador de contenido">
            <a:extLst>
              <a:ext uri="{FF2B5EF4-FFF2-40B4-BE49-F238E27FC236}">
                <a16:creationId xmlns:a16="http://schemas.microsoft.com/office/drawing/2014/main" id="{3D095638-EB9B-4B40-8D1F-59F1A9AF974B}"/>
              </a:ext>
            </a:extLst>
          </p:cNvPr>
          <p:cNvGraphicFramePr>
            <a:graphicFrameLocks/>
          </p:cNvGraphicFramePr>
          <p:nvPr/>
        </p:nvGraphicFramePr>
        <p:xfrm>
          <a:off x="1584326" y="360364"/>
          <a:ext cx="9623425" cy="6834187"/>
        </p:xfrm>
        <a:graphic>
          <a:graphicData uri="http://schemas.openxmlformats.org/presentationml/2006/ole">
            <mc:AlternateContent xmlns:mc="http://schemas.openxmlformats.org/markup-compatibility/2006">
              <mc:Choice xmlns:v="urn:schemas-microsoft-com:vml" Requires="v">
                <p:oleObj spid="_x0000_s7173" name="Gráfico" r:id="rId4" imgW="9125081" imgH="6486504" progId="Excel.Chart.8">
                  <p:embed/>
                </p:oleObj>
              </mc:Choice>
              <mc:Fallback>
                <p:oleObj name="Gráfico" r:id="rId4" imgW="9125081" imgH="6486504" progId="Excel.Chart.8">
                  <p:embed/>
                  <p:pic>
                    <p:nvPicPr>
                      <p:cNvPr id="13316" name="3 Marcador de contenido">
                        <a:extLst>
                          <a:ext uri="{FF2B5EF4-FFF2-40B4-BE49-F238E27FC236}">
                            <a16:creationId xmlns:a16="http://schemas.microsoft.com/office/drawing/2014/main" id="{3D095638-EB9B-4B40-8D1F-59F1A9AF974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326" y="360364"/>
                        <a:ext cx="9623425"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7"/>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s-MX" altLang="es-MX"/>
          </a:p>
        </p:txBody>
      </p:sp>
      <p:pic>
        <p:nvPicPr>
          <p:cNvPr id="3075" name="6 Imagen" descr="Logo_ICAI G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2489" y="333376"/>
            <a:ext cx="1824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Text Box 17"/>
          <p:cNvSpPr txBox="1">
            <a:spLocks noChangeArrowheads="1"/>
          </p:cNvSpPr>
          <p:nvPr/>
        </p:nvSpPr>
        <p:spPr bwMode="auto">
          <a:xfrm>
            <a:off x="1704032" y="1700809"/>
            <a:ext cx="8280400" cy="2246313"/>
          </a:xfrm>
          <a:prstGeom prst="rect">
            <a:avLst/>
          </a:prstGeom>
          <a:noFill/>
          <a:ln w="9525">
            <a:noFill/>
            <a:miter lim="800000"/>
            <a:headEnd/>
            <a:tailEnd/>
          </a:ln>
          <a:effec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s-ES" altLang="es-MX" sz="2800" dirty="0">
                <a:solidFill>
                  <a:srgbClr val="A50021"/>
                </a:solidFill>
                <a:effectLst>
                  <a:outerShdw blurRad="38100" dist="38100" dir="2700000" algn="tl">
                    <a:srgbClr val="C0C0C0"/>
                  </a:outerShdw>
                </a:effectLst>
                <a:cs typeface="Arial" panose="020B0604020202020204" pitchFamily="34" charset="0"/>
              </a:rPr>
              <a:t>Avance de Actividades</a:t>
            </a:r>
          </a:p>
          <a:p>
            <a:pPr algn="ctr" eaLnBrk="1" hangingPunct="1">
              <a:defRPr/>
            </a:pPr>
            <a:r>
              <a:rPr lang="es-ES" altLang="es-MX" sz="2800" dirty="0">
                <a:solidFill>
                  <a:srgbClr val="A50021"/>
                </a:solidFill>
                <a:effectLst>
                  <a:outerShdw blurRad="38100" dist="38100" dir="2700000" algn="tl">
                    <a:srgbClr val="C0C0C0"/>
                  </a:outerShdw>
                </a:effectLst>
                <a:cs typeface="Arial" panose="020B0604020202020204" pitchFamily="34" charset="0"/>
              </a:rPr>
              <a:t>Dirección de Planeación y </a:t>
            </a:r>
          </a:p>
          <a:p>
            <a:pPr algn="ctr" eaLnBrk="1" hangingPunct="1">
              <a:defRPr/>
            </a:pPr>
            <a:r>
              <a:rPr lang="es-ES" altLang="es-MX" sz="2800" dirty="0">
                <a:solidFill>
                  <a:srgbClr val="A50021"/>
                </a:solidFill>
                <a:effectLst>
                  <a:outerShdw blurRad="38100" dist="38100" dir="2700000" algn="tl">
                    <a:srgbClr val="C0C0C0"/>
                  </a:outerShdw>
                </a:effectLst>
                <a:cs typeface="Arial" panose="020B0604020202020204" pitchFamily="34" charset="0"/>
              </a:rPr>
              <a:t>Fortalecimiento Institucional</a:t>
            </a:r>
          </a:p>
          <a:p>
            <a:pPr algn="ctr" eaLnBrk="1" hangingPunct="1">
              <a:defRPr/>
            </a:pPr>
            <a:endParaRPr lang="es-ES" altLang="es-MX" sz="2800" dirty="0">
              <a:solidFill>
                <a:srgbClr val="A50021"/>
              </a:solidFill>
              <a:effectLst>
                <a:outerShdw blurRad="38100" dist="38100" dir="2700000" algn="tl">
                  <a:srgbClr val="C0C0C0"/>
                </a:outerShdw>
              </a:effectLst>
              <a:cs typeface="Arial" panose="020B0604020202020204" pitchFamily="34" charset="0"/>
            </a:endParaRPr>
          </a:p>
          <a:p>
            <a:pPr algn="ctr" eaLnBrk="1" hangingPunct="1">
              <a:defRPr/>
            </a:pPr>
            <a:r>
              <a:rPr lang="es-ES" altLang="es-MX" sz="2800" dirty="0">
                <a:solidFill>
                  <a:srgbClr val="A50021"/>
                </a:solidFill>
                <a:effectLst>
                  <a:outerShdw blurRad="38100" dist="38100" dir="2700000" algn="tl">
                    <a:srgbClr val="C0C0C0"/>
                  </a:outerShdw>
                </a:effectLst>
                <a:cs typeface="Arial" panose="020B0604020202020204" pitchFamily="34" charset="0"/>
              </a:rPr>
              <a:t>Cuarto trimestre 2018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7"/>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s-MX" altLang="es-MX"/>
          </a:p>
        </p:txBody>
      </p:sp>
      <p:sp>
        <p:nvSpPr>
          <p:cNvPr id="6" name="5 Rectángulo"/>
          <p:cNvSpPr/>
          <p:nvPr/>
        </p:nvSpPr>
        <p:spPr>
          <a:xfrm>
            <a:off x="1631505" y="476672"/>
            <a:ext cx="6613523"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_tradnl" sz="2800" dirty="0">
                <a:solidFill>
                  <a:srgbClr val="C00000"/>
                </a:solidFill>
              </a:rPr>
              <a:t>Imagen Institucional y Sociedad Civil </a:t>
            </a:r>
            <a:endParaRPr lang="es-ES" sz="2800" spc="50" dirty="0">
              <a:ln w="11430"/>
              <a:solidFill>
                <a:srgbClr val="C00000"/>
              </a:solidFill>
              <a:effectLst>
                <a:outerShdw blurRad="76200" dist="50800" dir="5400000" algn="tl" rotWithShape="0">
                  <a:srgbClr val="000000">
                    <a:alpha val="65000"/>
                  </a:srgbClr>
                </a:outerShdw>
              </a:effectLst>
              <a:latin typeface="Arial" panose="020B0604020202020204" pitchFamily="34" charset="0"/>
            </a:endParaRPr>
          </a:p>
        </p:txBody>
      </p:sp>
      <p:pic>
        <p:nvPicPr>
          <p:cNvPr id="6148" name="6 Imagen" descr="Logo_ICAI G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8389" y="115888"/>
            <a:ext cx="16081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4 CuadroTexto"/>
          <p:cNvSpPr txBox="1">
            <a:spLocks noChangeArrowheads="1"/>
          </p:cNvSpPr>
          <p:nvPr/>
        </p:nvSpPr>
        <p:spPr bwMode="auto">
          <a:xfrm>
            <a:off x="1703390" y="1326051"/>
            <a:ext cx="896461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es-ES" altLang="es-MX" sz="1400" u="sng" dirty="0"/>
              <a:t>Objetivo</a:t>
            </a:r>
            <a:r>
              <a:rPr lang="es-ES" altLang="es-MX" sz="1400" dirty="0"/>
              <a:t>: </a:t>
            </a:r>
            <a:r>
              <a:rPr lang="es-ES_tradnl" sz="1400" dirty="0"/>
              <a:t>Promover la imagen institucional a través de la asistencia de eventos de alto impacto entre la sociedad civil.</a:t>
            </a:r>
          </a:p>
          <a:p>
            <a:pPr algn="just" eaLnBrk="1" hangingPunct="1"/>
            <a:endParaRPr lang="es-ES" altLang="es-MX" sz="1400" dirty="0"/>
          </a:p>
          <a:p>
            <a:pPr algn="just" eaLnBrk="1" hangingPunct="1"/>
            <a:r>
              <a:rPr lang="es-ES" altLang="es-MX" sz="1400" u="sng" dirty="0"/>
              <a:t>Metas</a:t>
            </a:r>
            <a:r>
              <a:rPr lang="es-ES" altLang="es-MX" sz="1400" dirty="0"/>
              <a:t>: Articular esfuerzos para el desarrollo de la imagen .</a:t>
            </a:r>
          </a:p>
          <a:p>
            <a:pPr algn="just" eaLnBrk="1" hangingPunct="1"/>
            <a:endParaRPr lang="es-MX" altLang="es-MX" sz="1400" dirty="0"/>
          </a:p>
          <a:p>
            <a:pPr algn="just" eaLnBrk="1" hangingPunct="1"/>
            <a:r>
              <a:rPr lang="es-ES" altLang="es-MX" sz="1400" u="sng" dirty="0"/>
              <a:t>Actividades realizadas:</a:t>
            </a:r>
            <a:r>
              <a:rPr lang="es-ES" altLang="es-MX" sz="1400" dirty="0"/>
              <a:t> </a:t>
            </a:r>
          </a:p>
          <a:p>
            <a:pPr marL="342900" indent="-342900" algn="just">
              <a:buAutoNum type="arabicPeriod"/>
            </a:pPr>
            <a:endParaRPr lang="es-ES" sz="1400" dirty="0"/>
          </a:p>
          <a:p>
            <a:pPr marL="342900" indent="-342900" algn="just">
              <a:buAutoNum type="arabicPeriod"/>
            </a:pPr>
            <a:r>
              <a:rPr lang="es-ES" sz="1400" dirty="0"/>
              <a:t>Recibimos de la RTA la respuesta de miembro adherente </a:t>
            </a:r>
          </a:p>
          <a:p>
            <a:pPr marL="342900" indent="-342900" algn="just">
              <a:buAutoNum type="arabicPeriod"/>
            </a:pPr>
            <a:r>
              <a:rPr lang="es-ES" sz="1400" dirty="0"/>
              <a:t>Trabajamos en el taller de integridad con la herramienta INTOSAINT. ASE</a:t>
            </a:r>
            <a:endParaRPr lang="es-MX" sz="1400" dirty="0"/>
          </a:p>
          <a:p>
            <a:pPr algn="just" eaLnBrk="1" hangingPunct="1"/>
            <a:endParaRPr lang="es-MX" sz="1400" dirty="0"/>
          </a:p>
          <a:p>
            <a:pPr algn="just" eaLnBrk="1" hangingPunct="1"/>
            <a:endParaRPr lang="es-ES" altLang="es-MX" sz="1400" u="sng" dirty="0"/>
          </a:p>
          <a:p>
            <a:pPr algn="just" eaLnBrk="1" hangingPunct="1"/>
            <a:r>
              <a:rPr lang="es-ES" altLang="es-MX" sz="1400" u="sng" dirty="0"/>
              <a:t>Avance global ponderado</a:t>
            </a:r>
            <a:r>
              <a:rPr lang="es-ES" altLang="es-MX" sz="1400" dirty="0"/>
              <a:t>: 100% de RTA</a:t>
            </a:r>
          </a:p>
          <a:p>
            <a:pPr algn="just" eaLnBrk="1" hangingPunct="1"/>
            <a:r>
              <a:rPr lang="es-ES" altLang="es-MX" sz="1400" dirty="0"/>
              <a:t>Pendientes los resultados de INTOSAINT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7"/>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s-MX" altLang="es-MX"/>
          </a:p>
        </p:txBody>
      </p:sp>
      <p:pic>
        <p:nvPicPr>
          <p:cNvPr id="14339" name="6 Imagen" descr="Logo_ICAI G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5838" y="115889"/>
            <a:ext cx="19542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775520" y="467961"/>
            <a:ext cx="7164288"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_tradnl" sz="2800" dirty="0">
                <a:solidFill>
                  <a:srgbClr val="C00000"/>
                </a:solidFill>
              </a:rPr>
              <a:t>Sistema de Gestión De Calidad </a:t>
            </a:r>
            <a:endParaRPr lang="es-ES" sz="2800" spc="50" dirty="0">
              <a:ln w="11430"/>
              <a:solidFill>
                <a:srgbClr val="C00000"/>
              </a:solidFill>
              <a:effectLst>
                <a:outerShdw blurRad="76200" dist="50800" dir="5400000" algn="tl" rotWithShape="0">
                  <a:srgbClr val="000000">
                    <a:alpha val="65000"/>
                  </a:srgbClr>
                </a:outerShdw>
              </a:effectLst>
              <a:latin typeface="Arial" panose="020B0604020202020204" pitchFamily="34" charset="0"/>
            </a:endParaRPr>
          </a:p>
        </p:txBody>
      </p:sp>
      <p:sp>
        <p:nvSpPr>
          <p:cNvPr id="7" name="4 CuadroTexto"/>
          <p:cNvSpPr txBox="1">
            <a:spLocks noChangeArrowheads="1"/>
          </p:cNvSpPr>
          <p:nvPr/>
        </p:nvSpPr>
        <p:spPr bwMode="auto">
          <a:xfrm>
            <a:off x="1631504" y="908721"/>
            <a:ext cx="8928546" cy="7417415"/>
          </a:xfrm>
          <a:prstGeom prst="rect">
            <a:avLst/>
          </a:prstGeom>
          <a:noFill/>
          <a:ln w="9525">
            <a:noFill/>
            <a:miter lim="800000"/>
            <a:headEnd/>
            <a:tailEnd/>
          </a:ln>
        </p:spPr>
        <p:txBody>
          <a:bodyPr wrap="square">
            <a:spAutoFit/>
          </a:bodyPr>
          <a:lstStyle/>
          <a:p>
            <a:pPr eaLnBrk="1" hangingPunct="1">
              <a:defRPr/>
            </a:pPr>
            <a:endParaRPr lang="es-ES" dirty="0"/>
          </a:p>
          <a:p>
            <a:pPr eaLnBrk="1" hangingPunct="1"/>
            <a:r>
              <a:rPr lang="es-ES" altLang="es-MX" sz="1600" u="sng" dirty="0"/>
              <a:t>Objetivo</a:t>
            </a:r>
            <a:r>
              <a:rPr lang="es-ES" altLang="es-MX" sz="1600" dirty="0"/>
              <a:t>: </a:t>
            </a:r>
            <a:r>
              <a:rPr lang="es-ES_tradnl" altLang="es-MX" sz="1600" dirty="0"/>
              <a:t>Administrar</a:t>
            </a:r>
            <a:r>
              <a:rPr lang="es-ES_tradnl" sz="1600" dirty="0"/>
              <a:t> la operación de nuestro Sistema de Transparencia, Acceso a la Información Pública, Protección de Datos Personales y Gobierno Abierto de manera veraz y oportuna, que estimule la participación democrática de las personas, basado en un Sistema de Gestión de Calidad, que incluye el desarrollo integral de su personal y la participación activa en la mejora continua de todos sus procesos, conforme al ISO 9001:2015.</a:t>
            </a:r>
          </a:p>
          <a:p>
            <a:pPr eaLnBrk="1" hangingPunct="1"/>
            <a:endParaRPr lang="es-ES" altLang="es-MX" sz="1600" dirty="0"/>
          </a:p>
          <a:p>
            <a:pPr eaLnBrk="1" hangingPunct="1"/>
            <a:r>
              <a:rPr lang="es-ES" altLang="es-MX" sz="1600" u="sng" dirty="0"/>
              <a:t>Metas</a:t>
            </a:r>
            <a:r>
              <a:rPr lang="es-ES" altLang="es-MX" sz="1600" dirty="0"/>
              <a:t>: </a:t>
            </a:r>
          </a:p>
          <a:p>
            <a:pPr marL="342900" indent="-342900">
              <a:buAutoNum type="alphaLcParenR"/>
            </a:pPr>
            <a:r>
              <a:rPr lang="es-MX" sz="1600" dirty="0"/>
              <a:t>Dar cumplimiento a las obligaciones que se establecen en la norma ISO 9001:2015, en la cual está basado nuestro sistema de Gestión de Calidad</a:t>
            </a:r>
            <a:r>
              <a:rPr lang="es-ES_tradnl" sz="1600" dirty="0"/>
              <a:t> solventando los resultados de las auditorías y revisiones de la Dirección.</a:t>
            </a:r>
          </a:p>
          <a:p>
            <a:pPr marL="342900" indent="-342900">
              <a:buAutoNum type="alphaLcParenR"/>
            </a:pPr>
            <a:endParaRPr lang="es-ES" altLang="es-MX" sz="1600" u="sng" dirty="0"/>
          </a:p>
          <a:p>
            <a:pPr eaLnBrk="1" hangingPunct="1"/>
            <a:r>
              <a:rPr lang="es-ES" altLang="es-MX" sz="1600" u="sng" dirty="0"/>
              <a:t>Actividades realizadas: </a:t>
            </a:r>
          </a:p>
          <a:p>
            <a:pPr eaLnBrk="1" hangingPunct="1"/>
            <a:endParaRPr lang="es-ES" altLang="es-MX" sz="1600" u="sng" dirty="0"/>
          </a:p>
          <a:p>
            <a:pPr eaLnBrk="1" hangingPunct="1"/>
            <a:endParaRPr lang="es-ES" altLang="es-MX" sz="1600" u="sng" dirty="0"/>
          </a:p>
          <a:p>
            <a:pPr eaLnBrk="1" hangingPunct="1"/>
            <a:r>
              <a:rPr lang="es-ES" altLang="es-MX" sz="1600" dirty="0"/>
              <a:t>1. Se realizó la auditoria externa donde se encontraron 5 hallazgos menores</a:t>
            </a:r>
          </a:p>
          <a:p>
            <a:pPr eaLnBrk="1" hangingPunct="1"/>
            <a:endParaRPr lang="es-ES" altLang="es-MX" sz="1600" dirty="0"/>
          </a:p>
          <a:p>
            <a:pPr eaLnBrk="1" hangingPunct="1"/>
            <a:r>
              <a:rPr lang="es-ES" altLang="es-MX" sz="1600" dirty="0"/>
              <a:t>Avance global ponderado: 100%</a:t>
            </a:r>
          </a:p>
          <a:p>
            <a:pPr eaLnBrk="1" hangingPunct="1"/>
            <a:endParaRPr lang="es-ES" altLang="es-MX" sz="1600" dirty="0"/>
          </a:p>
          <a:p>
            <a:pPr algn="r" eaLnBrk="1" hangingPunct="1"/>
            <a:endParaRPr lang="es-ES" altLang="es-MX" sz="1600" dirty="0"/>
          </a:p>
          <a:p>
            <a:pPr eaLnBrk="1" hangingPunct="1"/>
            <a:endParaRPr lang="es-ES" altLang="es-MX" sz="1600" dirty="0"/>
          </a:p>
          <a:p>
            <a:pPr eaLnBrk="1" hangingPunct="1"/>
            <a:endParaRPr lang="es-ES" altLang="es-MX" sz="1600" dirty="0"/>
          </a:p>
          <a:p>
            <a:pPr eaLnBrk="1" hangingPunct="1"/>
            <a:endParaRPr lang="es-ES" altLang="es-MX" sz="1600" u="sng" dirty="0"/>
          </a:p>
          <a:p>
            <a:pPr eaLnBrk="1" hangingPunct="1"/>
            <a:endParaRPr lang="es-ES" altLang="es-MX" sz="1600" dirty="0"/>
          </a:p>
          <a:p>
            <a:pPr eaLnBrk="1" hangingPunct="1">
              <a:defRPr/>
            </a:pPr>
            <a:endParaRPr lang="es-MX" dirty="0">
              <a:latin typeface="Arial" panose="020B0604020202020204" pitchFamily="34" charset="0"/>
            </a:endParaRPr>
          </a:p>
          <a:p>
            <a:pPr marL="285750" indent="-285750">
              <a:buFont typeface="Wingdings" panose="05000000000000000000" pitchFamily="2" charset="2"/>
              <a:buChar char="Ø"/>
              <a:defRPr/>
            </a:pPr>
            <a:endParaRPr lang="es-MX" dirty="0">
              <a:latin typeface="Arial" panose="020B0604020202020204" pitchFamily="34" charset="0"/>
            </a:endParaRPr>
          </a:p>
          <a:p>
            <a:pPr eaLnBrk="1" hangingPunct="1">
              <a:defRPr/>
            </a:pPr>
            <a:endParaRPr lang="es-MX" dirty="0"/>
          </a:p>
          <a:p>
            <a:pPr marL="285750" indent="-285750">
              <a:buFont typeface="Wingdings" panose="05000000000000000000" pitchFamily="2" charset="2"/>
              <a:buChar char="Ø"/>
              <a:defRPr/>
            </a:pPr>
            <a:endParaRPr lang="es-ES" dirty="0"/>
          </a:p>
          <a:p>
            <a:pPr eaLnBrk="1" hangingPunct="1">
              <a:defRPr/>
            </a:pPr>
            <a:r>
              <a:rPr lang="es-ES"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7"/>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s-MX" altLang="es-MX"/>
          </a:p>
        </p:txBody>
      </p:sp>
      <p:pic>
        <p:nvPicPr>
          <p:cNvPr id="14339" name="6 Imagen" descr="Logo_ICAI G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5838" y="115889"/>
            <a:ext cx="19542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775520" y="467961"/>
            <a:ext cx="4752528"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_tradnl" sz="2800" dirty="0">
                <a:solidFill>
                  <a:srgbClr val="C00000"/>
                </a:solidFill>
              </a:rPr>
              <a:t>Código de Ética</a:t>
            </a:r>
            <a:endParaRPr lang="es-ES" sz="2800" spc="50" dirty="0">
              <a:ln w="11430"/>
              <a:solidFill>
                <a:srgbClr val="C00000"/>
              </a:solidFill>
              <a:effectLst>
                <a:outerShdw blurRad="76200" dist="50800" dir="5400000" algn="tl" rotWithShape="0">
                  <a:srgbClr val="000000">
                    <a:alpha val="65000"/>
                  </a:srgbClr>
                </a:outerShdw>
              </a:effectLst>
              <a:latin typeface="Arial" panose="020B0604020202020204" pitchFamily="34" charset="0"/>
            </a:endParaRPr>
          </a:p>
        </p:txBody>
      </p:sp>
      <p:sp>
        <p:nvSpPr>
          <p:cNvPr id="7" name="4 CuadroTexto"/>
          <p:cNvSpPr txBox="1">
            <a:spLocks noChangeArrowheads="1"/>
          </p:cNvSpPr>
          <p:nvPr/>
        </p:nvSpPr>
        <p:spPr bwMode="auto">
          <a:xfrm>
            <a:off x="1762335" y="1052737"/>
            <a:ext cx="8784530" cy="6678751"/>
          </a:xfrm>
          <a:prstGeom prst="rect">
            <a:avLst/>
          </a:prstGeom>
          <a:noFill/>
          <a:ln w="9525">
            <a:noFill/>
            <a:miter lim="800000"/>
            <a:headEnd/>
            <a:tailEnd/>
          </a:ln>
        </p:spPr>
        <p:txBody>
          <a:bodyPr wrap="square">
            <a:spAutoFit/>
          </a:bodyPr>
          <a:lstStyle/>
          <a:p>
            <a:pPr eaLnBrk="1" hangingPunct="1">
              <a:defRPr/>
            </a:pPr>
            <a:endParaRPr lang="es-ES" dirty="0"/>
          </a:p>
          <a:p>
            <a:pPr eaLnBrk="1" hangingPunct="1"/>
            <a:endParaRPr lang="es-ES" altLang="es-MX" sz="1600" u="sng" dirty="0"/>
          </a:p>
          <a:p>
            <a:pPr eaLnBrk="1" hangingPunct="1"/>
            <a:endParaRPr lang="es-ES" altLang="es-MX" sz="1600" u="sng" dirty="0"/>
          </a:p>
          <a:p>
            <a:pPr eaLnBrk="1" hangingPunct="1"/>
            <a:r>
              <a:rPr lang="es-ES" altLang="es-MX" sz="1600" u="sng" dirty="0"/>
              <a:t>Objetivo</a:t>
            </a:r>
            <a:r>
              <a:rPr lang="es-ES" altLang="es-MX" sz="1600" dirty="0"/>
              <a:t>: </a:t>
            </a:r>
            <a:r>
              <a:rPr lang="es-ES_tradnl" sz="1600" dirty="0"/>
              <a:t>Elaboración e implementación de un código de conducta institucional. </a:t>
            </a:r>
          </a:p>
          <a:p>
            <a:pPr eaLnBrk="1" hangingPunct="1"/>
            <a:endParaRPr lang="es-ES" altLang="es-MX" sz="1600" dirty="0"/>
          </a:p>
          <a:p>
            <a:pPr eaLnBrk="1" hangingPunct="1"/>
            <a:r>
              <a:rPr lang="es-ES" altLang="es-MX" sz="1600" u="sng" dirty="0"/>
              <a:t>Metas</a:t>
            </a:r>
            <a:r>
              <a:rPr lang="es-ES" altLang="es-MX" sz="1600" dirty="0"/>
              <a:t>: </a:t>
            </a:r>
          </a:p>
          <a:p>
            <a:pPr marL="342900" indent="-342900">
              <a:buAutoNum type="alphaLcParenR"/>
            </a:pPr>
            <a:r>
              <a:rPr lang="es-ES" sz="1600" dirty="0"/>
              <a:t>Realizar e impulsar la aprobación de un código de conducta institucional; con base en el código de ética nacional</a:t>
            </a:r>
          </a:p>
          <a:p>
            <a:pPr marL="342900" indent="-342900">
              <a:buAutoNum type="alphaLcParenR"/>
            </a:pPr>
            <a:r>
              <a:rPr lang="es-ES" sz="1600" dirty="0"/>
              <a:t>Impulsar la celebración de un convenio de colaboración tripartita entre el Gobierno del Estado de Coahuila, la Secretaría de la Función Pública Federal y el ICAI; con el objetivo de posicionarnos como el principal promotor de buenas prácticas gubernamentales y la creación de códigos de ética por parte de los sujetos obligados para su inclusión en los portales de internet que a cada uno le corresponden</a:t>
            </a:r>
            <a:endParaRPr lang="es-ES_tradnl" sz="1600" dirty="0"/>
          </a:p>
          <a:p>
            <a:pPr marL="342900" indent="-342900">
              <a:buAutoNum type="alphaLcParenR"/>
            </a:pPr>
            <a:endParaRPr lang="es-ES" altLang="es-MX" sz="1600" u="sng" dirty="0"/>
          </a:p>
          <a:p>
            <a:pPr eaLnBrk="1" hangingPunct="1"/>
            <a:r>
              <a:rPr lang="es-ES" altLang="es-MX" sz="1600" u="sng" dirty="0"/>
              <a:t>Actividades realizadas: </a:t>
            </a:r>
          </a:p>
          <a:p>
            <a:pPr eaLnBrk="1" hangingPunct="1"/>
            <a:endParaRPr lang="es-ES" altLang="es-MX" sz="1600" u="sng" dirty="0"/>
          </a:p>
          <a:p>
            <a:pPr eaLnBrk="1" hangingPunct="1"/>
            <a:r>
              <a:rPr lang="es-ES" altLang="es-MX" sz="1600" dirty="0"/>
              <a:t>1. Código de ética socializado</a:t>
            </a:r>
          </a:p>
          <a:p>
            <a:pPr eaLnBrk="1" hangingPunct="1"/>
            <a:r>
              <a:rPr lang="es-ES" altLang="es-MX" sz="1600" dirty="0"/>
              <a:t> </a:t>
            </a:r>
          </a:p>
          <a:p>
            <a:pPr eaLnBrk="1" hangingPunct="1"/>
            <a:r>
              <a:rPr lang="es-ES" altLang="es-MX" sz="1600" dirty="0"/>
              <a:t> </a:t>
            </a:r>
            <a:endParaRPr lang="es-ES" altLang="es-MX" sz="1600" u="sng" dirty="0"/>
          </a:p>
          <a:p>
            <a:pPr eaLnBrk="1" hangingPunct="1"/>
            <a:r>
              <a:rPr lang="es-ES" altLang="es-MX" sz="1600" u="sng" dirty="0"/>
              <a:t>Avance global ponderado</a:t>
            </a:r>
            <a:r>
              <a:rPr lang="es-ES" altLang="es-MX" sz="1600" dirty="0"/>
              <a:t>: 100%</a:t>
            </a:r>
          </a:p>
          <a:p>
            <a:pPr eaLnBrk="1" hangingPunct="1">
              <a:defRPr/>
            </a:pPr>
            <a:endParaRPr lang="es-MX" dirty="0">
              <a:latin typeface="Arial" panose="020B0604020202020204" pitchFamily="34" charset="0"/>
            </a:endParaRPr>
          </a:p>
          <a:p>
            <a:pPr marL="285750" indent="-285750">
              <a:buFont typeface="Wingdings" panose="05000000000000000000" pitchFamily="2" charset="2"/>
              <a:buChar char="Ø"/>
              <a:defRPr/>
            </a:pPr>
            <a:endParaRPr lang="es-MX" dirty="0">
              <a:latin typeface="Arial" panose="020B0604020202020204" pitchFamily="34" charset="0"/>
            </a:endParaRPr>
          </a:p>
          <a:p>
            <a:pPr eaLnBrk="1" hangingPunct="1">
              <a:defRPr/>
            </a:pPr>
            <a:endParaRPr lang="es-MX" dirty="0"/>
          </a:p>
          <a:p>
            <a:pPr marL="285750" indent="-285750">
              <a:buFont typeface="Wingdings" panose="05000000000000000000" pitchFamily="2" charset="2"/>
              <a:buChar char="Ø"/>
              <a:defRPr/>
            </a:pPr>
            <a:endParaRPr lang="es-ES" dirty="0"/>
          </a:p>
          <a:p>
            <a:pPr eaLnBrk="1" hangingPunct="1">
              <a:defRPr/>
            </a:pPr>
            <a:r>
              <a:rPr lang="es-ES" dirty="0"/>
              <a:t> </a:t>
            </a:r>
          </a:p>
        </p:txBody>
      </p:sp>
    </p:spTree>
    <p:extLst>
      <p:ext uri="{BB962C8B-B14F-4D97-AF65-F5344CB8AC3E}">
        <p14:creationId xmlns:p14="http://schemas.microsoft.com/office/powerpoint/2010/main" val="35074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7"/>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s-MX" altLang="es-MX"/>
          </a:p>
        </p:txBody>
      </p:sp>
      <p:sp>
        <p:nvSpPr>
          <p:cNvPr id="6" name="5 Rectángulo"/>
          <p:cNvSpPr/>
          <p:nvPr/>
        </p:nvSpPr>
        <p:spPr>
          <a:xfrm>
            <a:off x="1775520" y="1106741"/>
            <a:ext cx="8208912"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_tradnl" sz="2800" dirty="0">
                <a:solidFill>
                  <a:srgbClr val="C00000"/>
                </a:solidFill>
              </a:rPr>
              <a:t>Publicación de materiales sobre Transparencia </a:t>
            </a:r>
            <a:endParaRPr lang="es-ES" sz="2800" spc="50" dirty="0">
              <a:ln w="11430"/>
              <a:solidFill>
                <a:srgbClr val="C00000"/>
              </a:solidFill>
              <a:effectLst>
                <a:outerShdw blurRad="76200" dist="50800" dir="5400000" algn="tl" rotWithShape="0">
                  <a:srgbClr val="000000">
                    <a:alpha val="65000"/>
                  </a:srgbClr>
                </a:outerShdw>
              </a:effectLst>
              <a:latin typeface="Arial" panose="020B0604020202020204" pitchFamily="34" charset="0"/>
            </a:endParaRPr>
          </a:p>
        </p:txBody>
      </p:sp>
      <p:pic>
        <p:nvPicPr>
          <p:cNvPr id="8196" name="6 Imagen" descr="Logo_ICAI G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4251" y="188914"/>
            <a:ext cx="16922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4 CuadroTexto"/>
          <p:cNvSpPr txBox="1">
            <a:spLocks noChangeArrowheads="1"/>
          </p:cNvSpPr>
          <p:nvPr/>
        </p:nvSpPr>
        <p:spPr bwMode="auto">
          <a:xfrm>
            <a:off x="2062162" y="2881968"/>
            <a:ext cx="86423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s-ES" altLang="es-MX" u="sng" dirty="0"/>
              <a:t>Objetivo</a:t>
            </a:r>
            <a:r>
              <a:rPr lang="es-ES" altLang="es-MX" dirty="0"/>
              <a:t>: </a:t>
            </a:r>
            <a:r>
              <a:rPr lang="es-ES_tradnl" dirty="0"/>
              <a:t>Promover el conocimiento en los los temas de transparencia, derecho a saber, protección de los datos personales y gobierno abierto</a:t>
            </a:r>
            <a:r>
              <a:rPr lang="es-ES" altLang="es-MX" dirty="0"/>
              <a:t> </a:t>
            </a:r>
          </a:p>
          <a:p>
            <a:pPr eaLnBrk="1" hangingPunct="1"/>
            <a:endParaRPr lang="es-ES" altLang="es-MX" dirty="0"/>
          </a:p>
          <a:p>
            <a:pPr eaLnBrk="1" hangingPunct="1"/>
            <a:r>
              <a:rPr lang="es-ES" altLang="es-MX" u="sng" dirty="0"/>
              <a:t>Metas</a:t>
            </a:r>
            <a:r>
              <a:rPr lang="es-ES" altLang="es-MX" dirty="0"/>
              <a:t>: </a:t>
            </a:r>
            <a:r>
              <a:rPr lang="es-ES_tradnl" dirty="0"/>
              <a:t>Recopilación, edición, diseño y publicación de productos editoriales sobre transparencia, derecho a saber y/o protección de datos personales. </a:t>
            </a:r>
          </a:p>
          <a:p>
            <a:pPr marL="285750" indent="-285750">
              <a:buFontTx/>
              <a:buChar char="-"/>
            </a:pPr>
            <a:r>
              <a:rPr lang="es-ES" altLang="es-MX" dirty="0"/>
              <a:t>Un libro</a:t>
            </a:r>
          </a:p>
          <a:p>
            <a:pPr marL="285750" indent="-285750">
              <a:buFontTx/>
              <a:buChar char="-"/>
            </a:pPr>
            <a:r>
              <a:rPr lang="es-ES" altLang="es-MX" dirty="0"/>
              <a:t>Un dossier semestral</a:t>
            </a:r>
          </a:p>
          <a:p>
            <a:pPr marL="285750" indent="-285750">
              <a:buFontTx/>
              <a:buChar char="-"/>
            </a:pPr>
            <a:r>
              <a:rPr lang="es-ES" altLang="es-MX" dirty="0"/>
              <a:t>Un  informe de resultados</a:t>
            </a:r>
          </a:p>
          <a:p>
            <a:pPr marL="285750" indent="-285750">
              <a:buFontTx/>
              <a:buChar char="-"/>
            </a:pPr>
            <a:r>
              <a:rPr lang="es-ES" altLang="es-MX" dirty="0"/>
              <a:t>Plan Anual de trabajo</a:t>
            </a:r>
          </a:p>
          <a:p>
            <a:pPr eaLnBrk="1" hangingPunct="1"/>
            <a:endParaRPr lang="es-MX" altLang="es-MX" dirty="0"/>
          </a:p>
          <a:p>
            <a:pPr eaLnBrk="1" hangingPunct="1"/>
            <a:r>
              <a:rPr lang="es-ES" altLang="es-MX" u="sng" dirty="0"/>
              <a:t>Actividades realizadas:</a:t>
            </a:r>
          </a:p>
          <a:p>
            <a:pPr eaLnBrk="1" hangingPunct="1"/>
            <a:r>
              <a:rPr lang="es-ES" altLang="es-MX" dirty="0"/>
              <a:t>Realizamos la planeación del 14° informe de resultados</a:t>
            </a:r>
          </a:p>
          <a:p>
            <a:pPr eaLnBrk="1" hangingPunct="1"/>
            <a:r>
              <a:rPr lang="es-ES" altLang="es-MX" dirty="0"/>
              <a:t>Elaboramos una encuesta para que sea una entrada/diagnóstico y elaborar el</a:t>
            </a:r>
          </a:p>
          <a:p>
            <a:pPr eaLnBrk="1" hangingPunct="1"/>
            <a:r>
              <a:rPr lang="es-ES" altLang="es-MX" dirty="0"/>
              <a:t>Recopilamos información para el Plan Anual de Trabajo 2019</a:t>
            </a:r>
          </a:p>
          <a:p>
            <a:pPr eaLnBrk="1" hangingPunct="1"/>
            <a:endParaRPr lang="es-ES" altLang="es-MX" u="sng" dirty="0"/>
          </a:p>
          <a:p>
            <a:pPr eaLnBrk="1" hangingPunct="1"/>
            <a:r>
              <a:rPr lang="es-ES" altLang="es-MX" u="sng" dirty="0"/>
              <a:t>Avance global ponderado</a:t>
            </a:r>
            <a:r>
              <a:rPr lang="es-ES" altLang="es-MX" dirty="0"/>
              <a:t>: 50%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7"/>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s-MX" altLang="es-MX"/>
          </a:p>
        </p:txBody>
      </p:sp>
      <p:sp>
        <p:nvSpPr>
          <p:cNvPr id="6" name="5 Rectángulo"/>
          <p:cNvSpPr/>
          <p:nvPr/>
        </p:nvSpPr>
        <p:spPr>
          <a:xfrm>
            <a:off x="1919536" y="1196752"/>
            <a:ext cx="3744416"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_tradnl" sz="2800" dirty="0">
                <a:solidFill>
                  <a:srgbClr val="C00000"/>
                </a:solidFill>
              </a:rPr>
              <a:t>Profesionalización </a:t>
            </a:r>
            <a:endParaRPr lang="es-ES" sz="2800" spc="50" dirty="0">
              <a:ln w="11430"/>
              <a:solidFill>
                <a:srgbClr val="C00000"/>
              </a:solidFill>
              <a:effectLst>
                <a:outerShdw blurRad="76200" dist="50800" dir="5400000" algn="tl" rotWithShape="0">
                  <a:srgbClr val="000000">
                    <a:alpha val="65000"/>
                  </a:srgbClr>
                </a:outerShdw>
              </a:effectLst>
              <a:latin typeface="Arial" panose="020B0604020202020204" pitchFamily="34" charset="0"/>
            </a:endParaRPr>
          </a:p>
        </p:txBody>
      </p:sp>
      <p:pic>
        <p:nvPicPr>
          <p:cNvPr id="10244" name="6 Imagen" descr="Logo_ICAI G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0114" y="188913"/>
            <a:ext cx="18240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4 CuadroTexto"/>
          <p:cNvSpPr txBox="1">
            <a:spLocks noChangeArrowheads="1"/>
          </p:cNvSpPr>
          <p:nvPr/>
        </p:nvSpPr>
        <p:spPr bwMode="auto">
          <a:xfrm>
            <a:off x="1919536" y="2532961"/>
            <a:ext cx="864096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s-ES" altLang="es-MX" u="sng" dirty="0"/>
              <a:t>Objetivo</a:t>
            </a:r>
            <a:r>
              <a:rPr lang="es-ES" altLang="es-MX" dirty="0"/>
              <a:t>: </a:t>
            </a:r>
            <a:r>
              <a:rPr lang="es-MX" i="1" dirty="0"/>
              <a:t>Fomentar  la profesionalización del personal del ICAI en temas afines a la materia: transparencia, acceso a la información y la protección a los datos personales, rendición de cuentas, gobierno abierto, derechos fundamentales y  equidad de género</a:t>
            </a:r>
            <a:r>
              <a:rPr lang="es-ES_tradnl" dirty="0"/>
              <a:t> entre otras.</a:t>
            </a:r>
            <a:r>
              <a:rPr lang="es-ES" altLang="es-MX" dirty="0"/>
              <a:t> </a:t>
            </a:r>
          </a:p>
          <a:p>
            <a:pPr eaLnBrk="1" hangingPunct="1"/>
            <a:endParaRPr lang="es-ES" altLang="es-MX" dirty="0"/>
          </a:p>
          <a:p>
            <a:pPr eaLnBrk="1" hangingPunct="1"/>
            <a:r>
              <a:rPr lang="es-ES" altLang="es-MX" u="sng" dirty="0"/>
              <a:t>Metas</a:t>
            </a:r>
            <a:r>
              <a:rPr lang="es-ES" altLang="es-MX" dirty="0"/>
              <a:t>: Proponer la participación del personal del ICAI en dos cursos en línea</a:t>
            </a:r>
          </a:p>
          <a:p>
            <a:pPr eaLnBrk="1" hangingPunct="1"/>
            <a:endParaRPr lang="es-ES" altLang="es-MX" dirty="0"/>
          </a:p>
          <a:p>
            <a:pPr eaLnBrk="1" hangingPunct="1"/>
            <a:r>
              <a:rPr lang="es-ES" altLang="es-MX" u="sng" dirty="0"/>
              <a:t>Actividades realizadas:</a:t>
            </a:r>
          </a:p>
          <a:p>
            <a:pPr marL="342900" indent="-342900">
              <a:buFont typeface="+mj-lt"/>
              <a:buAutoNum type="arabicPeriod"/>
            </a:pPr>
            <a:r>
              <a:rPr lang="es-ES" altLang="es-MX" dirty="0"/>
              <a:t>Concluimos el diplomado Responsabilidades Administrativas impartido por la Auditoría Superior del Estado de Coahuila.</a:t>
            </a:r>
          </a:p>
          <a:p>
            <a:pPr eaLnBrk="1" hangingPunct="1"/>
            <a:r>
              <a:rPr lang="es-ES" altLang="es-MX" u="sng" dirty="0"/>
              <a:t>Avance global ponderado</a:t>
            </a:r>
            <a:r>
              <a:rPr lang="es-ES" altLang="es-MX" dirty="0"/>
              <a:t>: 100%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7"/>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s-MX" altLang="es-MX"/>
          </a:p>
        </p:txBody>
      </p:sp>
      <p:sp>
        <p:nvSpPr>
          <p:cNvPr id="6" name="5 Rectángulo"/>
          <p:cNvSpPr/>
          <p:nvPr/>
        </p:nvSpPr>
        <p:spPr>
          <a:xfrm>
            <a:off x="1669034" y="1249596"/>
            <a:ext cx="6299175"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_tradnl" sz="2800" dirty="0">
                <a:solidFill>
                  <a:srgbClr val="C00000"/>
                </a:solidFill>
              </a:rPr>
              <a:t>Sistema Nacional de Transparencia </a:t>
            </a:r>
            <a:endParaRPr lang="es-ES" sz="2600" spc="50" dirty="0">
              <a:ln w="11430"/>
              <a:solidFill>
                <a:srgbClr val="C00000"/>
              </a:solidFill>
              <a:effectLst>
                <a:outerShdw blurRad="76200" dist="50800" dir="5400000" algn="tl" rotWithShape="0">
                  <a:srgbClr val="000000">
                    <a:alpha val="65000"/>
                  </a:srgbClr>
                </a:outerShdw>
              </a:effectLst>
              <a:latin typeface="Arial" panose="020B0604020202020204" pitchFamily="34" charset="0"/>
            </a:endParaRPr>
          </a:p>
        </p:txBody>
      </p:sp>
      <p:pic>
        <p:nvPicPr>
          <p:cNvPr id="12292" name="6 Imagen" descr="Logo_ICAI G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8389" y="188914"/>
            <a:ext cx="16922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4 CuadroTexto"/>
          <p:cNvSpPr txBox="1">
            <a:spLocks noChangeArrowheads="1"/>
          </p:cNvSpPr>
          <p:nvPr/>
        </p:nvSpPr>
        <p:spPr bwMode="auto">
          <a:xfrm>
            <a:off x="1661731" y="2492897"/>
            <a:ext cx="8998967"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s-ES" altLang="es-MX" sz="1600" u="sng" dirty="0"/>
              <a:t>Objetivo</a:t>
            </a:r>
            <a:r>
              <a:rPr lang="es-ES" altLang="es-MX" sz="1600" dirty="0"/>
              <a:t>: </a:t>
            </a:r>
            <a:r>
              <a:rPr lang="es-ES_tradnl" sz="1600" dirty="0"/>
              <a:t>Dar seguimiento al desarrollo del Sistema Nacional de Transparencia; sesiones, aprobación de lineamientos.</a:t>
            </a:r>
            <a:endParaRPr lang="es-ES" altLang="es-MX" sz="1600" dirty="0"/>
          </a:p>
          <a:p>
            <a:pPr eaLnBrk="1" hangingPunct="1"/>
            <a:endParaRPr lang="es-ES" altLang="es-MX" sz="1600" dirty="0"/>
          </a:p>
          <a:p>
            <a:pPr eaLnBrk="1" hangingPunct="1"/>
            <a:r>
              <a:rPr lang="es-ES" altLang="es-MX" sz="1600" u="sng" dirty="0"/>
              <a:t>Metas</a:t>
            </a:r>
            <a:r>
              <a:rPr lang="es-ES" altLang="es-MX" sz="1600" dirty="0"/>
              <a:t>: </a:t>
            </a:r>
          </a:p>
          <a:p>
            <a:pPr marL="342900" indent="-342900">
              <a:buAutoNum type="alphaLcParenR"/>
            </a:pPr>
            <a:r>
              <a:rPr lang="es-ES" altLang="es-MX" sz="1600" dirty="0"/>
              <a:t>Coordinación con las áreas correspondientes para la sana y cabal implementación de los lineamientos aprobados por el SNT; y la Plataforma Nacional de Transparencia</a:t>
            </a:r>
          </a:p>
          <a:p>
            <a:pPr marL="342900" indent="-342900">
              <a:buAutoNum type="alphaLcParenR"/>
            </a:pPr>
            <a:r>
              <a:rPr lang="es-ES" altLang="es-MX" sz="1600" dirty="0"/>
              <a:t>Promover la armonización legislativa entre el ICAI y el SNT</a:t>
            </a:r>
          </a:p>
          <a:p>
            <a:pPr marL="342900" indent="-342900">
              <a:buAutoNum type="alphaLcParenR"/>
            </a:pPr>
            <a:r>
              <a:rPr lang="es-ES" altLang="es-MX" sz="1600" dirty="0"/>
              <a:t>Promover el cumplimiento de la agenda de coordinación del SNT</a:t>
            </a:r>
          </a:p>
          <a:p>
            <a:pPr marL="342900" indent="-342900">
              <a:buAutoNum type="alphaLcParenR"/>
            </a:pPr>
            <a:r>
              <a:rPr lang="es-ES" altLang="es-MX" sz="1600" dirty="0"/>
              <a:t>Actuar como enlace Institucional entre el ICAI y el SNT</a:t>
            </a:r>
          </a:p>
          <a:p>
            <a:pPr marL="342900" indent="-342900">
              <a:buAutoNum type="alphaLcParenR"/>
            </a:pPr>
            <a:endParaRPr lang="es-ES" altLang="es-MX" sz="1600" dirty="0"/>
          </a:p>
          <a:p>
            <a:pPr eaLnBrk="1" hangingPunct="1"/>
            <a:r>
              <a:rPr lang="es-ES" altLang="es-MX" sz="1600" u="sng" dirty="0"/>
              <a:t>Actividades realizadas: </a:t>
            </a:r>
          </a:p>
          <a:p>
            <a:pPr eaLnBrk="1" hangingPunct="1"/>
            <a:r>
              <a:rPr lang="es-ES" sz="1600" dirty="0"/>
              <a:t>En tres ocasiones hemos entrado a la Plataforma para actualizarla</a:t>
            </a:r>
          </a:p>
          <a:p>
            <a:pPr eaLnBrk="1" hangingPunct="1"/>
            <a:r>
              <a:rPr lang="es-ES" altLang="es-MX" sz="1600" u="sng" dirty="0"/>
              <a:t>Avance global ponderado: 100%</a:t>
            </a:r>
            <a:endParaRPr lang="es-ES" altLang="es-MX"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7"/>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s-MX" altLang="es-MX"/>
          </a:p>
        </p:txBody>
      </p:sp>
      <p:pic>
        <p:nvPicPr>
          <p:cNvPr id="16387" name="6 Imagen" descr="Logo_ICAI G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8389" y="188914"/>
            <a:ext cx="16922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áfico 4">
            <a:extLst>
              <a:ext uri="{FF2B5EF4-FFF2-40B4-BE49-F238E27FC236}">
                <a16:creationId xmlns:a16="http://schemas.microsoft.com/office/drawing/2014/main" id="{7ABBDABD-FC59-4E71-B21E-6553D917B9F2}"/>
              </a:ext>
            </a:extLst>
          </p:cNvPr>
          <p:cNvGraphicFramePr/>
          <p:nvPr>
            <p:extLst/>
          </p:nvPr>
        </p:nvGraphicFramePr>
        <p:xfrm>
          <a:off x="1847528" y="1412776"/>
          <a:ext cx="6840760" cy="413522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83364" y="0"/>
            <a:ext cx="2958324"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 name="4 Elipse"/>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 name="5 Rectángulo"/>
          <p:cNvSpPr/>
          <p:nvPr/>
        </p:nvSpPr>
        <p:spPr>
          <a:xfrm>
            <a:off x="8688288" y="3789040"/>
            <a:ext cx="1979712" cy="3068960"/>
          </a:xfrm>
          <a:prstGeom prst="rect">
            <a:avLst/>
          </a:prstGeom>
          <a:gradFill flip="none" rotWithShape="1">
            <a:gsLst>
              <a:gs pos="0">
                <a:srgbClr val="C00000">
                  <a:shade val="30000"/>
                  <a:satMod val="115000"/>
                  <a:alpha val="41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7" name="6 Rectángulo"/>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1" name="10 Rectángulo"/>
          <p:cNvSpPr/>
          <p:nvPr/>
        </p:nvSpPr>
        <p:spPr>
          <a:xfrm>
            <a:off x="263353" y="260648"/>
            <a:ext cx="7680629" cy="40011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s-ES" sz="2000" b="1" cap="all" dirty="0">
                <a:ln/>
                <a:solidFill>
                  <a:srgbClr val="A5002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p:txBody>
      </p:sp>
      <p:pic>
        <p:nvPicPr>
          <p:cNvPr id="15372" name="7 Imagen" descr="Logo_ICAI GDE.jpg"/>
          <p:cNvPicPr>
            <a:picLocks noChangeAspect="1"/>
          </p:cNvPicPr>
          <p:nvPr/>
        </p:nvPicPr>
        <p:blipFill>
          <a:blip r:embed="rId3"/>
          <a:srcRect/>
          <a:stretch>
            <a:fillRect/>
          </a:stretch>
        </p:blipFill>
        <p:spPr bwMode="auto">
          <a:xfrm>
            <a:off x="8328025" y="260351"/>
            <a:ext cx="2063750" cy="1139825"/>
          </a:xfrm>
          <a:prstGeom prst="rect">
            <a:avLst/>
          </a:prstGeom>
          <a:noFill/>
          <a:ln w="9525">
            <a:noFill/>
            <a:miter lim="800000"/>
            <a:headEnd/>
            <a:tailEnd/>
          </a:ln>
        </p:spPr>
      </p:pic>
      <p:sp>
        <p:nvSpPr>
          <p:cNvPr id="15377" name="Text Box 17"/>
          <p:cNvSpPr txBox="1">
            <a:spLocks noChangeArrowheads="1"/>
          </p:cNvSpPr>
          <p:nvPr/>
        </p:nvSpPr>
        <p:spPr bwMode="auto">
          <a:xfrm>
            <a:off x="1776413" y="1989139"/>
            <a:ext cx="8280400" cy="1800225"/>
          </a:xfrm>
          <a:prstGeom prst="rect">
            <a:avLst/>
          </a:prstGeom>
          <a:noFill/>
          <a:ln w="9525">
            <a:noFill/>
            <a:miter lim="800000"/>
            <a:headEnd/>
            <a:tailEnd/>
          </a:ln>
          <a:effectLst/>
        </p:spPr>
        <p:txBody>
          <a:bodyPr>
            <a:spAutoFit/>
          </a:bodyPr>
          <a:lstStyle/>
          <a:p>
            <a:pPr algn="ctr">
              <a:defRPr/>
            </a:pPr>
            <a:r>
              <a:rPr lang="es-ES" sz="2800" b="1" dirty="0">
                <a:solidFill>
                  <a:srgbClr val="A50021"/>
                </a:solidFill>
                <a:effectLst>
                  <a:outerShdw blurRad="38100" dist="38100" dir="2700000" algn="tl">
                    <a:srgbClr val="C0C0C0"/>
                  </a:outerShdw>
                </a:effectLst>
              </a:rPr>
              <a:t>Avance de Actividades</a:t>
            </a:r>
          </a:p>
          <a:p>
            <a:pPr algn="ctr">
              <a:defRPr/>
            </a:pPr>
            <a:r>
              <a:rPr lang="es-ES" sz="2800" b="1" dirty="0">
                <a:solidFill>
                  <a:srgbClr val="A50021"/>
                </a:solidFill>
                <a:effectLst>
                  <a:outerShdw blurRad="38100" dist="38100" dir="2700000" algn="tl">
                    <a:srgbClr val="C0C0C0"/>
                  </a:outerShdw>
                </a:effectLst>
              </a:rPr>
              <a:t>Dirección General</a:t>
            </a:r>
          </a:p>
          <a:p>
            <a:pPr algn="ctr">
              <a:defRPr/>
            </a:pPr>
            <a:endParaRPr lang="es-ES" sz="2800" b="1" dirty="0">
              <a:solidFill>
                <a:srgbClr val="A50021"/>
              </a:solidFill>
              <a:effectLst>
                <a:outerShdw blurRad="38100" dist="38100" dir="2700000" algn="tl">
                  <a:srgbClr val="C0C0C0"/>
                </a:outerShdw>
              </a:effectLst>
            </a:endParaRPr>
          </a:p>
          <a:p>
            <a:pPr algn="ctr">
              <a:defRPr/>
            </a:pPr>
            <a:r>
              <a:rPr lang="es-ES" sz="2800" b="1" dirty="0">
                <a:solidFill>
                  <a:srgbClr val="A50021"/>
                </a:solidFill>
                <a:effectLst>
                  <a:outerShdw blurRad="38100" dist="38100" dir="2700000" algn="tl">
                    <a:srgbClr val="C0C0C0"/>
                  </a:outerShdw>
                </a:effectLst>
              </a:rPr>
              <a:t>Al Cuarto Trimestre 2018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7">
            <a:extLst>
              <a:ext uri="{FF2B5EF4-FFF2-40B4-BE49-F238E27FC236}">
                <a16:creationId xmlns:a16="http://schemas.microsoft.com/office/drawing/2014/main" id="{EE8128C9-F31B-47F4-91E4-423798B73B57}"/>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sp>
        <p:nvSpPr>
          <p:cNvPr id="6" name="5 Rectángulo">
            <a:extLst>
              <a:ext uri="{FF2B5EF4-FFF2-40B4-BE49-F238E27FC236}">
                <a16:creationId xmlns:a16="http://schemas.microsoft.com/office/drawing/2014/main" id="{A7D175F0-6BFE-42F4-A5F2-70005CCA4EA8}"/>
              </a:ext>
            </a:extLst>
          </p:cNvPr>
          <p:cNvSpPr/>
          <p:nvPr/>
        </p:nvSpPr>
        <p:spPr>
          <a:xfrm>
            <a:off x="1919537" y="188640"/>
            <a:ext cx="6552727" cy="10772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MX"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Colección de cuadernillos de Transparencia</a:t>
            </a:r>
            <a:endPar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44" name="6 Imagen" descr="Logo_ICAI GDE.jpg">
            <a:extLst>
              <a:ext uri="{FF2B5EF4-FFF2-40B4-BE49-F238E27FC236}">
                <a16:creationId xmlns:a16="http://schemas.microsoft.com/office/drawing/2014/main" id="{604D4AE1-EEA9-4CD1-A600-05D0776575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7950" y="44450"/>
            <a:ext cx="1562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4 CuadroTexto">
            <a:extLst>
              <a:ext uri="{FF2B5EF4-FFF2-40B4-BE49-F238E27FC236}">
                <a16:creationId xmlns:a16="http://schemas.microsoft.com/office/drawing/2014/main" id="{ACE340CB-C6FA-4CBD-8F7D-D2FFEC54E2D8}"/>
              </a:ext>
            </a:extLst>
          </p:cNvPr>
          <p:cNvSpPr txBox="1">
            <a:spLocks noChangeArrowheads="1"/>
          </p:cNvSpPr>
          <p:nvPr/>
        </p:nvSpPr>
        <p:spPr bwMode="auto">
          <a:xfrm>
            <a:off x="1630363" y="1268413"/>
            <a:ext cx="8858250" cy="4246562"/>
          </a:xfrm>
          <a:prstGeom prst="rect">
            <a:avLst/>
          </a:prstGeom>
          <a:noFill/>
          <a:ln w="9525">
            <a:noFill/>
            <a:miter lim="800000"/>
            <a:headEnd/>
            <a:tailEnd/>
          </a:ln>
        </p:spPr>
        <p:txBody>
          <a:bodyPr>
            <a:spAutoFit/>
          </a:bodyPr>
          <a:lstStyle/>
          <a:p>
            <a:pPr eaLnBrk="1" hangingPunct="1">
              <a:defRPr/>
            </a:pPr>
            <a:r>
              <a:rPr lang="es-ES" u="sng" dirty="0">
                <a:latin typeface="Arial" charset="0"/>
              </a:rPr>
              <a:t>Objetivo</a:t>
            </a:r>
            <a:r>
              <a:rPr lang="es-ES" dirty="0">
                <a:latin typeface="Arial" charset="0"/>
              </a:rPr>
              <a:t>: </a:t>
            </a:r>
            <a:r>
              <a:rPr lang="es-MX" dirty="0">
                <a:latin typeface="Arial" charset="0"/>
              </a:rPr>
              <a:t>Capacitar y preparar a los servidores públicos a través de material didáctico.</a:t>
            </a:r>
          </a:p>
          <a:p>
            <a:pPr eaLnBrk="1" hangingPunct="1">
              <a:defRPr/>
            </a:pPr>
            <a:endParaRPr lang="es-ES" dirty="0">
              <a:latin typeface="Arial" charset="0"/>
            </a:endParaRPr>
          </a:p>
          <a:p>
            <a:pPr eaLnBrk="1" hangingPunct="1">
              <a:defRPr/>
            </a:pPr>
            <a:r>
              <a:rPr lang="es-ES" u="sng" dirty="0">
                <a:latin typeface="Arial" charset="0"/>
              </a:rPr>
              <a:t>Metas</a:t>
            </a:r>
            <a:r>
              <a:rPr lang="es-ES" dirty="0">
                <a:latin typeface="Arial" charset="0"/>
              </a:rPr>
              <a:t>:</a:t>
            </a:r>
          </a:p>
          <a:p>
            <a:pPr marL="342900" indent="-342900">
              <a:buFont typeface="+mj-lt"/>
              <a:buAutoNum type="alphaLcParenR"/>
              <a:defRPr/>
            </a:pPr>
            <a:r>
              <a:rPr lang="es-MX" dirty="0">
                <a:latin typeface="Arial" charset="0"/>
              </a:rPr>
              <a:t>2 cuadernillos durante 2018*</a:t>
            </a:r>
          </a:p>
          <a:p>
            <a:pPr eaLnBrk="1" hangingPunct="1">
              <a:defRPr/>
            </a:pPr>
            <a:endParaRPr lang="es-MX" dirty="0">
              <a:latin typeface="Arial" charset="0"/>
            </a:endParaRPr>
          </a:p>
          <a:p>
            <a:pPr eaLnBrk="1" hangingPunct="1">
              <a:defRPr/>
            </a:pPr>
            <a:r>
              <a:rPr lang="es-ES" u="sng" dirty="0">
                <a:latin typeface="Arial" charset="0"/>
              </a:rPr>
              <a:t>Actividades realizadas:</a:t>
            </a:r>
          </a:p>
          <a:p>
            <a:pPr eaLnBrk="1" hangingPunct="1">
              <a:defRPr/>
            </a:pPr>
            <a:r>
              <a:rPr lang="es-ES" dirty="0">
                <a:latin typeface="Arial" charset="0"/>
              </a:rPr>
              <a:t>Se trabajó en la adecuación para realizar la publicación de los ensayos ganadores del Concurso Estatal de Ensayo para Servidores Públicos 2017.</a:t>
            </a:r>
          </a:p>
          <a:p>
            <a:pPr eaLnBrk="1" hangingPunct="1">
              <a:defRPr/>
            </a:pPr>
            <a:r>
              <a:rPr lang="es-ES" dirty="0">
                <a:latin typeface="Arial" charset="0"/>
              </a:rPr>
              <a:t>Actualmente, el material se encuentra en revisión por  la Dirección General. </a:t>
            </a:r>
          </a:p>
          <a:p>
            <a:pPr eaLnBrk="1" hangingPunct="1">
              <a:defRPr/>
            </a:pPr>
            <a:endParaRPr lang="es-ES" u="sng" dirty="0">
              <a:latin typeface="Arial" charset="0"/>
            </a:endParaRPr>
          </a:p>
          <a:p>
            <a:pPr eaLnBrk="1" hangingPunct="1">
              <a:defRPr/>
            </a:pPr>
            <a:r>
              <a:rPr lang="es-ES" u="sng" dirty="0">
                <a:latin typeface="Arial" charset="0"/>
              </a:rPr>
              <a:t>Avance global</a:t>
            </a:r>
            <a:r>
              <a:rPr lang="es-ES" dirty="0">
                <a:latin typeface="Arial" charset="0"/>
              </a:rPr>
              <a:t>: 50 por ciento.</a:t>
            </a:r>
          </a:p>
          <a:p>
            <a:pPr eaLnBrk="1" hangingPunct="1">
              <a:defRPr/>
            </a:pPr>
            <a:endParaRPr lang="es-ES" dirty="0">
              <a:latin typeface="Arial" charset="0"/>
            </a:endParaRPr>
          </a:p>
          <a:p>
            <a:pPr eaLnBrk="1" hangingPunct="1">
              <a:defRPr/>
            </a:pPr>
            <a:r>
              <a:rPr lang="es-ES" i="1" dirty="0">
                <a:latin typeface="Arial" charset="0"/>
              </a:rPr>
              <a:t>*La meta puede sufrir ajustes dependiendo del personal que labore directamente en la Sub Dirección de Capacitación a Sujetos Obligados.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138284" y="0"/>
            <a:ext cx="3479972"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 name="4 Elipse"/>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pic>
        <p:nvPicPr>
          <p:cNvPr id="17413" name="5 Rectángulo"/>
          <p:cNvPicPr>
            <a:picLocks noChangeArrowheads="1"/>
          </p:cNvPicPr>
          <p:nvPr/>
        </p:nvPicPr>
        <p:blipFill>
          <a:blip r:embed="rId3"/>
          <a:srcRect/>
          <a:stretch>
            <a:fillRect/>
          </a:stretch>
        </p:blipFill>
        <p:spPr bwMode="auto">
          <a:xfrm>
            <a:off x="8680450" y="3786188"/>
            <a:ext cx="1993900" cy="3078162"/>
          </a:xfrm>
          <a:prstGeom prst="rect">
            <a:avLst/>
          </a:prstGeom>
          <a:noFill/>
          <a:ln w="9525">
            <a:noFill/>
            <a:miter lim="800000"/>
            <a:headEnd/>
            <a:tailEnd/>
          </a:ln>
        </p:spPr>
      </p:pic>
      <p:sp>
        <p:nvSpPr>
          <p:cNvPr id="17414" name="Text Box 6"/>
          <p:cNvSpPr txBox="1">
            <a:spLocks noChangeArrowheads="1"/>
          </p:cNvSpPr>
          <p:nvPr/>
        </p:nvSpPr>
        <p:spPr bwMode="auto">
          <a:xfrm>
            <a:off x="8688388" y="3789364"/>
            <a:ext cx="1979612" cy="306863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sp>
        <p:nvSpPr>
          <p:cNvPr id="7" name="6 Rectángulo"/>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1" name="10 Rectángulo"/>
          <p:cNvSpPr/>
          <p:nvPr/>
        </p:nvSpPr>
        <p:spPr>
          <a:xfrm>
            <a:off x="263353" y="260648"/>
            <a:ext cx="7680629" cy="40011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s-ES" sz="2000" b="1" cap="all" dirty="0">
                <a:ln/>
                <a:solidFill>
                  <a:srgbClr val="A5002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p:txBody>
      </p:sp>
      <p:pic>
        <p:nvPicPr>
          <p:cNvPr id="17419" name="7 Imagen" descr="Logo_ICAI GDE.jpg"/>
          <p:cNvPicPr>
            <a:picLocks noChangeAspect="1"/>
          </p:cNvPicPr>
          <p:nvPr/>
        </p:nvPicPr>
        <p:blipFill>
          <a:blip r:embed="rId4"/>
          <a:srcRect/>
          <a:stretch>
            <a:fillRect/>
          </a:stretch>
        </p:blipFill>
        <p:spPr bwMode="auto">
          <a:xfrm>
            <a:off x="8328025" y="260351"/>
            <a:ext cx="2063750" cy="1139825"/>
          </a:xfrm>
          <a:prstGeom prst="rect">
            <a:avLst/>
          </a:prstGeom>
          <a:noFill/>
          <a:ln w="9525">
            <a:noFill/>
            <a:miter lim="800000"/>
            <a:headEnd/>
            <a:tailEnd/>
          </a:ln>
        </p:spPr>
      </p:pic>
      <p:sp>
        <p:nvSpPr>
          <p:cNvPr id="17420" name="Rectangle 14"/>
          <p:cNvSpPr>
            <a:spLocks noChangeArrowheads="1"/>
          </p:cNvSpPr>
          <p:nvPr/>
        </p:nvSpPr>
        <p:spPr bwMode="auto">
          <a:xfrm>
            <a:off x="2063751" y="3644901"/>
            <a:ext cx="8208963" cy="1800225"/>
          </a:xfrm>
          <a:prstGeom prst="rect">
            <a:avLst/>
          </a:prstGeom>
          <a:solidFill>
            <a:srgbClr val="E9EDF4"/>
          </a:solidFill>
          <a:ln w="9525">
            <a:noFill/>
            <a:miter lim="800000"/>
            <a:headEnd/>
            <a:tailEnd/>
          </a:ln>
        </p:spPr>
        <p:txBody>
          <a:bodyPr lIns="7070" tIns="7070" rIns="7070" bIns="0" anchor="b"/>
          <a:lstStyle/>
          <a:p>
            <a:pPr algn="ctr" fontAlgn="b"/>
            <a:endParaRPr lang="es-MX" sz="3600" b="1">
              <a:solidFill>
                <a:srgbClr val="000000"/>
              </a:solidFill>
            </a:endParaRPr>
          </a:p>
        </p:txBody>
      </p:sp>
      <p:sp>
        <p:nvSpPr>
          <p:cNvPr id="17421" name="Line 15"/>
          <p:cNvSpPr>
            <a:spLocks noChangeShapeType="1"/>
          </p:cNvSpPr>
          <p:nvPr/>
        </p:nvSpPr>
        <p:spPr bwMode="auto">
          <a:xfrm>
            <a:off x="2063750" y="3644901"/>
            <a:ext cx="0" cy="1800225"/>
          </a:xfrm>
          <a:prstGeom prst="line">
            <a:avLst/>
          </a:prstGeom>
          <a:noFill/>
          <a:ln w="12700" algn="ctr">
            <a:solidFill>
              <a:schemeClr val="bg1"/>
            </a:solidFill>
            <a:round/>
            <a:headEnd/>
            <a:tailEnd/>
          </a:ln>
        </p:spPr>
        <p:txBody>
          <a:bodyPr/>
          <a:lstStyle/>
          <a:p>
            <a:endParaRPr lang="en-US"/>
          </a:p>
        </p:txBody>
      </p:sp>
      <p:sp>
        <p:nvSpPr>
          <p:cNvPr id="17422" name="Line 16"/>
          <p:cNvSpPr>
            <a:spLocks noChangeShapeType="1"/>
          </p:cNvSpPr>
          <p:nvPr/>
        </p:nvSpPr>
        <p:spPr bwMode="auto">
          <a:xfrm>
            <a:off x="10272713" y="3644901"/>
            <a:ext cx="0" cy="1800225"/>
          </a:xfrm>
          <a:prstGeom prst="line">
            <a:avLst/>
          </a:prstGeom>
          <a:noFill/>
          <a:ln w="12700" algn="ctr">
            <a:solidFill>
              <a:schemeClr val="bg1"/>
            </a:solidFill>
            <a:round/>
            <a:headEnd/>
            <a:tailEnd/>
          </a:ln>
        </p:spPr>
        <p:txBody>
          <a:bodyPr/>
          <a:lstStyle/>
          <a:p>
            <a:endParaRPr lang="en-US"/>
          </a:p>
        </p:txBody>
      </p:sp>
      <p:sp>
        <p:nvSpPr>
          <p:cNvPr id="17423" name="Line 17"/>
          <p:cNvSpPr>
            <a:spLocks noChangeShapeType="1"/>
          </p:cNvSpPr>
          <p:nvPr/>
        </p:nvSpPr>
        <p:spPr bwMode="auto">
          <a:xfrm>
            <a:off x="2063751" y="3644900"/>
            <a:ext cx="8208963" cy="0"/>
          </a:xfrm>
          <a:prstGeom prst="line">
            <a:avLst/>
          </a:prstGeom>
          <a:noFill/>
          <a:ln w="12700" algn="ctr">
            <a:solidFill>
              <a:schemeClr val="bg1"/>
            </a:solidFill>
            <a:round/>
            <a:headEnd/>
            <a:tailEnd/>
          </a:ln>
        </p:spPr>
        <p:txBody>
          <a:bodyPr/>
          <a:lstStyle/>
          <a:p>
            <a:endParaRPr lang="en-US"/>
          </a:p>
        </p:txBody>
      </p:sp>
      <p:sp>
        <p:nvSpPr>
          <p:cNvPr id="17424" name="Line 18"/>
          <p:cNvSpPr>
            <a:spLocks noChangeShapeType="1"/>
          </p:cNvSpPr>
          <p:nvPr/>
        </p:nvSpPr>
        <p:spPr bwMode="auto">
          <a:xfrm>
            <a:off x="2063751" y="5445125"/>
            <a:ext cx="8208963" cy="0"/>
          </a:xfrm>
          <a:prstGeom prst="line">
            <a:avLst/>
          </a:prstGeom>
          <a:noFill/>
          <a:ln w="12700" algn="ctr">
            <a:solidFill>
              <a:schemeClr val="bg1"/>
            </a:solidFill>
            <a:round/>
            <a:headEnd/>
            <a:tailEnd/>
          </a:ln>
        </p:spPr>
        <p:txBody>
          <a:bodyPr/>
          <a:lstStyle/>
          <a:p>
            <a:endParaRPr lang="en-US"/>
          </a:p>
        </p:txBody>
      </p:sp>
      <p:sp>
        <p:nvSpPr>
          <p:cNvPr id="17425" name="9 CuadroTexto"/>
          <p:cNvSpPr txBox="1">
            <a:spLocks noChangeArrowheads="1"/>
          </p:cNvSpPr>
          <p:nvPr/>
        </p:nvSpPr>
        <p:spPr bwMode="auto">
          <a:xfrm>
            <a:off x="2208213" y="3789041"/>
            <a:ext cx="7848600" cy="1323439"/>
          </a:xfrm>
          <a:prstGeom prst="rect">
            <a:avLst/>
          </a:prstGeom>
          <a:noFill/>
          <a:ln w="9525">
            <a:noFill/>
            <a:miter lim="800000"/>
            <a:headEnd/>
            <a:tailEnd/>
          </a:ln>
        </p:spPr>
        <p:txBody>
          <a:bodyPr>
            <a:spAutoFit/>
          </a:bodyPr>
          <a:lstStyle/>
          <a:p>
            <a:pPr algn="just"/>
            <a:r>
              <a:rPr lang="es-MX" sz="1600" b="1" dirty="0"/>
              <a:t>Representar operativamente al Instituto ante dependencias y sociedad civil, siendo un vínculo entre el Consejo General, los empleados del ICAI, Sociedad Coahuilense en general e instancias del Sector Público en sus tres niveles de Gobierno. Así como atender peticiones y necesidades propias y externas conforme a la Ley del Instituto. Cumple y hace cumplir los acuerdos del Consejo General.</a:t>
            </a:r>
          </a:p>
        </p:txBody>
      </p:sp>
      <p:sp>
        <p:nvSpPr>
          <p:cNvPr id="17431" name="Text Box 23"/>
          <p:cNvSpPr txBox="1">
            <a:spLocks noChangeArrowheads="1"/>
          </p:cNvSpPr>
          <p:nvPr/>
        </p:nvSpPr>
        <p:spPr bwMode="auto">
          <a:xfrm>
            <a:off x="1851026" y="2708921"/>
            <a:ext cx="1758623" cy="584775"/>
          </a:xfrm>
          <a:prstGeom prst="rect">
            <a:avLst/>
          </a:prstGeom>
          <a:noFill/>
          <a:ln w="9525">
            <a:noFill/>
            <a:miter lim="800000"/>
            <a:headEnd/>
            <a:tailEnd/>
          </a:ln>
          <a:effectLst>
            <a:outerShdw dist="107763" dir="2700000" algn="ctr" rotWithShape="0">
              <a:schemeClr val="bg2">
                <a:alpha val="50000"/>
              </a:schemeClr>
            </a:outerShdw>
          </a:effectLst>
        </p:spPr>
        <p:txBody>
          <a:bodyPr wrap="none">
            <a:spAutoFit/>
          </a:bodyPr>
          <a:lstStyle/>
          <a:p>
            <a:pPr>
              <a:defRPr/>
            </a:pPr>
            <a:r>
              <a:rPr lang="es-ES" sz="3200" b="1" dirty="0">
                <a:solidFill>
                  <a:srgbClr val="A50021"/>
                </a:solidFill>
              </a:rPr>
              <a:t>Objetivo:</a:t>
            </a:r>
          </a:p>
        </p:txBody>
      </p:sp>
      <p:sp>
        <p:nvSpPr>
          <p:cNvPr id="17432" name="Text Box 24"/>
          <p:cNvSpPr txBox="1">
            <a:spLocks noChangeArrowheads="1"/>
          </p:cNvSpPr>
          <p:nvPr/>
        </p:nvSpPr>
        <p:spPr bwMode="auto">
          <a:xfrm>
            <a:off x="2351584" y="1370857"/>
            <a:ext cx="5084790" cy="769441"/>
          </a:xfrm>
          <a:prstGeom prst="rect">
            <a:avLst/>
          </a:prstGeom>
          <a:noFill/>
          <a:ln w="9525">
            <a:noFill/>
            <a:miter lim="800000"/>
            <a:headEnd/>
            <a:tailEnd/>
          </a:ln>
          <a:effectLst>
            <a:outerShdw dist="107763" dir="2700000" algn="ctr" rotWithShape="0">
              <a:schemeClr val="bg2">
                <a:alpha val="50000"/>
              </a:schemeClr>
            </a:outerShdw>
          </a:effectLst>
        </p:spPr>
        <p:txBody>
          <a:bodyPr wrap="none">
            <a:spAutoFit/>
          </a:bodyPr>
          <a:lstStyle/>
          <a:p>
            <a:pPr>
              <a:defRPr/>
            </a:pPr>
            <a:r>
              <a:rPr lang="es-ES" sz="4400" b="1" dirty="0">
                <a:solidFill>
                  <a:srgbClr val="A50021"/>
                </a:solidFill>
              </a:rPr>
              <a:t>DIRECCIÓN GENERAL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174626" y="0"/>
            <a:ext cx="3516313"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 name="4 Elipse"/>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 name="5 Rectángulo"/>
          <p:cNvSpPr/>
          <p:nvPr/>
        </p:nvSpPr>
        <p:spPr>
          <a:xfrm>
            <a:off x="8688288" y="3789040"/>
            <a:ext cx="1979712" cy="3068960"/>
          </a:xfrm>
          <a:prstGeom prst="rect">
            <a:avLst/>
          </a:prstGeom>
          <a:gradFill flip="none" rotWithShape="1">
            <a:gsLst>
              <a:gs pos="0">
                <a:srgbClr val="C00000">
                  <a:shade val="30000"/>
                  <a:satMod val="115000"/>
                  <a:alpha val="41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7" name="6 Rectángulo"/>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1" name="10 Rectángulo"/>
          <p:cNvSpPr/>
          <p:nvPr/>
        </p:nvSpPr>
        <p:spPr>
          <a:xfrm>
            <a:off x="263353" y="260648"/>
            <a:ext cx="7680629" cy="40011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s-ES" sz="2000" b="1" cap="all" dirty="0">
                <a:ln/>
                <a:solidFill>
                  <a:srgbClr val="A5002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p:txBody>
      </p:sp>
      <p:pic>
        <p:nvPicPr>
          <p:cNvPr id="19468" name="7 Imagen" descr="Logo_ICAI GDE.jpg"/>
          <p:cNvPicPr>
            <a:picLocks noChangeAspect="1"/>
          </p:cNvPicPr>
          <p:nvPr/>
        </p:nvPicPr>
        <p:blipFill>
          <a:blip r:embed="rId3"/>
          <a:srcRect/>
          <a:stretch>
            <a:fillRect/>
          </a:stretch>
        </p:blipFill>
        <p:spPr bwMode="auto">
          <a:xfrm>
            <a:off x="8328025" y="260351"/>
            <a:ext cx="2063750" cy="1139825"/>
          </a:xfrm>
          <a:prstGeom prst="rect">
            <a:avLst/>
          </a:prstGeom>
          <a:noFill/>
          <a:ln w="9525">
            <a:noFill/>
            <a:miter lim="800000"/>
            <a:headEnd/>
            <a:tailEnd/>
          </a:ln>
        </p:spPr>
      </p:pic>
      <p:sp>
        <p:nvSpPr>
          <p:cNvPr id="19469" name="1 CuadroTexto"/>
          <p:cNvSpPr txBox="1">
            <a:spLocks noChangeArrowheads="1"/>
          </p:cNvSpPr>
          <p:nvPr/>
        </p:nvSpPr>
        <p:spPr bwMode="auto">
          <a:xfrm>
            <a:off x="1703513" y="2257709"/>
            <a:ext cx="8893175" cy="584775"/>
          </a:xfrm>
          <a:prstGeom prst="rect">
            <a:avLst/>
          </a:prstGeom>
          <a:noFill/>
          <a:ln w="9525">
            <a:noFill/>
            <a:miter lim="800000"/>
            <a:headEnd/>
            <a:tailEnd/>
          </a:ln>
        </p:spPr>
        <p:txBody>
          <a:bodyPr>
            <a:spAutoFit/>
          </a:bodyPr>
          <a:lstStyle/>
          <a:p>
            <a:pPr marL="285750" indent="-285750">
              <a:buFont typeface="Wingdings" pitchFamily="2" charset="2"/>
              <a:buChar char="ü"/>
            </a:pPr>
            <a:r>
              <a:rPr lang="es-MX" sz="1600" dirty="0"/>
              <a:t>Al cuarto trimestre se </a:t>
            </a:r>
            <a:r>
              <a:rPr lang="es-ES" sz="1600" dirty="0"/>
              <a:t>participó en doce Sesiones Ordinarias y cinco Sesiones Extraordinarias </a:t>
            </a:r>
          </a:p>
          <a:p>
            <a:pPr marL="285750" indent="-285750">
              <a:buFont typeface="Wingdings" pitchFamily="2" charset="2"/>
              <a:buChar char="ü"/>
            </a:pPr>
            <a:r>
              <a:rPr lang="es-ES" sz="1600" dirty="0"/>
              <a:t>Octubre a Diciembre. Tres Sesiones Ordinarias</a:t>
            </a:r>
            <a:endParaRPr lang="es-MX" sz="1200" dirty="0"/>
          </a:p>
        </p:txBody>
      </p:sp>
      <p:sp>
        <p:nvSpPr>
          <p:cNvPr id="19470" name="11 CuadroTexto"/>
          <p:cNvSpPr txBox="1">
            <a:spLocks noChangeArrowheads="1"/>
          </p:cNvSpPr>
          <p:nvPr/>
        </p:nvSpPr>
        <p:spPr bwMode="auto">
          <a:xfrm>
            <a:off x="1919288" y="4380780"/>
            <a:ext cx="6913562" cy="2492990"/>
          </a:xfrm>
          <a:prstGeom prst="rect">
            <a:avLst/>
          </a:prstGeom>
          <a:noFill/>
          <a:ln w="9525">
            <a:noFill/>
            <a:miter lim="800000"/>
            <a:headEnd/>
            <a:tailEnd/>
          </a:ln>
        </p:spPr>
        <p:txBody>
          <a:bodyPr>
            <a:spAutoFit/>
          </a:bodyPr>
          <a:lstStyle/>
          <a:p>
            <a:pPr marL="285750" indent="-285750">
              <a:buFont typeface="Wingdings" pitchFamily="2" charset="2"/>
              <a:buChar char="ü"/>
            </a:pPr>
            <a:r>
              <a:rPr lang="es-ES" sz="1600" dirty="0"/>
              <a:t>Se tuvieron:</a:t>
            </a:r>
          </a:p>
          <a:p>
            <a:endParaRPr lang="es-ES" sz="1600" dirty="0"/>
          </a:p>
          <a:p>
            <a:pPr marL="285750" indent="-285750">
              <a:buFont typeface="Arial" charset="0"/>
              <a:buChar char="•"/>
            </a:pPr>
            <a:r>
              <a:rPr lang="es-ES" sz="1600" dirty="0"/>
              <a:t>58 Reuniones de Acuerdos con el Comisionado Presidente</a:t>
            </a:r>
          </a:p>
          <a:p>
            <a:pPr marL="285750" indent="-285750">
              <a:buFont typeface="Arial" charset="0"/>
              <a:buChar char="•"/>
            </a:pPr>
            <a:r>
              <a:rPr lang="es-ES" sz="1600" dirty="0"/>
              <a:t>62 Reuniones con Directores</a:t>
            </a:r>
          </a:p>
          <a:p>
            <a:pPr marL="285750" indent="-285750">
              <a:buFont typeface="Arial" charset="0"/>
              <a:buChar char="•"/>
            </a:pPr>
            <a:r>
              <a:rPr lang="es-ES" sz="1600" dirty="0"/>
              <a:t>41 Reuniones con Consejo General </a:t>
            </a:r>
          </a:p>
          <a:p>
            <a:pPr marL="285750" indent="-285750">
              <a:buFont typeface="Arial" charset="0"/>
              <a:buChar char="•"/>
            </a:pPr>
            <a:r>
              <a:rPr lang="es-ES" sz="1600" dirty="0"/>
              <a:t>  9 Reuniones con la Comisión de Vigilancia, Evaluación y Disciplina</a:t>
            </a:r>
          </a:p>
          <a:p>
            <a:pPr marL="285750" indent="-285750">
              <a:buFont typeface="Arial" charset="0"/>
              <a:buChar char="•"/>
            </a:pPr>
            <a:r>
              <a:rPr lang="es-ES" sz="1600" dirty="0"/>
              <a:t>  4 Reunión con la Comisión de Cultura</a:t>
            </a:r>
          </a:p>
          <a:p>
            <a:pPr marL="285750" indent="-285750">
              <a:buFont typeface="Arial" charset="0"/>
              <a:buChar char="•"/>
            </a:pPr>
            <a:r>
              <a:rPr lang="es-ES" sz="1600" dirty="0"/>
              <a:t>  4 Reunión con la Comisión de Asuntos Jurídicos </a:t>
            </a:r>
          </a:p>
          <a:p>
            <a:endParaRPr lang="es-ES" sz="1600" dirty="0"/>
          </a:p>
          <a:p>
            <a:pPr marL="285750" indent="-285750"/>
            <a:r>
              <a:rPr lang="es-ES" sz="1200" dirty="0">
                <a:solidFill>
                  <a:srgbClr val="7F7F7F"/>
                </a:solidFill>
              </a:rPr>
              <a:t>       </a:t>
            </a:r>
            <a:endParaRPr lang="es-MX" sz="1200" dirty="0"/>
          </a:p>
        </p:txBody>
      </p:sp>
      <p:sp>
        <p:nvSpPr>
          <p:cNvPr id="19474" name="Text Box 18"/>
          <p:cNvSpPr txBox="1">
            <a:spLocks noChangeArrowheads="1"/>
          </p:cNvSpPr>
          <p:nvPr/>
        </p:nvSpPr>
        <p:spPr bwMode="auto">
          <a:xfrm>
            <a:off x="2063751" y="1520826"/>
            <a:ext cx="4068743" cy="461665"/>
          </a:xfrm>
          <a:prstGeom prst="rect">
            <a:avLst/>
          </a:prstGeom>
          <a:noFill/>
          <a:ln w="9525">
            <a:noFill/>
            <a:miter lim="800000"/>
            <a:headEnd/>
            <a:tailEnd/>
          </a:ln>
          <a:effectLst>
            <a:outerShdw dist="107763" dir="2700000" algn="ctr" rotWithShape="0">
              <a:schemeClr val="bg2">
                <a:alpha val="50000"/>
              </a:schemeClr>
            </a:outerShdw>
          </a:effectLst>
        </p:spPr>
        <p:txBody>
          <a:bodyPr wrap="none">
            <a:spAutoFit/>
          </a:bodyPr>
          <a:lstStyle/>
          <a:p>
            <a:pPr>
              <a:defRPr/>
            </a:pPr>
            <a:r>
              <a:rPr lang="es-ES" sz="2400" b="1" dirty="0"/>
              <a:t>Reuniones de Consejo General</a:t>
            </a:r>
          </a:p>
        </p:txBody>
      </p:sp>
      <p:sp>
        <p:nvSpPr>
          <p:cNvPr id="19475" name="Text Box 19"/>
          <p:cNvSpPr txBox="1">
            <a:spLocks noChangeArrowheads="1"/>
          </p:cNvSpPr>
          <p:nvPr/>
        </p:nvSpPr>
        <p:spPr bwMode="auto">
          <a:xfrm>
            <a:off x="1991545" y="3390092"/>
            <a:ext cx="5735673" cy="830997"/>
          </a:xfrm>
          <a:prstGeom prst="rect">
            <a:avLst/>
          </a:prstGeom>
          <a:noFill/>
          <a:ln w="9525">
            <a:noFill/>
            <a:miter lim="800000"/>
            <a:headEnd/>
            <a:tailEnd/>
          </a:ln>
          <a:effectLst>
            <a:outerShdw dist="107763" dir="2700000" algn="ctr" rotWithShape="0">
              <a:schemeClr val="bg2">
                <a:alpha val="50000"/>
              </a:schemeClr>
            </a:outerShdw>
          </a:effectLst>
        </p:spPr>
        <p:txBody>
          <a:bodyPr wrap="none">
            <a:spAutoFit/>
          </a:bodyPr>
          <a:lstStyle/>
          <a:p>
            <a:pPr>
              <a:defRPr/>
            </a:pPr>
            <a:r>
              <a:rPr lang="es-ES" sz="2400" b="1" dirty="0"/>
              <a:t>Reuniones de trabajo con Consejo General, </a:t>
            </a:r>
          </a:p>
          <a:p>
            <a:pPr>
              <a:defRPr/>
            </a:pPr>
            <a:r>
              <a:rPr lang="es-ES" sz="2400" b="1" dirty="0"/>
              <a:t>Comisiones e Internas</a:t>
            </a:r>
          </a:p>
        </p:txBody>
      </p:sp>
      <p:sp>
        <p:nvSpPr>
          <p:cNvPr id="2" name="Text Box 18"/>
          <p:cNvSpPr txBox="1">
            <a:spLocks noChangeArrowheads="1"/>
          </p:cNvSpPr>
          <p:nvPr/>
        </p:nvSpPr>
        <p:spPr bwMode="auto">
          <a:xfrm>
            <a:off x="1660525" y="207963"/>
            <a:ext cx="2234138" cy="369332"/>
          </a:xfrm>
          <a:prstGeom prst="rect">
            <a:avLst/>
          </a:prstGeom>
          <a:noFill/>
          <a:ln w="9525">
            <a:noFill/>
            <a:miter lim="800000"/>
            <a:headEnd/>
            <a:tailEnd/>
          </a:ln>
          <a:effectLst/>
        </p:spPr>
        <p:txBody>
          <a:bodyPr wrap="none">
            <a:spAutoFit/>
          </a:bodyPr>
          <a:lstStyle/>
          <a:p>
            <a:pPr>
              <a:defRPr/>
            </a:pPr>
            <a:r>
              <a:rPr lang="es-ES" b="1" i="1" dirty="0">
                <a:solidFill>
                  <a:srgbClr val="555470"/>
                </a:solidFill>
                <a:effectLst>
                  <a:outerShdw blurRad="38100" dist="38100" dir="2700000" algn="tl">
                    <a:srgbClr val="C0C0C0"/>
                  </a:outerShdw>
                </a:effectLst>
              </a:rPr>
              <a:t>DIRECCIÓN  GENERAL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45070" y="-26988"/>
            <a:ext cx="3386757" cy="6858001"/>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 name="4 Elipse"/>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 name="5 Rectángulo"/>
          <p:cNvSpPr/>
          <p:nvPr/>
        </p:nvSpPr>
        <p:spPr>
          <a:xfrm>
            <a:off x="8688288" y="3789040"/>
            <a:ext cx="1979712" cy="3068960"/>
          </a:xfrm>
          <a:prstGeom prst="rect">
            <a:avLst/>
          </a:prstGeom>
          <a:gradFill flip="none" rotWithShape="1">
            <a:gsLst>
              <a:gs pos="0">
                <a:srgbClr val="C00000">
                  <a:shade val="30000"/>
                  <a:satMod val="115000"/>
                  <a:alpha val="41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rgbClr val="09C709"/>
              </a:solidFill>
            </a:endParaRPr>
          </a:p>
        </p:txBody>
      </p:sp>
      <p:sp>
        <p:nvSpPr>
          <p:cNvPr id="7" name="6 Rectángulo"/>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1" name="10 Rectángulo"/>
          <p:cNvSpPr/>
          <p:nvPr/>
        </p:nvSpPr>
        <p:spPr>
          <a:xfrm>
            <a:off x="263353" y="260648"/>
            <a:ext cx="7680629" cy="40011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s-ES" sz="2000" b="1" cap="all" dirty="0">
                <a:ln/>
                <a:solidFill>
                  <a:srgbClr val="A5002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p:txBody>
      </p:sp>
      <p:pic>
        <p:nvPicPr>
          <p:cNvPr id="21516" name="7 Imagen" descr="Logo_ICAI GDE.jpg"/>
          <p:cNvPicPr>
            <a:picLocks noChangeAspect="1"/>
          </p:cNvPicPr>
          <p:nvPr/>
        </p:nvPicPr>
        <p:blipFill>
          <a:blip r:embed="rId3"/>
          <a:srcRect/>
          <a:stretch>
            <a:fillRect/>
          </a:stretch>
        </p:blipFill>
        <p:spPr bwMode="auto">
          <a:xfrm>
            <a:off x="8328025" y="55563"/>
            <a:ext cx="2063750" cy="1141412"/>
          </a:xfrm>
          <a:prstGeom prst="rect">
            <a:avLst/>
          </a:prstGeom>
          <a:noFill/>
          <a:ln w="9525">
            <a:noFill/>
            <a:miter lim="800000"/>
            <a:headEnd/>
            <a:tailEnd/>
          </a:ln>
        </p:spPr>
      </p:pic>
      <p:sp>
        <p:nvSpPr>
          <p:cNvPr id="21517" name="1 CuadroTexto"/>
          <p:cNvSpPr txBox="1">
            <a:spLocks noChangeArrowheads="1"/>
          </p:cNvSpPr>
          <p:nvPr/>
        </p:nvSpPr>
        <p:spPr bwMode="auto">
          <a:xfrm>
            <a:off x="1631505" y="2132856"/>
            <a:ext cx="8728075" cy="2523768"/>
          </a:xfrm>
          <a:prstGeom prst="rect">
            <a:avLst/>
          </a:prstGeom>
          <a:noFill/>
          <a:ln w="9525">
            <a:noFill/>
            <a:miter lim="800000"/>
            <a:headEnd/>
            <a:tailEnd/>
          </a:ln>
        </p:spPr>
        <p:txBody>
          <a:bodyPr>
            <a:spAutoFit/>
          </a:bodyPr>
          <a:lstStyle/>
          <a:p>
            <a:pPr marL="285750" indent="-285750" algn="just">
              <a:buFont typeface="Wingdings" pitchFamily="2" charset="2"/>
              <a:buChar char="ü"/>
            </a:pPr>
            <a:r>
              <a:rPr lang="es-ES" sz="1600" dirty="0"/>
              <a:t>Se llevaron a cabo </a:t>
            </a:r>
            <a:r>
              <a:rPr lang="es-ES" sz="1600" b="1" dirty="0"/>
              <a:t>Reuniones de Trabajo</a:t>
            </a:r>
            <a:r>
              <a:rPr lang="es-ES" sz="1600" dirty="0"/>
              <a:t>; con Servidores Públicos del Poder Ejecutivo, Fiscalía General del Estado, Secretaría de Gobierno, Secretaría de Infraestructura, Auditoría Superior del Estado, Servidores Públicos del INEGI, Asociación de Abogados de Saltillo, Sujetos Obligados de SAGARPA, Servidores Públicos de los Ayuntamientos de Torreón, Piedras Negras, San Pedro, Monclova, </a:t>
            </a:r>
            <a:r>
              <a:rPr lang="es-ES" sz="1600" dirty="0" err="1"/>
              <a:t>Múzquiz</a:t>
            </a:r>
            <a:r>
              <a:rPr lang="es-ES" sz="1600" dirty="0"/>
              <a:t>, Coahuila. Reunión de trabajo con el Rector y el Secretario de la UA de C, Saltillo, y con Sociedad Civil, Director de la Facultad de Jurisprudencia de la UA de C.</a:t>
            </a:r>
          </a:p>
          <a:p>
            <a:pPr marL="285750" indent="-285750" algn="just">
              <a:buFont typeface="Wingdings" pitchFamily="2" charset="2"/>
              <a:buChar char="ü"/>
            </a:pPr>
            <a:r>
              <a:rPr lang="es-ES" sz="1600" dirty="0"/>
              <a:t>Reuniones de trabajo con Comisionados del INAI en la Ciudad de México, con Comisionados del Instituto de Transparencia de Nuevo León, Durango y Sonora.</a:t>
            </a:r>
          </a:p>
          <a:p>
            <a:pPr marL="285750" indent="-285750"/>
            <a:endParaRPr lang="es-ES" dirty="0"/>
          </a:p>
          <a:p>
            <a:pPr marL="285750" indent="-285750"/>
            <a:endParaRPr lang="es-MX" sz="1200" dirty="0"/>
          </a:p>
        </p:txBody>
      </p:sp>
      <p:sp>
        <p:nvSpPr>
          <p:cNvPr id="21518" name="12 CuadroTexto"/>
          <p:cNvSpPr txBox="1">
            <a:spLocks noChangeArrowheads="1"/>
          </p:cNvSpPr>
          <p:nvPr/>
        </p:nvSpPr>
        <p:spPr bwMode="auto">
          <a:xfrm>
            <a:off x="1940991" y="5449791"/>
            <a:ext cx="6913562" cy="1015663"/>
          </a:xfrm>
          <a:prstGeom prst="rect">
            <a:avLst/>
          </a:prstGeom>
          <a:noFill/>
          <a:ln w="9525">
            <a:noFill/>
            <a:miter lim="800000"/>
            <a:headEnd/>
            <a:tailEnd/>
          </a:ln>
        </p:spPr>
        <p:txBody>
          <a:bodyPr>
            <a:spAutoFit/>
          </a:bodyPr>
          <a:lstStyle/>
          <a:p>
            <a:pPr marL="285750" indent="-285750">
              <a:buFont typeface="Wingdings" pitchFamily="2" charset="2"/>
              <a:buChar char="ü"/>
            </a:pPr>
            <a:r>
              <a:rPr lang="es-ES" sz="1600" dirty="0"/>
              <a:t>La emisión de documentos de la Dirección General fue de:</a:t>
            </a:r>
          </a:p>
          <a:p>
            <a:pPr marL="285750" indent="-285750">
              <a:buFont typeface="Arial" charset="0"/>
              <a:buChar char="•"/>
            </a:pPr>
            <a:r>
              <a:rPr lang="es-ES" sz="1600" dirty="0"/>
              <a:t>  27   oficios      </a:t>
            </a:r>
          </a:p>
          <a:p>
            <a:pPr marL="285750" indent="-285750">
              <a:buFont typeface="Arial" charset="0"/>
              <a:buChar char="•"/>
            </a:pPr>
            <a:r>
              <a:rPr lang="es-ES" sz="1600" dirty="0"/>
              <a:t>225  memorándums</a:t>
            </a:r>
          </a:p>
          <a:p>
            <a:pPr marL="285750" indent="-285750"/>
            <a:r>
              <a:rPr lang="es-ES" sz="1200" dirty="0">
                <a:solidFill>
                  <a:srgbClr val="7F7F7F"/>
                </a:solidFill>
                <a:latin typeface="Century Gothic" pitchFamily="34" charset="0"/>
              </a:rPr>
              <a:t>          </a:t>
            </a:r>
            <a:r>
              <a:rPr lang="es-ES" sz="1200" dirty="0">
                <a:latin typeface="Century Gothic" pitchFamily="34" charset="0"/>
              </a:rPr>
              <a:t> </a:t>
            </a:r>
          </a:p>
        </p:txBody>
      </p:sp>
      <p:sp>
        <p:nvSpPr>
          <p:cNvPr id="21522" name="Text Box 18"/>
          <p:cNvSpPr txBox="1">
            <a:spLocks noChangeArrowheads="1"/>
          </p:cNvSpPr>
          <p:nvPr/>
        </p:nvSpPr>
        <p:spPr bwMode="auto">
          <a:xfrm>
            <a:off x="1940991" y="1412777"/>
            <a:ext cx="4523674" cy="461665"/>
          </a:xfrm>
          <a:prstGeom prst="rect">
            <a:avLst/>
          </a:prstGeom>
          <a:noFill/>
          <a:ln w="9525">
            <a:noFill/>
            <a:miter lim="800000"/>
            <a:headEnd/>
            <a:tailEnd/>
          </a:ln>
          <a:effectLst>
            <a:outerShdw dist="107763" dir="2700000" algn="ctr" rotWithShape="0">
              <a:schemeClr val="bg2">
                <a:alpha val="50000"/>
              </a:schemeClr>
            </a:outerShdw>
          </a:effectLst>
        </p:spPr>
        <p:txBody>
          <a:bodyPr wrap="none">
            <a:spAutoFit/>
          </a:bodyPr>
          <a:lstStyle/>
          <a:p>
            <a:pPr>
              <a:defRPr/>
            </a:pPr>
            <a:r>
              <a:rPr lang="es-ES" sz="2400" b="1" dirty="0"/>
              <a:t>Reuniones al exterior del Instituto</a:t>
            </a:r>
          </a:p>
        </p:txBody>
      </p:sp>
      <p:sp>
        <p:nvSpPr>
          <p:cNvPr id="21523" name="Text Box 19"/>
          <p:cNvSpPr txBox="1">
            <a:spLocks noChangeArrowheads="1"/>
          </p:cNvSpPr>
          <p:nvPr/>
        </p:nvSpPr>
        <p:spPr bwMode="auto">
          <a:xfrm>
            <a:off x="1928392" y="4805207"/>
            <a:ext cx="3549561" cy="461665"/>
          </a:xfrm>
          <a:prstGeom prst="rect">
            <a:avLst/>
          </a:prstGeom>
          <a:noFill/>
          <a:ln w="9525">
            <a:noFill/>
            <a:miter lim="800000"/>
            <a:headEnd/>
            <a:tailEnd/>
          </a:ln>
          <a:effectLst>
            <a:outerShdw dist="107763" dir="2700000" algn="ctr" rotWithShape="0">
              <a:schemeClr val="bg2">
                <a:alpha val="50000"/>
              </a:schemeClr>
            </a:outerShdw>
          </a:effectLst>
        </p:spPr>
        <p:txBody>
          <a:bodyPr wrap="none">
            <a:spAutoFit/>
          </a:bodyPr>
          <a:lstStyle/>
          <a:p>
            <a:pPr>
              <a:defRPr/>
            </a:pPr>
            <a:r>
              <a:rPr lang="es-ES" sz="2400" b="1" dirty="0"/>
              <a:t>Documentación elaborada</a:t>
            </a:r>
          </a:p>
        </p:txBody>
      </p:sp>
      <p:sp>
        <p:nvSpPr>
          <p:cNvPr id="2" name="Text Box 18"/>
          <p:cNvSpPr txBox="1">
            <a:spLocks noChangeArrowheads="1"/>
          </p:cNvSpPr>
          <p:nvPr/>
        </p:nvSpPr>
        <p:spPr bwMode="auto">
          <a:xfrm>
            <a:off x="1660525" y="207963"/>
            <a:ext cx="2234138" cy="369332"/>
          </a:xfrm>
          <a:prstGeom prst="rect">
            <a:avLst/>
          </a:prstGeom>
          <a:noFill/>
          <a:ln w="9525">
            <a:noFill/>
            <a:miter lim="800000"/>
            <a:headEnd/>
            <a:tailEnd/>
          </a:ln>
          <a:effectLst/>
        </p:spPr>
        <p:txBody>
          <a:bodyPr wrap="none">
            <a:spAutoFit/>
          </a:bodyPr>
          <a:lstStyle/>
          <a:p>
            <a:pPr>
              <a:defRPr/>
            </a:pPr>
            <a:r>
              <a:rPr lang="es-ES" b="1" i="1" dirty="0">
                <a:solidFill>
                  <a:srgbClr val="555470"/>
                </a:solidFill>
                <a:effectLst>
                  <a:outerShdw blurRad="38100" dist="38100" dir="2700000" algn="tl">
                    <a:srgbClr val="C0C0C0"/>
                  </a:outerShdw>
                </a:effectLst>
              </a:rPr>
              <a:t>DIRECCIÓN  GENERAL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Elipse"/>
          <p:cNvSpPr/>
          <p:nvPr/>
        </p:nvSpPr>
        <p:spPr>
          <a:xfrm>
            <a:off x="-24680" y="0"/>
            <a:ext cx="3366368"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23554" name="9 Imagen" descr="Logo_ICAI GDE.jpg"/>
          <p:cNvPicPr>
            <a:picLocks noChangeAspect="1"/>
          </p:cNvPicPr>
          <p:nvPr/>
        </p:nvPicPr>
        <p:blipFill>
          <a:blip r:embed="rId2"/>
          <a:srcRect/>
          <a:stretch>
            <a:fillRect/>
          </a:stretch>
        </p:blipFill>
        <p:spPr bwMode="auto">
          <a:xfrm>
            <a:off x="8616950" y="188914"/>
            <a:ext cx="1727200" cy="954087"/>
          </a:xfrm>
          <a:prstGeom prst="rect">
            <a:avLst/>
          </a:prstGeom>
          <a:noFill/>
          <a:ln w="9525">
            <a:noFill/>
            <a:miter lim="800000"/>
            <a:headEnd/>
            <a:tailEnd/>
          </a:ln>
        </p:spPr>
      </p:pic>
      <p:sp>
        <p:nvSpPr>
          <p:cNvPr id="6" name="5 Rectángulo"/>
          <p:cNvSpPr/>
          <p:nvPr/>
        </p:nvSpPr>
        <p:spPr>
          <a:xfrm>
            <a:off x="8688288" y="3789040"/>
            <a:ext cx="1979712" cy="3068960"/>
          </a:xfrm>
          <a:prstGeom prst="rect">
            <a:avLst/>
          </a:prstGeom>
          <a:gradFill flip="none" rotWithShape="1">
            <a:gsLst>
              <a:gs pos="0">
                <a:srgbClr val="C00000">
                  <a:shade val="30000"/>
                  <a:satMod val="115000"/>
                  <a:alpha val="41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522" name="Text Box 18"/>
          <p:cNvSpPr txBox="1">
            <a:spLocks noChangeArrowheads="1"/>
          </p:cNvSpPr>
          <p:nvPr/>
        </p:nvSpPr>
        <p:spPr bwMode="auto">
          <a:xfrm>
            <a:off x="1992313" y="476250"/>
            <a:ext cx="184150" cy="457200"/>
          </a:xfrm>
          <a:prstGeom prst="rect">
            <a:avLst/>
          </a:prstGeom>
          <a:noFill/>
          <a:ln w="9525">
            <a:noFill/>
            <a:miter lim="800000"/>
            <a:headEnd/>
            <a:tailEnd/>
          </a:ln>
          <a:effectLst>
            <a:outerShdw dist="107763" dir="2700000" algn="ctr" rotWithShape="0">
              <a:schemeClr val="bg2">
                <a:alpha val="50000"/>
              </a:schemeClr>
            </a:outerShdw>
          </a:effectLst>
        </p:spPr>
        <p:txBody>
          <a:bodyPr wrap="none">
            <a:spAutoFit/>
          </a:bodyPr>
          <a:lstStyle/>
          <a:p>
            <a:pPr>
              <a:defRPr/>
            </a:pPr>
            <a:endParaRPr lang="en-US" sz="2400" b="1">
              <a:solidFill>
                <a:srgbClr val="A50021"/>
              </a:solidFill>
            </a:endParaRPr>
          </a:p>
        </p:txBody>
      </p:sp>
      <p:sp>
        <p:nvSpPr>
          <p:cNvPr id="3" name="Text Box 18"/>
          <p:cNvSpPr txBox="1">
            <a:spLocks noChangeArrowheads="1"/>
          </p:cNvSpPr>
          <p:nvPr/>
        </p:nvSpPr>
        <p:spPr bwMode="auto">
          <a:xfrm>
            <a:off x="2063750" y="951112"/>
            <a:ext cx="1589666" cy="461665"/>
          </a:xfrm>
          <a:prstGeom prst="rect">
            <a:avLst/>
          </a:prstGeom>
          <a:noFill/>
          <a:ln w="9525">
            <a:noFill/>
            <a:miter lim="800000"/>
            <a:headEnd/>
            <a:tailEnd/>
          </a:ln>
          <a:effectLst>
            <a:outerShdw dist="107763" dir="2700000" algn="ctr" rotWithShape="0">
              <a:schemeClr val="bg2">
                <a:alpha val="50000"/>
              </a:schemeClr>
            </a:outerShdw>
          </a:effectLst>
        </p:spPr>
        <p:txBody>
          <a:bodyPr wrap="none">
            <a:spAutoFit/>
          </a:bodyPr>
          <a:lstStyle/>
          <a:p>
            <a:pPr>
              <a:defRPr/>
            </a:pPr>
            <a:r>
              <a:rPr lang="es-ES" sz="2400" b="1" dirty="0">
                <a:solidFill>
                  <a:srgbClr val="A50021"/>
                </a:solidFill>
              </a:rPr>
              <a:t>Proyectos: </a:t>
            </a:r>
          </a:p>
        </p:txBody>
      </p:sp>
      <p:sp>
        <p:nvSpPr>
          <p:cNvPr id="23563" name="1 CuadroTexto"/>
          <p:cNvSpPr txBox="1">
            <a:spLocks noChangeArrowheads="1"/>
          </p:cNvSpPr>
          <p:nvPr/>
        </p:nvSpPr>
        <p:spPr bwMode="auto">
          <a:xfrm>
            <a:off x="1760414" y="1844824"/>
            <a:ext cx="8728075" cy="3785652"/>
          </a:xfrm>
          <a:prstGeom prst="rect">
            <a:avLst/>
          </a:prstGeom>
          <a:noFill/>
          <a:ln w="9525">
            <a:noFill/>
            <a:miter lim="800000"/>
            <a:headEnd/>
            <a:tailEnd/>
          </a:ln>
        </p:spPr>
        <p:txBody>
          <a:bodyPr>
            <a:spAutoFit/>
          </a:bodyPr>
          <a:lstStyle/>
          <a:p>
            <a:pPr marL="285750" indent="-285750">
              <a:buFont typeface="Wingdings" pitchFamily="2" charset="2"/>
              <a:buChar char="ü"/>
            </a:pPr>
            <a:r>
              <a:rPr lang="es-ES" b="1" dirty="0"/>
              <a:t>Gobierno Abierto</a:t>
            </a:r>
          </a:p>
          <a:p>
            <a:pPr marL="285750" indent="-285750"/>
            <a:endParaRPr lang="es-ES" b="1" dirty="0"/>
          </a:p>
          <a:p>
            <a:pPr marL="285750" indent="-285750" algn="just">
              <a:buFont typeface="Arial" panose="020B0604020202020204" pitchFamily="34" charset="0"/>
              <a:buChar char="•"/>
            </a:pPr>
            <a:r>
              <a:rPr lang="es-ES" dirty="0"/>
              <a:t>Se realizaron reuniones de contacto informales con sociedad civil de las regiones Laguna y Centro. Posteriormente se impartieron pláticas de sensibilización en las cinco regiones del Estado.</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Se actualizaron los directorios de OSC y se llevaron a cabo reuniones informales con representantes de OSC en las Regiones Norte, Carbonífera y </a:t>
            </a:r>
            <a:r>
              <a:rPr lang="es-ES" dirty="0" err="1"/>
              <a:t>Suereste</a:t>
            </a:r>
            <a:r>
              <a:rPr lang="es-ES" dirty="0"/>
              <a:t>.</a:t>
            </a:r>
          </a:p>
          <a:p>
            <a:pPr algn="just"/>
            <a:endParaRPr lang="es-ES" dirty="0"/>
          </a:p>
          <a:p>
            <a:pPr marL="285750" indent="-285750" algn="just">
              <a:buFont typeface="Arial" panose="020B0604020202020204" pitchFamily="34" charset="0"/>
              <a:buChar char="•"/>
            </a:pPr>
            <a:r>
              <a:rPr lang="es-ES" dirty="0"/>
              <a:t>Se impartieron pláticas de sensibilización en las cinco Regiones del Estado.</a:t>
            </a:r>
          </a:p>
          <a:p>
            <a:pPr marL="285750" indent="-285750" algn="just">
              <a:buFont typeface="Arial" panose="020B0604020202020204" pitchFamily="34" charset="0"/>
              <a:buChar char="•"/>
            </a:pPr>
            <a:endParaRPr lang="es-ES" sz="1600" dirty="0"/>
          </a:p>
          <a:p>
            <a:endParaRPr lang="es-ES" sz="1600" dirty="0">
              <a:solidFill>
                <a:srgbClr val="0070C0"/>
              </a:solidFill>
            </a:endParaRPr>
          </a:p>
          <a:p>
            <a:endParaRPr lang="es-ES" sz="1600" dirty="0">
              <a:solidFill>
                <a:srgbClr val="0070C0"/>
              </a:solidFill>
            </a:endParaRPr>
          </a:p>
          <a:p>
            <a:pPr marL="285750" indent="-285750"/>
            <a:endParaRPr lang="es-MX" sz="1200" dirty="0"/>
          </a:p>
        </p:txBody>
      </p:sp>
      <p:sp>
        <p:nvSpPr>
          <p:cNvPr id="54286" name="Text Box 14"/>
          <p:cNvSpPr txBox="1">
            <a:spLocks noChangeArrowheads="1"/>
          </p:cNvSpPr>
          <p:nvPr/>
        </p:nvSpPr>
        <p:spPr bwMode="auto">
          <a:xfrm>
            <a:off x="1660525" y="115888"/>
            <a:ext cx="2234138" cy="369332"/>
          </a:xfrm>
          <a:prstGeom prst="rect">
            <a:avLst/>
          </a:prstGeom>
          <a:noFill/>
          <a:ln w="9525">
            <a:noFill/>
            <a:miter lim="800000"/>
            <a:headEnd/>
            <a:tailEnd/>
          </a:ln>
          <a:effectLst/>
        </p:spPr>
        <p:txBody>
          <a:bodyPr wrap="none">
            <a:spAutoFit/>
          </a:bodyPr>
          <a:lstStyle/>
          <a:p>
            <a:pPr>
              <a:defRPr/>
            </a:pPr>
            <a:r>
              <a:rPr lang="es-ES" b="1" i="1">
                <a:solidFill>
                  <a:srgbClr val="555470"/>
                </a:solidFill>
                <a:effectLst>
                  <a:outerShdw blurRad="38100" dist="38100" dir="2700000" algn="tl">
                    <a:srgbClr val="C0C0C0"/>
                  </a:outerShdw>
                </a:effectLst>
              </a:rPr>
              <a:t>DIRECCIÓN  GENERAL</a:t>
            </a:r>
          </a:p>
        </p:txBody>
      </p:sp>
      <p:sp>
        <p:nvSpPr>
          <p:cNvPr id="10" name="1 CuadroTexto"/>
          <p:cNvSpPr txBox="1">
            <a:spLocks noChangeArrowheads="1"/>
          </p:cNvSpPr>
          <p:nvPr/>
        </p:nvSpPr>
        <p:spPr bwMode="auto">
          <a:xfrm>
            <a:off x="1760414" y="5168224"/>
            <a:ext cx="8728075" cy="1477328"/>
          </a:xfrm>
          <a:prstGeom prst="rect">
            <a:avLst/>
          </a:prstGeom>
          <a:noFill/>
          <a:ln w="9525">
            <a:noFill/>
            <a:miter lim="800000"/>
            <a:headEnd/>
            <a:tailEnd/>
          </a:ln>
        </p:spPr>
        <p:txBody>
          <a:bodyPr>
            <a:spAutoFit/>
          </a:bodyPr>
          <a:lstStyle/>
          <a:p>
            <a:pPr marL="285750" indent="-285750">
              <a:buFont typeface="Wingdings" pitchFamily="2" charset="2"/>
              <a:buChar char="ü"/>
            </a:pPr>
            <a:r>
              <a:rPr lang="es-ES" b="1" dirty="0"/>
              <a:t>Plan de Trabajo 2018</a:t>
            </a:r>
          </a:p>
          <a:p>
            <a:pPr marL="285750" indent="-285750"/>
            <a:endParaRPr lang="es-ES" b="1" dirty="0"/>
          </a:p>
          <a:p>
            <a:pPr marL="285750" indent="-285750" algn="just">
              <a:buFontTx/>
              <a:buChar char="•"/>
            </a:pPr>
            <a:r>
              <a:rPr lang="es-ES" dirty="0"/>
              <a:t>Se coordinan, revisan y verifican los programas del Plan de Trabajo 2018 de las Direcciones, Unidad de Transparencia y Departamento de Comunicación Social y Difusión del Instituto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279613" y="0"/>
            <a:ext cx="3062075"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Elipse"/>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Rectángulo"/>
          <p:cNvSpPr/>
          <p:nvPr/>
        </p:nvSpPr>
        <p:spPr>
          <a:xfrm>
            <a:off x="8688288" y="3789040"/>
            <a:ext cx="1979712" cy="3068960"/>
          </a:xfrm>
          <a:prstGeom prst="rect">
            <a:avLst/>
          </a:prstGeom>
          <a:gradFill flip="none" rotWithShape="1">
            <a:gsLst>
              <a:gs pos="0">
                <a:srgbClr val="C00000">
                  <a:shade val="30000"/>
                  <a:satMod val="115000"/>
                  <a:alpha val="41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25611" name="9 Imagen" descr="Logo_ICAI GDE.jpg"/>
          <p:cNvPicPr>
            <a:picLocks noChangeAspect="1"/>
          </p:cNvPicPr>
          <p:nvPr/>
        </p:nvPicPr>
        <p:blipFill>
          <a:blip r:embed="rId3"/>
          <a:srcRect/>
          <a:stretch>
            <a:fillRect/>
          </a:stretch>
        </p:blipFill>
        <p:spPr bwMode="auto">
          <a:xfrm>
            <a:off x="8616950" y="188914"/>
            <a:ext cx="1727200" cy="954087"/>
          </a:xfrm>
          <a:prstGeom prst="rect">
            <a:avLst/>
          </a:prstGeom>
          <a:noFill/>
          <a:ln w="9525">
            <a:noFill/>
            <a:miter lim="800000"/>
            <a:headEnd/>
            <a:tailEnd/>
          </a:ln>
        </p:spPr>
      </p:pic>
      <p:sp>
        <p:nvSpPr>
          <p:cNvPr id="25618" name="Text Box 18"/>
          <p:cNvSpPr txBox="1">
            <a:spLocks noChangeArrowheads="1"/>
          </p:cNvSpPr>
          <p:nvPr/>
        </p:nvSpPr>
        <p:spPr bwMode="auto">
          <a:xfrm>
            <a:off x="1660526" y="207964"/>
            <a:ext cx="5369483" cy="646331"/>
          </a:xfrm>
          <a:prstGeom prst="rect">
            <a:avLst/>
          </a:prstGeom>
          <a:noFill/>
          <a:ln w="9525">
            <a:noFill/>
            <a:miter lim="800000"/>
            <a:headEnd/>
            <a:tailEnd/>
          </a:ln>
          <a:effectLst/>
        </p:spPr>
        <p:txBody>
          <a:bodyPr wrap="none">
            <a:spAutoFit/>
          </a:bodyPr>
          <a:lstStyle/>
          <a:p>
            <a:r>
              <a:rPr lang="es-ES" b="1" i="1" dirty="0">
                <a:solidFill>
                  <a:srgbClr val="555470"/>
                </a:solidFill>
                <a:effectLst>
                  <a:outerShdw blurRad="38100" dist="38100" dir="2700000" algn="tl">
                    <a:srgbClr val="C0C0C0"/>
                  </a:outerShdw>
                </a:effectLst>
              </a:rPr>
              <a:t>DIRECCIÓN  DE PLANEACIÓN Y </a:t>
            </a:r>
          </a:p>
          <a:p>
            <a:r>
              <a:rPr lang="es-ES" b="1" i="1" dirty="0">
                <a:solidFill>
                  <a:srgbClr val="555470"/>
                </a:solidFill>
                <a:effectLst>
                  <a:outerShdw blurRad="38100" dist="38100" dir="2700000" algn="tl">
                    <a:srgbClr val="C0C0C0"/>
                  </a:outerShdw>
                </a:effectLst>
              </a:rPr>
              <a:t>                                   FORTALECIMIENTO INSTITUCIONAL</a:t>
            </a:r>
          </a:p>
        </p:txBody>
      </p:sp>
      <p:sp>
        <p:nvSpPr>
          <p:cNvPr id="13" name="Text Box 23"/>
          <p:cNvSpPr txBox="1">
            <a:spLocks noChangeArrowheads="1"/>
          </p:cNvSpPr>
          <p:nvPr/>
        </p:nvSpPr>
        <p:spPr bwMode="auto">
          <a:xfrm>
            <a:off x="1847528" y="1743200"/>
            <a:ext cx="5472608" cy="461665"/>
          </a:xfrm>
          <a:prstGeom prst="rect">
            <a:avLst/>
          </a:prstGeom>
          <a:noFill/>
          <a:ln w="9525">
            <a:noFill/>
            <a:miter lim="800000"/>
            <a:headEnd/>
            <a:tailEnd/>
          </a:ln>
          <a:effectLst>
            <a:outerShdw dist="107763" dir="2700000" algn="ctr" rotWithShape="0">
              <a:schemeClr val="bg2">
                <a:alpha val="50000"/>
              </a:schemeClr>
            </a:outerShdw>
          </a:effectLst>
        </p:spPr>
        <p:txBody>
          <a:bodyPr wrap="square">
            <a:spAutoFit/>
          </a:bodyPr>
          <a:lstStyle/>
          <a:p>
            <a:pPr>
              <a:defRPr/>
            </a:pPr>
            <a:r>
              <a:rPr lang="es-ES" sz="2400" b="1" dirty="0">
                <a:effectLst>
                  <a:outerShdw blurRad="38100" dist="38100" dir="2700000" algn="tl">
                    <a:srgbClr val="C0C0C0"/>
                  </a:outerShdw>
                </a:effectLst>
              </a:rPr>
              <a:t>Sistema de Gestión de Calidad</a:t>
            </a:r>
          </a:p>
        </p:txBody>
      </p:sp>
      <p:sp>
        <p:nvSpPr>
          <p:cNvPr id="14" name="9 CuadroTexto"/>
          <p:cNvSpPr txBox="1">
            <a:spLocks noChangeArrowheads="1"/>
          </p:cNvSpPr>
          <p:nvPr/>
        </p:nvSpPr>
        <p:spPr bwMode="auto">
          <a:xfrm>
            <a:off x="1775520" y="3068960"/>
            <a:ext cx="8424936" cy="2308324"/>
          </a:xfrm>
          <a:prstGeom prst="rect">
            <a:avLst/>
          </a:prstGeom>
          <a:noFill/>
          <a:ln w="9525">
            <a:noFill/>
            <a:miter lim="800000"/>
            <a:headEnd/>
            <a:tailEnd/>
          </a:ln>
        </p:spPr>
        <p:txBody>
          <a:bodyPr wrap="square">
            <a:spAutoFit/>
          </a:bodyPr>
          <a:lstStyle/>
          <a:p>
            <a:pPr marL="285750" indent="-285750">
              <a:buFont typeface="Wingdings" panose="05000000000000000000" pitchFamily="2" charset="2"/>
              <a:buChar char="Ø"/>
            </a:pPr>
            <a:r>
              <a:rPr lang="es-ES" altLang="es-MX" b="1" dirty="0"/>
              <a:t>Se llevó a cabo la auditoría externa de la nueva versión de la Norma ISO 9001:2015 por Factual </a:t>
            </a:r>
            <a:r>
              <a:rPr lang="es-ES" altLang="es-MX" b="1" dirty="0" err="1"/>
              <a:t>Services</a:t>
            </a:r>
            <a:r>
              <a:rPr lang="es-ES" altLang="es-MX" b="1" dirty="0"/>
              <a:t>, donde se encontraron 5 hallazgos menores, de los cuales se dio seguimiento.</a:t>
            </a:r>
          </a:p>
          <a:p>
            <a:pPr eaLnBrk="1" hangingPunct="1"/>
            <a:endParaRPr lang="es-ES" altLang="es-MX" b="1" dirty="0"/>
          </a:p>
          <a:p>
            <a:pPr eaLnBrk="1" hangingPunct="1"/>
            <a:endParaRPr lang="es-ES" altLang="es-MX" b="1" dirty="0"/>
          </a:p>
          <a:p>
            <a:pPr marL="285750" indent="-285750">
              <a:buFont typeface="Wingdings" panose="05000000000000000000" pitchFamily="2" charset="2"/>
              <a:buChar char="Ø"/>
            </a:pPr>
            <a:r>
              <a:rPr lang="es-ES" altLang="es-MX" b="1" dirty="0"/>
              <a:t>Se avanza en la elaboración del Informe de Labores del Instituto 2018, se cuenta con información preliminar que permite estimar que se está a un 100% de avance.</a:t>
            </a:r>
          </a:p>
          <a:p>
            <a:pPr marL="285750" indent="-285750">
              <a:buFont typeface="Wingdings" panose="05000000000000000000" pitchFamily="2" charset="2"/>
              <a:buChar char="Ø"/>
            </a:pPr>
            <a:endParaRPr lang="es-ES" altLang="es-MX"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168696" y="0"/>
            <a:ext cx="3510384"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Elipse"/>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Rectángulo"/>
          <p:cNvSpPr/>
          <p:nvPr/>
        </p:nvSpPr>
        <p:spPr>
          <a:xfrm>
            <a:off x="8688288" y="3789040"/>
            <a:ext cx="1979712" cy="3068960"/>
          </a:xfrm>
          <a:prstGeom prst="rect">
            <a:avLst/>
          </a:prstGeom>
          <a:gradFill flip="none" rotWithShape="1">
            <a:gsLst>
              <a:gs pos="0">
                <a:srgbClr val="C00000">
                  <a:shade val="30000"/>
                  <a:satMod val="115000"/>
                  <a:alpha val="41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27659" name="9 Imagen" descr="Logo_ICAI GDE.jpg"/>
          <p:cNvPicPr>
            <a:picLocks noChangeAspect="1"/>
          </p:cNvPicPr>
          <p:nvPr/>
        </p:nvPicPr>
        <p:blipFill>
          <a:blip r:embed="rId3"/>
          <a:srcRect/>
          <a:stretch>
            <a:fillRect/>
          </a:stretch>
        </p:blipFill>
        <p:spPr bwMode="auto">
          <a:xfrm>
            <a:off x="8616950" y="188914"/>
            <a:ext cx="1727200" cy="954087"/>
          </a:xfrm>
          <a:prstGeom prst="rect">
            <a:avLst/>
          </a:prstGeom>
          <a:noFill/>
          <a:ln w="9525">
            <a:noFill/>
            <a:miter lim="800000"/>
            <a:headEnd/>
            <a:tailEnd/>
          </a:ln>
        </p:spPr>
      </p:pic>
      <p:sp>
        <p:nvSpPr>
          <p:cNvPr id="27663" name="9 CuadroTexto"/>
          <p:cNvSpPr txBox="1">
            <a:spLocks noChangeArrowheads="1"/>
          </p:cNvSpPr>
          <p:nvPr/>
        </p:nvSpPr>
        <p:spPr bwMode="auto">
          <a:xfrm>
            <a:off x="1660276" y="2089012"/>
            <a:ext cx="8612188" cy="2031325"/>
          </a:xfrm>
          <a:prstGeom prst="rect">
            <a:avLst/>
          </a:prstGeom>
          <a:noFill/>
          <a:ln w="9525">
            <a:noFill/>
            <a:miter lim="800000"/>
            <a:headEnd/>
            <a:tailEnd/>
          </a:ln>
        </p:spPr>
        <p:txBody>
          <a:bodyPr wrap="square">
            <a:spAutoFit/>
          </a:bodyPr>
          <a:lstStyle/>
          <a:p>
            <a:pPr marL="285750" indent="-285750" algn="just">
              <a:buFont typeface="Wingdings" panose="05000000000000000000" pitchFamily="2" charset="2"/>
              <a:buChar char="Ø"/>
            </a:pPr>
            <a:r>
              <a:rPr lang="es-ES_tradnl" altLang="es-MX" b="1" dirty="0"/>
              <a:t>Se capacitó al personal de la Dirección  de Desarrollo Urbano del Ayuntamiento de Saltillo.</a:t>
            </a:r>
          </a:p>
          <a:p>
            <a:pPr algn="just"/>
            <a:endParaRPr lang="es-ES_tradnl" altLang="es-MX" b="1" dirty="0"/>
          </a:p>
          <a:p>
            <a:pPr marL="285750" indent="-285750" algn="just">
              <a:buFont typeface="Wingdings" panose="05000000000000000000" pitchFamily="2" charset="2"/>
              <a:buChar char="Ø"/>
            </a:pPr>
            <a:r>
              <a:rPr lang="es-ES_tradnl" altLang="es-MX" b="1" dirty="0"/>
              <a:t>Capacitación al personal administrativo y de las unidades de transparencia de la Auditoría Superior del Estado, Dirección de Pensiones de los Trabajadores de la Educación (DIPETRE), Instituto Tecnológico Superior de </a:t>
            </a:r>
            <a:r>
              <a:rPr lang="es-ES_tradnl" altLang="es-MX" b="1" dirty="0" err="1"/>
              <a:t>Múzquiz</a:t>
            </a:r>
            <a:r>
              <a:rPr lang="es-ES_tradnl" altLang="es-MX" b="1" dirty="0"/>
              <a:t> y a la Comisión Estatal de Atención a Víctimas.</a:t>
            </a:r>
            <a:endParaRPr lang="es-MX" altLang="es-MX" b="1" dirty="0"/>
          </a:p>
        </p:txBody>
      </p:sp>
      <p:sp>
        <p:nvSpPr>
          <p:cNvPr id="29718" name="Text Box 22"/>
          <p:cNvSpPr txBox="1">
            <a:spLocks noChangeArrowheads="1"/>
          </p:cNvSpPr>
          <p:nvPr/>
        </p:nvSpPr>
        <p:spPr bwMode="auto">
          <a:xfrm>
            <a:off x="1660526" y="207963"/>
            <a:ext cx="3313343" cy="369332"/>
          </a:xfrm>
          <a:prstGeom prst="rect">
            <a:avLst/>
          </a:prstGeom>
          <a:noFill/>
          <a:ln w="9525">
            <a:noFill/>
            <a:miter lim="800000"/>
            <a:headEnd/>
            <a:tailEnd/>
          </a:ln>
          <a:effectLst/>
        </p:spPr>
        <p:txBody>
          <a:bodyPr wrap="none">
            <a:spAutoFit/>
          </a:bodyPr>
          <a:lstStyle/>
          <a:p>
            <a:pPr>
              <a:defRPr/>
            </a:pPr>
            <a:r>
              <a:rPr lang="es-ES" b="1" i="1">
                <a:solidFill>
                  <a:srgbClr val="555470"/>
                </a:solidFill>
                <a:effectLst>
                  <a:outerShdw blurRad="38100" dist="38100" dir="2700000" algn="tl">
                    <a:srgbClr val="C0C0C0"/>
                  </a:outerShdw>
                </a:effectLst>
              </a:rPr>
              <a:t>DIRECCIÓN  DATOS  PERSONALES</a:t>
            </a:r>
          </a:p>
        </p:txBody>
      </p:sp>
      <p:sp>
        <p:nvSpPr>
          <p:cNvPr id="13" name="9 CuadroTexto"/>
          <p:cNvSpPr txBox="1">
            <a:spLocks noChangeArrowheads="1"/>
          </p:cNvSpPr>
          <p:nvPr/>
        </p:nvSpPr>
        <p:spPr bwMode="auto">
          <a:xfrm>
            <a:off x="1703512" y="5457999"/>
            <a:ext cx="8497888" cy="646331"/>
          </a:xfrm>
          <a:prstGeom prst="rect">
            <a:avLst/>
          </a:prstGeom>
          <a:noFill/>
          <a:ln w="9525">
            <a:noFill/>
            <a:miter lim="800000"/>
            <a:headEnd/>
            <a:tailEnd/>
          </a:ln>
        </p:spPr>
        <p:txBody>
          <a:bodyPr>
            <a:spAutoFit/>
          </a:bodyPr>
          <a:lstStyle/>
          <a:p>
            <a:pPr marL="285750" indent="-285750" algn="just">
              <a:buFont typeface="Wingdings" panose="05000000000000000000" pitchFamily="2" charset="2"/>
              <a:buChar char="Ø"/>
            </a:pPr>
            <a:r>
              <a:rPr lang="es-ES_tradnl" altLang="es-MX" b="1" dirty="0"/>
              <a:t>Se capacitó a personal de la Casa Hogar de los pequeños San José, a la Fundación Oportunidades Educativas y  al Instituto Tecnológico Don Bosco AC de Saltillo.</a:t>
            </a:r>
          </a:p>
        </p:txBody>
      </p:sp>
      <p:sp>
        <p:nvSpPr>
          <p:cNvPr id="3" name="Rectángulo 2"/>
          <p:cNvSpPr/>
          <p:nvPr/>
        </p:nvSpPr>
        <p:spPr>
          <a:xfrm>
            <a:off x="1487488" y="1412776"/>
            <a:ext cx="9721080" cy="438582"/>
          </a:xfrm>
          <a:prstGeom prst="rect">
            <a:avLst/>
          </a:prstGeom>
        </p:spPr>
        <p:txBody>
          <a:bodyPr wrap="square">
            <a:spAutoFit/>
          </a:bodyPr>
          <a:lstStyle/>
          <a:p>
            <a:r>
              <a:rPr lang="es-MX" sz="2250" b="1" dirty="0">
                <a:effectLst>
                  <a:outerShdw blurRad="38100" dist="38100" dir="2700000" algn="tl">
                    <a:srgbClr val="000000">
                      <a:alpha val="43137"/>
                    </a:srgbClr>
                  </a:outerShdw>
                </a:effectLst>
              </a:rPr>
              <a:t>Capacitación en materia de datos personales a Sujetos Obligados</a:t>
            </a:r>
          </a:p>
        </p:txBody>
      </p:sp>
      <p:sp>
        <p:nvSpPr>
          <p:cNvPr id="14" name="Rectángulo 13"/>
          <p:cNvSpPr/>
          <p:nvPr/>
        </p:nvSpPr>
        <p:spPr>
          <a:xfrm>
            <a:off x="1487488" y="4653136"/>
            <a:ext cx="9721080" cy="438582"/>
          </a:xfrm>
          <a:prstGeom prst="rect">
            <a:avLst/>
          </a:prstGeom>
        </p:spPr>
        <p:txBody>
          <a:bodyPr wrap="square">
            <a:spAutoFit/>
          </a:bodyPr>
          <a:lstStyle/>
          <a:p>
            <a:r>
              <a:rPr lang="es-MX" sz="2250" b="1" dirty="0">
                <a:effectLst>
                  <a:outerShdw blurRad="38100" dist="38100" dir="2700000" algn="tl">
                    <a:srgbClr val="000000">
                      <a:alpha val="43137"/>
                    </a:srgbClr>
                  </a:outerShdw>
                </a:effectLst>
              </a:rPr>
              <a:t>Capacitación en materia de datos personales a Sociedad Civil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96688" y="0"/>
            <a:ext cx="3438376"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Elipse"/>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Rectángulo"/>
          <p:cNvSpPr/>
          <p:nvPr/>
        </p:nvSpPr>
        <p:spPr>
          <a:xfrm>
            <a:off x="8688288" y="3789040"/>
            <a:ext cx="1979712" cy="3068960"/>
          </a:xfrm>
          <a:prstGeom prst="rect">
            <a:avLst/>
          </a:prstGeom>
          <a:gradFill flip="none" rotWithShape="1">
            <a:gsLst>
              <a:gs pos="0">
                <a:srgbClr val="C00000">
                  <a:shade val="30000"/>
                  <a:satMod val="115000"/>
                  <a:alpha val="41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29707" name="9 Imagen" descr="Logo_ICAI GDE.jpg"/>
          <p:cNvPicPr>
            <a:picLocks noChangeAspect="1"/>
          </p:cNvPicPr>
          <p:nvPr/>
        </p:nvPicPr>
        <p:blipFill>
          <a:blip r:embed="rId3"/>
          <a:srcRect/>
          <a:stretch>
            <a:fillRect/>
          </a:stretch>
        </p:blipFill>
        <p:spPr bwMode="auto">
          <a:xfrm>
            <a:off x="8616950" y="188914"/>
            <a:ext cx="1727200" cy="954087"/>
          </a:xfrm>
          <a:prstGeom prst="rect">
            <a:avLst/>
          </a:prstGeom>
          <a:noFill/>
          <a:ln w="9525">
            <a:noFill/>
            <a:miter lim="800000"/>
            <a:headEnd/>
            <a:tailEnd/>
          </a:ln>
        </p:spPr>
      </p:pic>
      <p:sp>
        <p:nvSpPr>
          <p:cNvPr id="17431" name="Text Box 23"/>
          <p:cNvSpPr txBox="1">
            <a:spLocks noChangeArrowheads="1"/>
          </p:cNvSpPr>
          <p:nvPr/>
        </p:nvSpPr>
        <p:spPr bwMode="auto">
          <a:xfrm>
            <a:off x="1703908" y="1243608"/>
            <a:ext cx="6408316" cy="457200"/>
          </a:xfrm>
          <a:prstGeom prst="rect">
            <a:avLst/>
          </a:prstGeom>
          <a:noFill/>
          <a:ln w="9525">
            <a:noFill/>
            <a:miter lim="800000"/>
            <a:headEnd/>
            <a:tailEnd/>
          </a:ln>
          <a:effectLst>
            <a:outerShdw dist="107763" dir="2700000" algn="ctr" rotWithShape="0">
              <a:schemeClr val="bg2">
                <a:alpha val="50000"/>
              </a:schemeClr>
            </a:outerShdw>
          </a:effectLst>
        </p:spPr>
        <p:txBody>
          <a:bodyPr wrap="square">
            <a:spAutoFit/>
          </a:bodyPr>
          <a:lstStyle/>
          <a:p>
            <a:pPr>
              <a:defRPr/>
            </a:pPr>
            <a:r>
              <a:rPr lang="es-ES" sz="2400" b="1" dirty="0">
                <a:effectLst>
                  <a:outerShdw blurRad="38100" dist="38100" dir="2700000" algn="tl">
                    <a:srgbClr val="C0C0C0"/>
                  </a:outerShdw>
                </a:effectLst>
              </a:rPr>
              <a:t>Promotores de la Transparencia</a:t>
            </a:r>
          </a:p>
        </p:txBody>
      </p:sp>
      <p:sp>
        <p:nvSpPr>
          <p:cNvPr id="29709" name="9 CuadroTexto"/>
          <p:cNvSpPr txBox="1">
            <a:spLocks noChangeArrowheads="1"/>
          </p:cNvSpPr>
          <p:nvPr/>
        </p:nvSpPr>
        <p:spPr bwMode="auto">
          <a:xfrm>
            <a:off x="1774700" y="2204864"/>
            <a:ext cx="8713788" cy="1477328"/>
          </a:xfrm>
          <a:prstGeom prst="rect">
            <a:avLst/>
          </a:prstGeom>
          <a:noFill/>
          <a:ln w="9525">
            <a:noFill/>
            <a:miter lim="800000"/>
            <a:headEnd/>
            <a:tailEnd/>
          </a:ln>
        </p:spPr>
        <p:txBody>
          <a:bodyPr>
            <a:spAutoFit/>
          </a:bodyPr>
          <a:lstStyle/>
          <a:p>
            <a:pPr marL="176213" indent="-176213" algn="just">
              <a:buFont typeface="Wingdings" pitchFamily="2" charset="2"/>
              <a:buChar char="Ø"/>
            </a:pPr>
            <a:r>
              <a:rPr lang="es-ES" altLang="es-MX" b="1" dirty="0"/>
              <a:t> Al cuarto trimestre se capacitaron un total de 3,815 estudiantes de diversas Entidades Educativas. </a:t>
            </a:r>
          </a:p>
          <a:p>
            <a:pPr algn="just"/>
            <a:endParaRPr lang="es-ES" altLang="es-MX" b="1" dirty="0"/>
          </a:p>
          <a:p>
            <a:pPr marL="176213" indent="-176213" algn="just">
              <a:buFont typeface="Wingdings" pitchFamily="2" charset="2"/>
              <a:buChar char="Ø"/>
            </a:pPr>
            <a:r>
              <a:rPr lang="es-ES" altLang="es-MX" b="1" dirty="0"/>
              <a:t>Se capacitaron un total de 1,416 Servidores Públicos en el Estado.</a:t>
            </a:r>
          </a:p>
          <a:p>
            <a:pPr algn="just"/>
            <a:endParaRPr lang="es-ES" dirty="0"/>
          </a:p>
        </p:txBody>
      </p:sp>
      <p:sp>
        <p:nvSpPr>
          <p:cNvPr id="33809" name="Text Box 17"/>
          <p:cNvSpPr txBox="1">
            <a:spLocks noChangeArrowheads="1"/>
          </p:cNvSpPr>
          <p:nvPr/>
        </p:nvSpPr>
        <p:spPr bwMode="auto">
          <a:xfrm>
            <a:off x="1660525" y="207964"/>
            <a:ext cx="5447004" cy="646331"/>
          </a:xfrm>
          <a:prstGeom prst="rect">
            <a:avLst/>
          </a:prstGeom>
          <a:noFill/>
          <a:ln w="9525">
            <a:noFill/>
            <a:miter lim="800000"/>
            <a:headEnd/>
            <a:tailEnd/>
          </a:ln>
          <a:effectLst/>
        </p:spPr>
        <p:txBody>
          <a:bodyPr wrap="none">
            <a:spAutoFit/>
          </a:bodyPr>
          <a:lstStyle/>
          <a:p>
            <a:pPr>
              <a:defRPr/>
            </a:pPr>
            <a:r>
              <a:rPr lang="es-ES" b="1" i="1" dirty="0">
                <a:solidFill>
                  <a:srgbClr val="555470"/>
                </a:solidFill>
                <a:effectLst>
                  <a:outerShdw blurRad="38100" dist="38100" dir="2700000" algn="tl">
                    <a:srgbClr val="C0C0C0"/>
                  </a:outerShdw>
                </a:effectLst>
              </a:rPr>
              <a:t>DIRECCIÓN  DE CAPACITACIÓN Y </a:t>
            </a:r>
          </a:p>
          <a:p>
            <a:pPr>
              <a:defRPr/>
            </a:pPr>
            <a:r>
              <a:rPr lang="es-ES" b="1" i="1" dirty="0">
                <a:solidFill>
                  <a:srgbClr val="555470"/>
                </a:solidFill>
                <a:effectLst>
                  <a:outerShdw blurRad="38100" dist="38100" dir="2700000" algn="tl">
                    <a:srgbClr val="C0C0C0"/>
                  </a:outerShdw>
                </a:effectLst>
              </a:rPr>
              <a:t>                                        CULTURA DE LA TRANSPARENCIA</a:t>
            </a:r>
          </a:p>
        </p:txBody>
      </p:sp>
      <p:sp>
        <p:nvSpPr>
          <p:cNvPr id="11" name="Text Box 23"/>
          <p:cNvSpPr txBox="1">
            <a:spLocks noChangeArrowheads="1"/>
          </p:cNvSpPr>
          <p:nvPr/>
        </p:nvSpPr>
        <p:spPr bwMode="auto">
          <a:xfrm>
            <a:off x="1775520" y="3835896"/>
            <a:ext cx="6408316" cy="457200"/>
          </a:xfrm>
          <a:prstGeom prst="rect">
            <a:avLst/>
          </a:prstGeom>
          <a:noFill/>
          <a:ln w="9525">
            <a:noFill/>
            <a:miter lim="800000"/>
            <a:headEnd/>
            <a:tailEnd/>
          </a:ln>
          <a:effectLst>
            <a:outerShdw dist="107763" dir="2700000" algn="ctr" rotWithShape="0">
              <a:schemeClr val="bg2">
                <a:alpha val="50000"/>
              </a:schemeClr>
            </a:outerShdw>
          </a:effectLst>
        </p:spPr>
        <p:txBody>
          <a:bodyPr wrap="square">
            <a:spAutoFit/>
          </a:bodyPr>
          <a:lstStyle/>
          <a:p>
            <a:pPr>
              <a:defRPr/>
            </a:pPr>
            <a:r>
              <a:rPr lang="es-ES" sz="2400" b="1" dirty="0">
                <a:effectLst>
                  <a:outerShdw blurRad="38100" dist="38100" dir="2700000" algn="tl">
                    <a:srgbClr val="C0C0C0"/>
                  </a:outerShdw>
                </a:effectLst>
              </a:rPr>
              <a:t>Jornadas por la Transparencia</a:t>
            </a:r>
          </a:p>
        </p:txBody>
      </p:sp>
      <p:sp>
        <p:nvSpPr>
          <p:cNvPr id="12" name="9 CuadroTexto"/>
          <p:cNvSpPr txBox="1">
            <a:spLocks noChangeArrowheads="1"/>
          </p:cNvSpPr>
          <p:nvPr/>
        </p:nvSpPr>
        <p:spPr bwMode="auto">
          <a:xfrm>
            <a:off x="1775520" y="4687976"/>
            <a:ext cx="8713788" cy="1477328"/>
          </a:xfrm>
          <a:prstGeom prst="rect">
            <a:avLst/>
          </a:prstGeom>
          <a:noFill/>
          <a:ln w="9525">
            <a:noFill/>
            <a:miter lim="800000"/>
            <a:headEnd/>
            <a:tailEnd/>
          </a:ln>
        </p:spPr>
        <p:txBody>
          <a:bodyPr>
            <a:spAutoFit/>
          </a:bodyPr>
          <a:lstStyle/>
          <a:p>
            <a:pPr marL="285750" indent="-285750">
              <a:buFont typeface="Wingdings" panose="05000000000000000000" pitchFamily="2" charset="2"/>
              <a:buChar char="Ø"/>
              <a:defRPr/>
            </a:pPr>
            <a:r>
              <a:rPr lang="es-ES" b="1" dirty="0"/>
              <a:t>El 28 de septiembre, en coordinación con el Gobierno del  Estado, a través de la SEFIRC, se realizó el evento conmemorativo del Día Internacional del Derecho a Saber, donde asistieron aproximadamente 200 personas, entre servidores públicos, catedráticos y representantes de OSC.</a:t>
            </a:r>
          </a:p>
          <a:p>
            <a:pPr eaLnBrk="1" hangingPunct="1">
              <a:defRPr/>
            </a:pPr>
            <a:endParaRPr lang="es-E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240704" y="0"/>
            <a:ext cx="3582392"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Elipse"/>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Rectángulo"/>
          <p:cNvSpPr/>
          <p:nvPr/>
        </p:nvSpPr>
        <p:spPr>
          <a:xfrm>
            <a:off x="8688288" y="3789040"/>
            <a:ext cx="1979712" cy="3068960"/>
          </a:xfrm>
          <a:prstGeom prst="rect">
            <a:avLst/>
          </a:prstGeom>
          <a:gradFill flip="none" rotWithShape="1">
            <a:gsLst>
              <a:gs pos="0">
                <a:srgbClr val="C00000">
                  <a:shade val="30000"/>
                  <a:satMod val="115000"/>
                  <a:alpha val="41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31755" name="9 Imagen" descr="Logo_ICAI GDE.jpg"/>
          <p:cNvPicPr>
            <a:picLocks noChangeAspect="1"/>
          </p:cNvPicPr>
          <p:nvPr/>
        </p:nvPicPr>
        <p:blipFill>
          <a:blip r:embed="rId3"/>
          <a:srcRect/>
          <a:stretch>
            <a:fillRect/>
          </a:stretch>
        </p:blipFill>
        <p:spPr bwMode="auto">
          <a:xfrm>
            <a:off x="8616950" y="188914"/>
            <a:ext cx="1727200" cy="954087"/>
          </a:xfrm>
          <a:prstGeom prst="rect">
            <a:avLst/>
          </a:prstGeom>
          <a:noFill/>
          <a:ln w="9525">
            <a:noFill/>
            <a:miter lim="800000"/>
            <a:headEnd/>
            <a:tailEnd/>
          </a:ln>
        </p:spPr>
      </p:pic>
      <p:sp>
        <p:nvSpPr>
          <p:cNvPr id="31756" name="9 CuadroTexto"/>
          <p:cNvSpPr txBox="1">
            <a:spLocks noChangeArrowheads="1"/>
          </p:cNvSpPr>
          <p:nvPr/>
        </p:nvSpPr>
        <p:spPr bwMode="auto">
          <a:xfrm>
            <a:off x="1775520" y="1628800"/>
            <a:ext cx="8568630" cy="3416320"/>
          </a:xfrm>
          <a:prstGeom prst="rect">
            <a:avLst/>
          </a:prstGeom>
          <a:noFill/>
          <a:ln w="9525">
            <a:noFill/>
            <a:miter lim="800000"/>
            <a:headEnd/>
            <a:tailEnd/>
          </a:ln>
        </p:spPr>
        <p:txBody>
          <a:bodyPr wrap="square">
            <a:spAutoFit/>
          </a:bodyPr>
          <a:lstStyle/>
          <a:p>
            <a:pPr algn="just" eaLnBrk="1" hangingPunct="1">
              <a:defRPr/>
            </a:pPr>
            <a:endParaRPr lang="es-MX" b="1" dirty="0">
              <a:solidFill>
                <a:prstClr val="black"/>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MX" altLang="es-MX" b="1" dirty="0">
                <a:solidFill>
                  <a:srgbClr val="000000"/>
                </a:solidFill>
                <a:cs typeface="Arial" panose="020B0604020202020204" pitchFamily="34" charset="0"/>
              </a:rPr>
              <a:t>Se han recibido 51 requerimientos de copias certificadas de diversos expedientes, dentro de amparos indirectos interpuestos en los Juzgados Segundo y Cuarto de Distrito en la Laguna, de las cuales se contestaron todas en tiempo y forma.</a:t>
            </a:r>
          </a:p>
          <a:p>
            <a:pPr algn="just"/>
            <a:endParaRPr lang="es-MX" altLang="es-MX" b="1" dirty="0">
              <a:solidFill>
                <a:srgbClr val="000000"/>
              </a:solidFill>
              <a:cs typeface="Arial" panose="020B0604020202020204" pitchFamily="34" charset="0"/>
            </a:endParaRPr>
          </a:p>
          <a:p>
            <a:pPr marL="285750" indent="-285750" algn="just">
              <a:buFont typeface="Wingdings" panose="05000000000000000000" pitchFamily="2" charset="2"/>
              <a:buChar char="Ø"/>
            </a:pPr>
            <a:r>
              <a:rPr lang="es-MX" altLang="es-MX" b="1" dirty="0">
                <a:solidFill>
                  <a:srgbClr val="000000"/>
                </a:solidFill>
                <a:cs typeface="Arial" panose="020B0604020202020204" pitchFamily="34" charset="0"/>
              </a:rPr>
              <a:t>Se dio atención a los asuntos relacionados con la elaboración de convenios de colaboración con organismos internacionales, nacionales, estatales y municipales, brindando certeza legal, revisión y realización de los mismos.</a:t>
            </a:r>
          </a:p>
          <a:p>
            <a:pPr marL="285750" indent="-285750" algn="just">
              <a:buFont typeface="Wingdings" panose="05000000000000000000" pitchFamily="2" charset="2"/>
              <a:buChar char="Ø"/>
            </a:pPr>
            <a:endParaRPr lang="es-MX" altLang="es-MX" b="1" dirty="0">
              <a:solidFill>
                <a:prstClr val="black"/>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defRPr/>
            </a:pPr>
            <a:r>
              <a:rPr lang="es-MX" altLang="es-MX" b="1" dirty="0">
                <a:solidFill>
                  <a:prstClr val="black"/>
                </a:solidFill>
                <a:latin typeface="Arial" panose="020B0604020202020204" pitchFamily="34" charset="0"/>
                <a:cs typeface="Arial" panose="020B0604020202020204" pitchFamily="34" charset="0"/>
              </a:rPr>
              <a:t>Se llevaron a cabo sesiones de trabajo con la Comisión Jurídica para la revisión de temas respectivos del Instituto.</a:t>
            </a:r>
          </a:p>
          <a:p>
            <a:pPr algn="just" eaLnBrk="1" hangingPunct="1">
              <a:defRPr/>
            </a:pPr>
            <a:endParaRPr lang="es-MX" b="1" dirty="0">
              <a:solidFill>
                <a:prstClr val="black"/>
              </a:solidFill>
              <a:latin typeface="Arial" panose="020B0604020202020204" pitchFamily="34" charset="0"/>
              <a:cs typeface="Arial" panose="020B0604020202020204" pitchFamily="34" charset="0"/>
            </a:endParaRPr>
          </a:p>
        </p:txBody>
      </p:sp>
      <p:sp>
        <p:nvSpPr>
          <p:cNvPr id="17431" name="Text Box 23"/>
          <p:cNvSpPr txBox="1">
            <a:spLocks noChangeArrowheads="1"/>
          </p:cNvSpPr>
          <p:nvPr/>
        </p:nvSpPr>
        <p:spPr bwMode="auto">
          <a:xfrm>
            <a:off x="1631504" y="1052736"/>
            <a:ext cx="8064500" cy="457200"/>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defRPr/>
            </a:pPr>
            <a:r>
              <a:rPr lang="es-ES" sz="2400" b="1" dirty="0">
                <a:effectLst>
                  <a:outerShdw blurRad="38100" dist="38100" dir="2700000" algn="tl">
                    <a:srgbClr val="C0C0C0"/>
                  </a:outerShdw>
                </a:effectLst>
              </a:rPr>
              <a:t>Marco Normativo Complementario en la Materia: </a:t>
            </a:r>
          </a:p>
        </p:txBody>
      </p:sp>
      <p:sp>
        <p:nvSpPr>
          <p:cNvPr id="39955" name="Text Box 19"/>
          <p:cNvSpPr txBox="1">
            <a:spLocks noChangeArrowheads="1"/>
          </p:cNvSpPr>
          <p:nvPr/>
        </p:nvSpPr>
        <p:spPr bwMode="auto">
          <a:xfrm>
            <a:off x="1660525" y="207963"/>
            <a:ext cx="2227726" cy="369332"/>
          </a:xfrm>
          <a:prstGeom prst="rect">
            <a:avLst/>
          </a:prstGeom>
          <a:noFill/>
          <a:ln w="9525">
            <a:noFill/>
            <a:miter lim="800000"/>
            <a:headEnd/>
            <a:tailEnd/>
          </a:ln>
          <a:effectLst/>
        </p:spPr>
        <p:txBody>
          <a:bodyPr wrap="none">
            <a:spAutoFit/>
          </a:bodyPr>
          <a:lstStyle/>
          <a:p>
            <a:pPr>
              <a:defRPr/>
            </a:pPr>
            <a:r>
              <a:rPr lang="es-ES" b="1" i="1">
                <a:solidFill>
                  <a:srgbClr val="555470"/>
                </a:solidFill>
                <a:effectLst>
                  <a:outerShdw blurRad="38100" dist="38100" dir="2700000" algn="tl">
                    <a:srgbClr val="C0C0C0"/>
                  </a:outerShdw>
                </a:effectLst>
              </a:rPr>
              <a:t>DIRECCIÓN  JURÍDICA</a:t>
            </a:r>
          </a:p>
        </p:txBody>
      </p:sp>
      <p:sp>
        <p:nvSpPr>
          <p:cNvPr id="11" name="9 CuadroTexto"/>
          <p:cNvSpPr txBox="1">
            <a:spLocks noChangeArrowheads="1"/>
          </p:cNvSpPr>
          <p:nvPr/>
        </p:nvSpPr>
        <p:spPr bwMode="auto">
          <a:xfrm>
            <a:off x="1775520" y="5541040"/>
            <a:ext cx="8713788" cy="1200329"/>
          </a:xfrm>
          <a:prstGeom prst="rect">
            <a:avLst/>
          </a:prstGeom>
          <a:noFill/>
          <a:ln w="9525">
            <a:noFill/>
            <a:miter lim="800000"/>
            <a:headEnd/>
            <a:tailEnd/>
          </a:ln>
        </p:spPr>
        <p:txBody>
          <a:bodyPr>
            <a:spAutoFit/>
          </a:bodyPr>
          <a:lstStyle/>
          <a:p>
            <a:pPr marL="285750" indent="-285750" algn="just">
              <a:buFont typeface="Wingdings" panose="05000000000000000000" pitchFamily="2" charset="2"/>
              <a:buChar char="Ø"/>
              <a:defRPr/>
            </a:pPr>
            <a:r>
              <a:rPr lang="es-ES" b="1" dirty="0"/>
              <a:t>Durante la conmemoración del Derecho a Saber, se presentó al público en general la nueva página; el día 28 de septiembre se instaló en los servidores y entró en funcionamiento el nuevo diseño de la página.</a:t>
            </a:r>
          </a:p>
          <a:p>
            <a:pPr eaLnBrk="1" hangingPunct="1">
              <a:defRPr/>
            </a:pPr>
            <a:endParaRPr lang="es-E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24680" y="0"/>
            <a:ext cx="3366368"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Elipse"/>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Rectángulo"/>
          <p:cNvSpPr/>
          <p:nvPr/>
        </p:nvSpPr>
        <p:spPr>
          <a:xfrm>
            <a:off x="8688288" y="3789040"/>
            <a:ext cx="1979712" cy="3068960"/>
          </a:xfrm>
          <a:prstGeom prst="rect">
            <a:avLst/>
          </a:prstGeom>
          <a:gradFill flip="none" rotWithShape="1">
            <a:gsLst>
              <a:gs pos="0">
                <a:srgbClr val="C00000">
                  <a:shade val="30000"/>
                  <a:satMod val="115000"/>
                  <a:alpha val="41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33803" name="9 Imagen" descr="Logo_ICAI GDE.jpg"/>
          <p:cNvPicPr>
            <a:picLocks noChangeAspect="1"/>
          </p:cNvPicPr>
          <p:nvPr/>
        </p:nvPicPr>
        <p:blipFill>
          <a:blip r:embed="rId3"/>
          <a:srcRect/>
          <a:stretch>
            <a:fillRect/>
          </a:stretch>
        </p:blipFill>
        <p:spPr bwMode="auto">
          <a:xfrm>
            <a:off x="8616950" y="188914"/>
            <a:ext cx="1727200" cy="954087"/>
          </a:xfrm>
          <a:prstGeom prst="rect">
            <a:avLst/>
          </a:prstGeom>
          <a:noFill/>
          <a:ln w="9525">
            <a:noFill/>
            <a:miter lim="800000"/>
            <a:headEnd/>
            <a:tailEnd/>
          </a:ln>
        </p:spPr>
      </p:pic>
      <p:sp>
        <p:nvSpPr>
          <p:cNvPr id="33804" name="Rectangle 1"/>
          <p:cNvSpPr>
            <a:spLocks noChangeArrowheads="1"/>
          </p:cNvSpPr>
          <p:nvPr/>
        </p:nvSpPr>
        <p:spPr bwMode="auto">
          <a:xfrm>
            <a:off x="1524000" y="1556793"/>
            <a:ext cx="9144000" cy="1069975"/>
          </a:xfrm>
          <a:prstGeom prst="rect">
            <a:avLst/>
          </a:prstGeom>
          <a:noFill/>
          <a:ln w="9525">
            <a:noFill/>
            <a:miter lim="800000"/>
            <a:headEnd/>
            <a:tailEnd/>
          </a:ln>
        </p:spPr>
        <p:txBody>
          <a:bodyPr anchor="ctr">
            <a:spAutoFit/>
          </a:bodyPr>
          <a:lstStyle/>
          <a:p>
            <a:pPr algn="ctr" eaLnBrk="0" hangingPunct="0"/>
            <a:r>
              <a:rPr lang="es-ES_tradnl" sz="1600" b="1" dirty="0">
                <a:cs typeface="Times New Roman" pitchFamily="18" charset="0"/>
              </a:rPr>
              <a:t>INSTITUTO COAHUILENSE DE ACCESO A LA INFORMACIÓN PÚBLICA</a:t>
            </a:r>
            <a:endParaRPr lang="es-ES" sz="1600" b="1" dirty="0">
              <a:cs typeface="Times New Roman" pitchFamily="18" charset="0"/>
            </a:endParaRPr>
          </a:p>
          <a:p>
            <a:pPr algn="ctr" eaLnBrk="0" hangingPunct="0"/>
            <a:r>
              <a:rPr lang="es-ES_tradnl" sz="1600" b="1" dirty="0">
                <a:cs typeface="Times New Roman" pitchFamily="18" charset="0"/>
              </a:rPr>
              <a:t>CONTROL PRESUPUESTAL</a:t>
            </a:r>
            <a:endParaRPr lang="es-ES" sz="1600" b="1" dirty="0">
              <a:cs typeface="Times New Roman" pitchFamily="18" charset="0"/>
            </a:endParaRPr>
          </a:p>
          <a:p>
            <a:pPr algn="ctr" eaLnBrk="0" hangingPunct="0"/>
            <a:r>
              <a:rPr lang="es-ES_tradnl" sz="1600" b="1" dirty="0">
                <a:cs typeface="Times New Roman" pitchFamily="18" charset="0"/>
              </a:rPr>
              <a:t>AL  31 DE DICIEMBRE DEL 2018</a:t>
            </a:r>
            <a:endParaRPr lang="es-ES" sz="1600" b="1" dirty="0">
              <a:cs typeface="Times New Roman" pitchFamily="18" charset="0"/>
            </a:endParaRPr>
          </a:p>
          <a:p>
            <a:pPr algn="ctr" eaLnBrk="0" hangingPunct="0"/>
            <a:endParaRPr lang="es-ES" sz="1600" b="1" dirty="0">
              <a:cs typeface="Times New Roman" pitchFamily="18" charset="0"/>
            </a:endParaRPr>
          </a:p>
        </p:txBody>
      </p:sp>
      <p:sp>
        <p:nvSpPr>
          <p:cNvPr id="46138" name="Text Box 58"/>
          <p:cNvSpPr txBox="1">
            <a:spLocks noChangeArrowheads="1"/>
          </p:cNvSpPr>
          <p:nvPr/>
        </p:nvSpPr>
        <p:spPr bwMode="auto">
          <a:xfrm>
            <a:off x="1524000" y="188913"/>
            <a:ext cx="4267194" cy="369332"/>
          </a:xfrm>
          <a:prstGeom prst="rect">
            <a:avLst/>
          </a:prstGeom>
          <a:noFill/>
          <a:ln w="9525">
            <a:noFill/>
            <a:miter lim="800000"/>
            <a:headEnd/>
            <a:tailEnd/>
          </a:ln>
          <a:effectLst/>
        </p:spPr>
        <p:txBody>
          <a:bodyPr wrap="none">
            <a:spAutoFit/>
          </a:bodyPr>
          <a:lstStyle/>
          <a:p>
            <a:pPr>
              <a:defRPr/>
            </a:pPr>
            <a:r>
              <a:rPr lang="es-ES" b="1" i="1" dirty="0">
                <a:effectLst>
                  <a:outerShdw blurRad="38100" dist="38100" dir="2700000" algn="tl">
                    <a:srgbClr val="C0C0C0"/>
                  </a:outerShdw>
                </a:effectLst>
              </a:rPr>
              <a:t>DIRECCIÓN  ADMINISTRACIÓN Y FINANZAS</a:t>
            </a:r>
          </a:p>
        </p:txBody>
      </p:sp>
      <p:pic>
        <p:nvPicPr>
          <p:cNvPr id="2" name="Imagen 1"/>
          <p:cNvPicPr>
            <a:picLocks noChangeAspect="1"/>
          </p:cNvPicPr>
          <p:nvPr/>
        </p:nvPicPr>
        <p:blipFill>
          <a:blip r:embed="rId4"/>
          <a:stretch>
            <a:fillRect/>
          </a:stretch>
        </p:blipFill>
        <p:spPr>
          <a:xfrm>
            <a:off x="1991544" y="3140968"/>
            <a:ext cx="8236410" cy="306655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121750" y="0"/>
            <a:ext cx="3219938"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Elipse"/>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Rectángulo"/>
          <p:cNvSpPr/>
          <p:nvPr/>
        </p:nvSpPr>
        <p:spPr>
          <a:xfrm>
            <a:off x="8688288" y="3789040"/>
            <a:ext cx="1979712" cy="3068960"/>
          </a:xfrm>
          <a:prstGeom prst="rect">
            <a:avLst/>
          </a:prstGeom>
          <a:gradFill flip="none" rotWithShape="1">
            <a:gsLst>
              <a:gs pos="0">
                <a:srgbClr val="C00000">
                  <a:shade val="30000"/>
                  <a:satMod val="115000"/>
                  <a:alpha val="41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35851" name="9 Imagen" descr="Logo_ICAI GDE.jpg"/>
          <p:cNvPicPr>
            <a:picLocks noChangeAspect="1"/>
          </p:cNvPicPr>
          <p:nvPr/>
        </p:nvPicPr>
        <p:blipFill>
          <a:blip r:embed="rId3"/>
          <a:srcRect/>
          <a:stretch>
            <a:fillRect/>
          </a:stretch>
        </p:blipFill>
        <p:spPr bwMode="auto">
          <a:xfrm>
            <a:off x="8616950" y="188914"/>
            <a:ext cx="1727200" cy="954087"/>
          </a:xfrm>
          <a:prstGeom prst="rect">
            <a:avLst/>
          </a:prstGeom>
          <a:noFill/>
          <a:ln w="9525">
            <a:noFill/>
            <a:miter lim="800000"/>
            <a:headEnd/>
            <a:tailEnd/>
          </a:ln>
        </p:spPr>
      </p:pic>
      <p:sp>
        <p:nvSpPr>
          <p:cNvPr id="17431" name="Text Box 23"/>
          <p:cNvSpPr txBox="1">
            <a:spLocks noChangeArrowheads="1"/>
          </p:cNvSpPr>
          <p:nvPr/>
        </p:nvSpPr>
        <p:spPr bwMode="auto">
          <a:xfrm>
            <a:off x="1857986" y="1340768"/>
            <a:ext cx="4814078" cy="457200"/>
          </a:xfrm>
          <a:prstGeom prst="rect">
            <a:avLst/>
          </a:prstGeom>
          <a:noFill/>
          <a:ln w="9525">
            <a:noFill/>
            <a:miter lim="800000"/>
            <a:headEnd/>
            <a:tailEnd/>
          </a:ln>
          <a:effectLst>
            <a:outerShdw dist="107763" dir="2700000" algn="ctr" rotWithShape="0">
              <a:schemeClr val="bg2">
                <a:alpha val="50000"/>
              </a:schemeClr>
            </a:outerShdw>
          </a:effectLst>
        </p:spPr>
        <p:txBody>
          <a:bodyPr wrap="square">
            <a:spAutoFit/>
          </a:bodyPr>
          <a:lstStyle/>
          <a:p>
            <a:pPr>
              <a:defRPr/>
            </a:pPr>
            <a:r>
              <a:rPr lang="es-ES" sz="2400" b="1" dirty="0">
                <a:effectLst>
                  <a:outerShdw blurRad="38100" dist="38100" dir="2700000" algn="tl">
                    <a:srgbClr val="C0C0C0"/>
                  </a:outerShdw>
                </a:effectLst>
              </a:rPr>
              <a:t>Actividades de Información</a:t>
            </a:r>
          </a:p>
        </p:txBody>
      </p:sp>
      <p:sp>
        <p:nvSpPr>
          <p:cNvPr id="35853" name="9 CuadroTexto"/>
          <p:cNvSpPr txBox="1">
            <a:spLocks noChangeArrowheads="1"/>
          </p:cNvSpPr>
          <p:nvPr/>
        </p:nvSpPr>
        <p:spPr bwMode="auto">
          <a:xfrm>
            <a:off x="1846264" y="2604389"/>
            <a:ext cx="8713787" cy="4031873"/>
          </a:xfrm>
          <a:prstGeom prst="rect">
            <a:avLst/>
          </a:prstGeom>
          <a:noFill/>
          <a:ln w="9525">
            <a:noFill/>
            <a:miter lim="800000"/>
            <a:headEnd/>
            <a:tailEnd/>
          </a:ln>
        </p:spPr>
        <p:txBody>
          <a:bodyPr>
            <a:spAutoFit/>
          </a:bodyPr>
          <a:lstStyle/>
          <a:p>
            <a:pPr algn="just">
              <a:buFont typeface="Wingdings" pitchFamily="2" charset="2"/>
              <a:buChar char="Ø"/>
            </a:pPr>
            <a:r>
              <a:rPr lang="es-MX" b="1" dirty="0"/>
              <a:t> Se realizaron 237 síntesis informativas y su correspondiente captura en el sistema de seguimiento de medios impresos, al cuarto trimestre se publicaron 210 notas positivas y 33 notas negativas</a:t>
            </a:r>
          </a:p>
          <a:p>
            <a:pPr algn="just"/>
            <a:endParaRPr lang="es-MX" b="1" dirty="0"/>
          </a:p>
          <a:p>
            <a:pPr algn="just">
              <a:buFont typeface="Wingdings" pitchFamily="2" charset="2"/>
              <a:buChar char="Ø"/>
            </a:pPr>
            <a:endParaRPr lang="es-MX" b="1" dirty="0"/>
          </a:p>
          <a:p>
            <a:pPr algn="just">
              <a:buFont typeface="Wingdings" pitchFamily="2" charset="2"/>
              <a:buChar char="Ø"/>
            </a:pPr>
            <a:r>
              <a:rPr lang="es-MX" b="1" dirty="0"/>
              <a:t> Se programaron 24 convocatorias de prensa</a:t>
            </a:r>
          </a:p>
          <a:p>
            <a:pPr algn="just"/>
            <a:endParaRPr lang="es-MX" b="1" dirty="0"/>
          </a:p>
          <a:p>
            <a:pPr algn="just">
              <a:buFont typeface="Wingdings" pitchFamily="2" charset="2"/>
              <a:buChar char="Ø"/>
            </a:pPr>
            <a:endParaRPr lang="es-MX" b="1" dirty="0"/>
          </a:p>
          <a:p>
            <a:pPr algn="just">
              <a:buFont typeface="Wingdings" pitchFamily="2" charset="2"/>
              <a:buChar char="Ø"/>
            </a:pPr>
            <a:r>
              <a:rPr lang="es-MX" b="1" dirty="0"/>
              <a:t> Se cubrieron 34 eventos Institucionales</a:t>
            </a:r>
          </a:p>
          <a:p>
            <a:pPr algn="just"/>
            <a:endParaRPr lang="es-MX" b="1" dirty="0"/>
          </a:p>
          <a:p>
            <a:pPr algn="just">
              <a:buFont typeface="Wingdings" pitchFamily="2" charset="2"/>
              <a:buChar char="Ø"/>
            </a:pPr>
            <a:endParaRPr lang="es-MX" b="1" dirty="0"/>
          </a:p>
          <a:p>
            <a:pPr algn="just">
              <a:buFont typeface="Wingdings" pitchFamily="2" charset="2"/>
              <a:buChar char="Ø"/>
            </a:pPr>
            <a:r>
              <a:rPr lang="es-MX" b="1" dirty="0"/>
              <a:t> Al cuarto trimestre se coordinaron 48 emisiones de radio “El Poder de la Transparencia”</a:t>
            </a:r>
          </a:p>
          <a:p>
            <a:pPr algn="just">
              <a:buFont typeface="Wingdings" pitchFamily="2" charset="2"/>
              <a:buChar char="Ø"/>
            </a:pPr>
            <a:endParaRPr lang="es-MX" sz="2000" b="1" dirty="0"/>
          </a:p>
          <a:p>
            <a:pPr algn="just">
              <a:buFont typeface="Wingdings" pitchFamily="2" charset="2"/>
              <a:buChar char="Ø"/>
            </a:pPr>
            <a:endParaRPr lang="es-MX" sz="2000" b="1" dirty="0"/>
          </a:p>
        </p:txBody>
      </p:sp>
      <p:sp>
        <p:nvSpPr>
          <p:cNvPr id="48144" name="Text Box 16"/>
          <p:cNvSpPr txBox="1">
            <a:spLocks noChangeArrowheads="1"/>
          </p:cNvSpPr>
          <p:nvPr/>
        </p:nvSpPr>
        <p:spPr bwMode="auto">
          <a:xfrm>
            <a:off x="1660526" y="207963"/>
            <a:ext cx="5314083" cy="369332"/>
          </a:xfrm>
          <a:prstGeom prst="rect">
            <a:avLst/>
          </a:prstGeom>
          <a:noFill/>
          <a:ln w="9525">
            <a:noFill/>
            <a:miter lim="800000"/>
            <a:headEnd/>
            <a:tailEnd/>
          </a:ln>
          <a:effectLst/>
        </p:spPr>
        <p:txBody>
          <a:bodyPr wrap="none">
            <a:spAutoFit/>
          </a:bodyPr>
          <a:lstStyle/>
          <a:p>
            <a:pPr>
              <a:defRPr/>
            </a:pPr>
            <a:r>
              <a:rPr lang="es-ES" b="1" i="1" dirty="0">
                <a:solidFill>
                  <a:srgbClr val="555470"/>
                </a:solidFill>
                <a:effectLst>
                  <a:outerShdw blurRad="38100" dist="38100" dir="2700000" algn="tl">
                    <a:srgbClr val="C0C0C0"/>
                  </a:outerShdw>
                </a:effectLst>
              </a:rPr>
              <a:t>DEPARTAMENTO COMUNICACIÓN SOCIAL Y DIFUSIÓN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7">
            <a:extLst>
              <a:ext uri="{FF2B5EF4-FFF2-40B4-BE49-F238E27FC236}">
                <a16:creationId xmlns:a16="http://schemas.microsoft.com/office/drawing/2014/main" id="{C4FFA88A-9CE1-4849-BAB8-1573AAA512A6}"/>
              </a:ext>
            </a:extLst>
          </p:cNvPr>
          <p:cNvSpPr>
            <a:spLocks noChangeArrowheads="1"/>
          </p:cNvSpPr>
          <p:nvPr/>
        </p:nvSpPr>
        <p:spPr bwMode="auto">
          <a:xfrm>
            <a:off x="8759825"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sp>
        <p:nvSpPr>
          <p:cNvPr id="6" name="5 Rectángulo">
            <a:extLst>
              <a:ext uri="{FF2B5EF4-FFF2-40B4-BE49-F238E27FC236}">
                <a16:creationId xmlns:a16="http://schemas.microsoft.com/office/drawing/2014/main" id="{C79FA13B-D650-4161-B00B-02440BF7D220}"/>
              </a:ext>
            </a:extLst>
          </p:cNvPr>
          <p:cNvSpPr/>
          <p:nvPr/>
        </p:nvSpPr>
        <p:spPr>
          <a:xfrm>
            <a:off x="1919537" y="188640"/>
            <a:ext cx="6552727" cy="10772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MX"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Centro virtual de capacitación para  servidores públicos</a:t>
            </a:r>
            <a:endPar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2292" name="6 Imagen" descr="Logo_ICAI GDE.jpg">
            <a:extLst>
              <a:ext uri="{FF2B5EF4-FFF2-40B4-BE49-F238E27FC236}">
                <a16:creationId xmlns:a16="http://schemas.microsoft.com/office/drawing/2014/main" id="{2AA331F1-AC72-49BC-94DA-47494F933D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7950" y="44450"/>
            <a:ext cx="1562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4 CuadroTexto">
            <a:extLst>
              <a:ext uri="{FF2B5EF4-FFF2-40B4-BE49-F238E27FC236}">
                <a16:creationId xmlns:a16="http://schemas.microsoft.com/office/drawing/2014/main" id="{22154DA0-A8AE-4AD1-ADF0-C65585864551}"/>
              </a:ext>
            </a:extLst>
          </p:cNvPr>
          <p:cNvSpPr txBox="1">
            <a:spLocks noChangeArrowheads="1"/>
          </p:cNvSpPr>
          <p:nvPr/>
        </p:nvSpPr>
        <p:spPr bwMode="auto">
          <a:xfrm>
            <a:off x="1630363" y="1268413"/>
            <a:ext cx="8858250" cy="3970318"/>
          </a:xfrm>
          <a:prstGeom prst="rect">
            <a:avLst/>
          </a:prstGeom>
          <a:noFill/>
          <a:ln w="9525">
            <a:noFill/>
            <a:miter lim="800000"/>
            <a:headEnd/>
            <a:tailEnd/>
          </a:ln>
        </p:spPr>
        <p:txBody>
          <a:bodyPr>
            <a:spAutoFit/>
          </a:bodyPr>
          <a:lstStyle/>
          <a:p>
            <a:pPr eaLnBrk="1" hangingPunct="1">
              <a:defRPr/>
            </a:pPr>
            <a:r>
              <a:rPr lang="es-ES" u="sng" dirty="0">
                <a:latin typeface="Arial" charset="0"/>
              </a:rPr>
              <a:t>Objetivo</a:t>
            </a:r>
            <a:r>
              <a:rPr lang="es-ES" dirty="0">
                <a:latin typeface="Arial" charset="0"/>
              </a:rPr>
              <a:t>: </a:t>
            </a:r>
            <a:r>
              <a:rPr lang="es-MX" dirty="0">
                <a:latin typeface="Arial" charset="0"/>
              </a:rPr>
              <a:t>Capacitar a servidores públicos en temas de la Ley de Acceso Estatal.</a:t>
            </a:r>
          </a:p>
          <a:p>
            <a:pPr eaLnBrk="1" hangingPunct="1">
              <a:defRPr/>
            </a:pPr>
            <a:endParaRPr lang="es-ES" dirty="0">
              <a:latin typeface="Arial" charset="0"/>
            </a:endParaRPr>
          </a:p>
          <a:p>
            <a:pPr eaLnBrk="1" hangingPunct="1">
              <a:defRPr/>
            </a:pPr>
            <a:r>
              <a:rPr lang="es-ES" u="sng" dirty="0">
                <a:latin typeface="Arial" charset="0"/>
              </a:rPr>
              <a:t>Metas</a:t>
            </a:r>
            <a:r>
              <a:rPr lang="es-ES" dirty="0">
                <a:latin typeface="Arial" charset="0"/>
              </a:rPr>
              <a:t>:</a:t>
            </a:r>
          </a:p>
          <a:p>
            <a:pPr marL="342900" indent="-342900">
              <a:buFont typeface="+mj-lt"/>
              <a:buAutoNum type="alphaLcParenR"/>
              <a:defRPr/>
            </a:pPr>
            <a:r>
              <a:rPr lang="es-MX" dirty="0">
                <a:latin typeface="Arial" charset="0"/>
              </a:rPr>
              <a:t>Instalación de plataforma para impartir el curso y desarrollo de contenidos*.</a:t>
            </a:r>
          </a:p>
          <a:p>
            <a:pPr eaLnBrk="1" hangingPunct="1">
              <a:defRPr/>
            </a:pPr>
            <a:endParaRPr lang="es-MX" dirty="0">
              <a:latin typeface="Arial" charset="0"/>
            </a:endParaRPr>
          </a:p>
          <a:p>
            <a:pPr eaLnBrk="1" hangingPunct="1">
              <a:defRPr/>
            </a:pPr>
            <a:r>
              <a:rPr lang="es-ES" u="sng" dirty="0">
                <a:latin typeface="Arial" charset="0"/>
              </a:rPr>
              <a:t>Actividades realizadas:</a:t>
            </a:r>
            <a:r>
              <a:rPr lang="es-ES" dirty="0">
                <a:latin typeface="Arial" charset="0"/>
              </a:rPr>
              <a:t>  </a:t>
            </a:r>
          </a:p>
          <a:p>
            <a:pPr eaLnBrk="1" hangingPunct="1">
              <a:defRPr/>
            </a:pPr>
            <a:r>
              <a:rPr lang="es-MX" dirty="0">
                <a:latin typeface="Arial" charset="0"/>
              </a:rPr>
              <a:t>Se han realizado reuniones con posibles proveedores y se trabaja en los posibles contenidos.</a:t>
            </a:r>
          </a:p>
          <a:p>
            <a:pPr eaLnBrk="1" hangingPunct="1">
              <a:defRPr/>
            </a:pPr>
            <a:endParaRPr lang="es-ES" u="sng" dirty="0">
              <a:latin typeface="Arial" charset="0"/>
            </a:endParaRPr>
          </a:p>
          <a:p>
            <a:pPr eaLnBrk="1" hangingPunct="1">
              <a:defRPr/>
            </a:pPr>
            <a:r>
              <a:rPr lang="es-ES" u="sng" dirty="0">
                <a:latin typeface="Arial" charset="0"/>
              </a:rPr>
              <a:t>Avance global</a:t>
            </a:r>
            <a:r>
              <a:rPr lang="es-ES" dirty="0">
                <a:latin typeface="Arial" charset="0"/>
              </a:rPr>
              <a:t>:  15 por ciento.</a:t>
            </a:r>
          </a:p>
          <a:p>
            <a:pPr eaLnBrk="1" hangingPunct="1">
              <a:defRPr/>
            </a:pPr>
            <a:endParaRPr lang="es-ES" dirty="0">
              <a:latin typeface="Arial" charset="0"/>
            </a:endParaRPr>
          </a:p>
          <a:p>
            <a:pPr eaLnBrk="1" hangingPunct="1">
              <a:defRPr/>
            </a:pPr>
            <a:r>
              <a:rPr lang="es-ES" i="1" dirty="0">
                <a:latin typeface="Arial" charset="0"/>
              </a:rPr>
              <a:t>*La meta puede sufrir ajustes dependiendo del personal que labore directamente en la Sub Dirección de Capacitación a Sujetos Obligados.</a:t>
            </a:r>
          </a:p>
          <a:p>
            <a:pPr eaLnBrk="1" hangingPunct="1">
              <a:defRPr/>
            </a:pPr>
            <a:endParaRPr lang="es-ES" dirty="0">
              <a:latin typeface="Arial"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240704" y="0"/>
            <a:ext cx="3582392"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Elipse"/>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Rectángulo"/>
          <p:cNvSpPr/>
          <p:nvPr/>
        </p:nvSpPr>
        <p:spPr>
          <a:xfrm>
            <a:off x="8688288" y="3789040"/>
            <a:ext cx="1979712" cy="3068960"/>
          </a:xfrm>
          <a:prstGeom prst="rect">
            <a:avLst/>
          </a:prstGeom>
          <a:gradFill flip="none" rotWithShape="1">
            <a:gsLst>
              <a:gs pos="0">
                <a:srgbClr val="C00000">
                  <a:shade val="30000"/>
                  <a:satMod val="115000"/>
                  <a:alpha val="41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35851" name="9 Imagen" descr="Logo_ICAI GDE.jpg"/>
          <p:cNvPicPr>
            <a:picLocks noChangeAspect="1"/>
          </p:cNvPicPr>
          <p:nvPr/>
        </p:nvPicPr>
        <p:blipFill>
          <a:blip r:embed="rId3"/>
          <a:srcRect/>
          <a:stretch>
            <a:fillRect/>
          </a:stretch>
        </p:blipFill>
        <p:spPr bwMode="auto">
          <a:xfrm>
            <a:off x="8616950" y="188914"/>
            <a:ext cx="1727200" cy="954087"/>
          </a:xfrm>
          <a:prstGeom prst="rect">
            <a:avLst/>
          </a:prstGeom>
          <a:noFill/>
          <a:ln w="9525">
            <a:noFill/>
            <a:miter lim="800000"/>
            <a:headEnd/>
            <a:tailEnd/>
          </a:ln>
        </p:spPr>
      </p:pic>
      <p:sp>
        <p:nvSpPr>
          <p:cNvPr id="17431" name="Text Box 23"/>
          <p:cNvSpPr txBox="1">
            <a:spLocks noChangeArrowheads="1"/>
          </p:cNvSpPr>
          <p:nvPr/>
        </p:nvSpPr>
        <p:spPr bwMode="auto">
          <a:xfrm>
            <a:off x="1919536" y="1268760"/>
            <a:ext cx="4968552" cy="457200"/>
          </a:xfrm>
          <a:prstGeom prst="rect">
            <a:avLst/>
          </a:prstGeom>
          <a:noFill/>
          <a:ln w="9525">
            <a:noFill/>
            <a:miter lim="800000"/>
            <a:headEnd/>
            <a:tailEnd/>
          </a:ln>
          <a:effectLst>
            <a:outerShdw dist="107763" dir="2700000" algn="ctr" rotWithShape="0">
              <a:schemeClr val="bg2">
                <a:alpha val="50000"/>
              </a:schemeClr>
            </a:outerShdw>
          </a:effectLst>
        </p:spPr>
        <p:txBody>
          <a:bodyPr wrap="square">
            <a:spAutoFit/>
          </a:bodyPr>
          <a:lstStyle/>
          <a:p>
            <a:pPr>
              <a:defRPr/>
            </a:pPr>
            <a:r>
              <a:rPr lang="es-ES" sz="2400" b="1" dirty="0">
                <a:effectLst>
                  <a:outerShdw blurRad="38100" dist="38100" dir="2700000" algn="tl">
                    <a:srgbClr val="C0C0C0"/>
                  </a:outerShdw>
                </a:effectLst>
              </a:rPr>
              <a:t>Actividades de Información</a:t>
            </a:r>
          </a:p>
        </p:txBody>
      </p:sp>
      <p:sp>
        <p:nvSpPr>
          <p:cNvPr id="35853" name="9 CuadroTexto"/>
          <p:cNvSpPr txBox="1">
            <a:spLocks noChangeArrowheads="1"/>
          </p:cNvSpPr>
          <p:nvPr/>
        </p:nvSpPr>
        <p:spPr bwMode="auto">
          <a:xfrm>
            <a:off x="1846264" y="2748404"/>
            <a:ext cx="8713787" cy="707886"/>
          </a:xfrm>
          <a:prstGeom prst="rect">
            <a:avLst/>
          </a:prstGeom>
          <a:noFill/>
          <a:ln w="9525">
            <a:noFill/>
            <a:miter lim="800000"/>
            <a:headEnd/>
            <a:tailEnd/>
          </a:ln>
        </p:spPr>
        <p:txBody>
          <a:bodyPr>
            <a:spAutoFit/>
          </a:bodyPr>
          <a:lstStyle/>
          <a:p>
            <a:pPr algn="just">
              <a:buFont typeface="Wingdings" pitchFamily="2" charset="2"/>
              <a:buChar char="Ø"/>
            </a:pPr>
            <a:endParaRPr lang="es-MX" sz="2000" b="1" dirty="0"/>
          </a:p>
          <a:p>
            <a:pPr algn="just">
              <a:buFont typeface="Wingdings" pitchFamily="2" charset="2"/>
              <a:buChar char="Ø"/>
            </a:pPr>
            <a:endParaRPr lang="es-MX" sz="2000" b="1" dirty="0"/>
          </a:p>
        </p:txBody>
      </p:sp>
      <p:sp>
        <p:nvSpPr>
          <p:cNvPr id="48144" name="Text Box 16"/>
          <p:cNvSpPr txBox="1">
            <a:spLocks noChangeArrowheads="1"/>
          </p:cNvSpPr>
          <p:nvPr/>
        </p:nvSpPr>
        <p:spPr bwMode="auto">
          <a:xfrm>
            <a:off x="1660525" y="207963"/>
            <a:ext cx="2947282" cy="369332"/>
          </a:xfrm>
          <a:prstGeom prst="rect">
            <a:avLst/>
          </a:prstGeom>
          <a:noFill/>
          <a:ln w="9525">
            <a:noFill/>
            <a:miter lim="800000"/>
            <a:headEnd/>
            <a:tailEnd/>
          </a:ln>
          <a:effectLst/>
        </p:spPr>
        <p:txBody>
          <a:bodyPr wrap="none">
            <a:spAutoFit/>
          </a:bodyPr>
          <a:lstStyle/>
          <a:p>
            <a:pPr>
              <a:defRPr/>
            </a:pPr>
            <a:r>
              <a:rPr lang="es-ES" b="1" i="1" dirty="0">
                <a:solidFill>
                  <a:srgbClr val="555470"/>
                </a:solidFill>
                <a:effectLst>
                  <a:outerShdw blurRad="38100" dist="38100" dir="2700000" algn="tl">
                    <a:srgbClr val="C0C0C0"/>
                  </a:outerShdw>
                </a:effectLst>
              </a:rPr>
              <a:t>UNIDAD DE TRANSPARENCIA</a:t>
            </a:r>
          </a:p>
        </p:txBody>
      </p:sp>
      <p:sp>
        <p:nvSpPr>
          <p:cNvPr id="10" name="9 CuadroTexto"/>
          <p:cNvSpPr txBox="1">
            <a:spLocks noChangeArrowheads="1"/>
          </p:cNvSpPr>
          <p:nvPr/>
        </p:nvSpPr>
        <p:spPr bwMode="auto">
          <a:xfrm>
            <a:off x="1775521" y="2698463"/>
            <a:ext cx="8713787" cy="3477875"/>
          </a:xfrm>
          <a:prstGeom prst="rect">
            <a:avLst/>
          </a:prstGeom>
          <a:noFill/>
          <a:ln w="9525">
            <a:noFill/>
            <a:miter lim="800000"/>
            <a:headEnd/>
            <a:tailEnd/>
          </a:ln>
        </p:spPr>
        <p:txBody>
          <a:bodyPr>
            <a:spAutoFit/>
          </a:bodyPr>
          <a:lstStyle/>
          <a:p>
            <a:pPr algn="just">
              <a:buFont typeface="Wingdings" pitchFamily="2" charset="2"/>
              <a:buChar char="Ø"/>
            </a:pPr>
            <a:r>
              <a:rPr lang="es-MX" b="1" dirty="0"/>
              <a:t> Se dio contestación a 239 solicitudes de información competentes al Instituto al cuarto trimestre.</a:t>
            </a:r>
          </a:p>
          <a:p>
            <a:pPr algn="just"/>
            <a:endParaRPr lang="es-MX" b="1" dirty="0"/>
          </a:p>
          <a:p>
            <a:pPr algn="just"/>
            <a:endParaRPr lang="es-MX" b="1" dirty="0"/>
          </a:p>
          <a:p>
            <a:pPr algn="just">
              <a:buFont typeface="Wingdings" pitchFamily="2" charset="2"/>
              <a:buChar char="Ø"/>
            </a:pPr>
            <a:r>
              <a:rPr lang="es-MX" b="1" dirty="0"/>
              <a:t>Se elaboraron mensualmente los reportes para dar a conocer el número de solicitudes atendidas.</a:t>
            </a:r>
          </a:p>
          <a:p>
            <a:pPr algn="just"/>
            <a:endParaRPr lang="es-MX" b="1" dirty="0"/>
          </a:p>
          <a:p>
            <a:pPr algn="just">
              <a:buFont typeface="Wingdings" pitchFamily="2" charset="2"/>
              <a:buChar char="Ø"/>
            </a:pPr>
            <a:endParaRPr lang="es-MX" b="1" dirty="0"/>
          </a:p>
          <a:p>
            <a:pPr algn="just">
              <a:buFont typeface="Wingdings" pitchFamily="2" charset="2"/>
              <a:buChar char="Ø"/>
            </a:pPr>
            <a:r>
              <a:rPr lang="es-MX" b="1" dirty="0"/>
              <a:t>Se recaba, publica y actualiza la IPO Institucional en cuanto se genera algún cambio.</a:t>
            </a:r>
          </a:p>
          <a:p>
            <a:pPr algn="just">
              <a:buFont typeface="Wingdings" pitchFamily="2" charset="2"/>
              <a:buChar char="Ø"/>
            </a:pPr>
            <a:endParaRPr lang="es-MX" b="1" dirty="0"/>
          </a:p>
          <a:p>
            <a:pPr algn="just">
              <a:buFont typeface="Wingdings" pitchFamily="2" charset="2"/>
              <a:buChar char="Ø"/>
            </a:pPr>
            <a:endParaRPr lang="es-MX" sz="2000" b="1" dirty="0"/>
          </a:p>
          <a:p>
            <a:pPr algn="just">
              <a:buFont typeface="Wingdings" pitchFamily="2" charset="2"/>
              <a:buChar char="Ø"/>
            </a:pPr>
            <a:endParaRPr lang="es-MX" sz="2000" b="1" dirty="0"/>
          </a:p>
        </p:txBody>
      </p:sp>
    </p:spTree>
    <p:extLst>
      <p:ext uri="{BB962C8B-B14F-4D97-AF65-F5344CB8AC3E}">
        <p14:creationId xmlns:p14="http://schemas.microsoft.com/office/powerpoint/2010/main" val="228121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7">
            <a:extLst>
              <a:ext uri="{FF2B5EF4-FFF2-40B4-BE49-F238E27FC236}">
                <a16:creationId xmlns:a16="http://schemas.microsoft.com/office/drawing/2014/main" id="{5CFDD874-BD91-4046-A280-E087D706F213}"/>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s-MX" altLang="es-MX">
              <a:solidFill>
                <a:prstClr val="black"/>
              </a:solidFill>
            </a:endParaRPr>
          </a:p>
        </p:txBody>
      </p:sp>
      <p:pic>
        <p:nvPicPr>
          <p:cNvPr id="28675" name="6 Imagen" descr="Logo_ICAI GDE.jpg">
            <a:extLst>
              <a:ext uri="{FF2B5EF4-FFF2-40B4-BE49-F238E27FC236}">
                <a16:creationId xmlns:a16="http://schemas.microsoft.com/office/drawing/2014/main" id="{20C09780-5B3B-4F4E-B6F0-E91442A1FF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2489" y="333376"/>
            <a:ext cx="18240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Text Box 17">
            <a:extLst>
              <a:ext uri="{FF2B5EF4-FFF2-40B4-BE49-F238E27FC236}">
                <a16:creationId xmlns:a16="http://schemas.microsoft.com/office/drawing/2014/main" id="{066C9E43-CFFE-44B9-AC8C-C1A75D12AADA}"/>
              </a:ext>
            </a:extLst>
          </p:cNvPr>
          <p:cNvSpPr txBox="1">
            <a:spLocks noChangeArrowheads="1"/>
          </p:cNvSpPr>
          <p:nvPr/>
        </p:nvSpPr>
        <p:spPr bwMode="auto">
          <a:xfrm>
            <a:off x="1776413" y="1844676"/>
            <a:ext cx="8280400" cy="2246313"/>
          </a:xfrm>
          <a:prstGeom prst="rect">
            <a:avLst/>
          </a:prstGeom>
          <a:noFill/>
          <a:ln w="9525">
            <a:noFill/>
            <a:miter lim="800000"/>
            <a:headEnd/>
            <a:tailEnd/>
          </a:ln>
          <a:effec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s-ES" altLang="es-MX" sz="2800" dirty="0">
                <a:solidFill>
                  <a:srgbClr val="A50021"/>
                </a:solidFill>
                <a:effectLst>
                  <a:outerShdw blurRad="38100" dist="38100" dir="2700000" algn="tl">
                    <a:srgbClr val="C0C0C0"/>
                  </a:outerShdw>
                </a:effectLst>
              </a:rPr>
              <a:t>Avance de Actividades</a:t>
            </a:r>
          </a:p>
          <a:p>
            <a:pPr algn="ctr" eaLnBrk="1" hangingPunct="1">
              <a:defRPr/>
            </a:pPr>
            <a:r>
              <a:rPr lang="es-ES" altLang="es-MX" sz="2800" dirty="0">
                <a:solidFill>
                  <a:srgbClr val="A50021"/>
                </a:solidFill>
                <a:effectLst>
                  <a:outerShdw blurRad="38100" dist="38100" dir="2700000" algn="tl">
                    <a:srgbClr val="C0C0C0"/>
                  </a:outerShdw>
                </a:effectLst>
              </a:rPr>
              <a:t>Departamento de Comunicación Social               y Difusión</a:t>
            </a:r>
          </a:p>
          <a:p>
            <a:pPr algn="ctr" eaLnBrk="1" hangingPunct="1">
              <a:defRPr/>
            </a:pPr>
            <a:endParaRPr lang="es-ES" altLang="es-MX" sz="2800" dirty="0">
              <a:solidFill>
                <a:srgbClr val="A50021"/>
              </a:solidFill>
              <a:effectLst>
                <a:outerShdw blurRad="38100" dist="38100" dir="2700000" algn="tl">
                  <a:srgbClr val="C0C0C0"/>
                </a:outerShdw>
              </a:effectLst>
            </a:endParaRPr>
          </a:p>
          <a:p>
            <a:pPr algn="ctr" eaLnBrk="1" hangingPunct="1">
              <a:defRPr/>
            </a:pPr>
            <a:r>
              <a:rPr lang="es-ES" altLang="es-MX" sz="2800" dirty="0">
                <a:solidFill>
                  <a:srgbClr val="A50021"/>
                </a:solidFill>
                <a:effectLst>
                  <a:outerShdw blurRad="38100" dist="38100" dir="2700000" algn="tl">
                    <a:srgbClr val="C0C0C0"/>
                  </a:outerShdw>
                </a:effectLst>
              </a:rPr>
              <a:t>Cuarto Trimestre 2018</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a:extLst>
              <a:ext uri="{FF2B5EF4-FFF2-40B4-BE49-F238E27FC236}">
                <a16:creationId xmlns:a16="http://schemas.microsoft.com/office/drawing/2014/main" id="{6B30AF52-865D-4196-A0A7-DE64382CA0F0}"/>
              </a:ext>
            </a:extLst>
          </p:cNvPr>
          <p:cNvSpPr/>
          <p:nvPr/>
        </p:nvSpPr>
        <p:spPr>
          <a:xfrm>
            <a:off x="-744538" y="0"/>
            <a:ext cx="4086226"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Elipse">
            <a:extLst>
              <a:ext uri="{FF2B5EF4-FFF2-40B4-BE49-F238E27FC236}">
                <a16:creationId xmlns:a16="http://schemas.microsoft.com/office/drawing/2014/main" id="{E1E1B43C-AAE9-4E8D-BC70-7F8BD1C06692}"/>
              </a:ext>
            </a:extLst>
          </p:cNvPr>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Rectángulo">
            <a:extLst>
              <a:ext uri="{FF2B5EF4-FFF2-40B4-BE49-F238E27FC236}">
                <a16:creationId xmlns:a16="http://schemas.microsoft.com/office/drawing/2014/main" id="{43AD78AD-A83D-4528-AE69-A8956918AFD5}"/>
              </a:ext>
            </a:extLst>
          </p:cNvPr>
          <p:cNvSpPr/>
          <p:nvPr/>
        </p:nvSpPr>
        <p:spPr>
          <a:xfrm>
            <a:off x="8688288" y="3789040"/>
            <a:ext cx="1979712" cy="3068960"/>
          </a:xfrm>
          <a:prstGeom prst="rect">
            <a:avLst/>
          </a:prstGeom>
          <a:gradFill flip="none" rotWithShape="1">
            <a:gsLst>
              <a:gs pos="0">
                <a:srgbClr val="C00000">
                  <a:shade val="30000"/>
                  <a:satMod val="115000"/>
                  <a:alpha val="41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a:extLst>
              <a:ext uri="{FF2B5EF4-FFF2-40B4-BE49-F238E27FC236}">
                <a16:creationId xmlns:a16="http://schemas.microsoft.com/office/drawing/2014/main" id="{634C0990-A203-40FD-A18A-32BE2239B3BB}"/>
              </a:ext>
            </a:extLst>
          </p:cNvPr>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29708" name="9 Imagen" descr="Logo_ICAI GDE.jpg">
            <a:extLst>
              <a:ext uri="{FF2B5EF4-FFF2-40B4-BE49-F238E27FC236}">
                <a16:creationId xmlns:a16="http://schemas.microsoft.com/office/drawing/2014/main" id="{8A2B1EB4-3073-4389-BAA9-538BE55354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6950" y="115889"/>
            <a:ext cx="172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Rectangle 94">
            <a:extLst>
              <a:ext uri="{FF2B5EF4-FFF2-40B4-BE49-F238E27FC236}">
                <a16:creationId xmlns:a16="http://schemas.microsoft.com/office/drawing/2014/main" id="{83BCED1B-F74D-4A9D-86E1-A8CCA4C392A7}"/>
              </a:ext>
            </a:extLst>
          </p:cNvPr>
          <p:cNvSpPr>
            <a:spLocks noChangeArrowheads="1"/>
          </p:cNvSpPr>
          <p:nvPr/>
        </p:nvSpPr>
        <p:spPr bwMode="auto">
          <a:xfrm>
            <a:off x="1703389" y="2133601"/>
            <a:ext cx="83534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80000"/>
              </a:lnSpc>
              <a:buFont typeface="Arial" panose="020B0604020202020204" pitchFamily="34" charset="0"/>
              <a:buNone/>
            </a:pPr>
            <a:endParaRPr lang="es-MX" altLang="es-MX" sz="1700">
              <a:latin typeface="Century Gothic" panose="020B0502020202020204" pitchFamily="34" charset="0"/>
            </a:endParaRPr>
          </a:p>
        </p:txBody>
      </p:sp>
      <p:sp>
        <p:nvSpPr>
          <p:cNvPr id="11" name="5 Rectángulo">
            <a:extLst>
              <a:ext uri="{FF2B5EF4-FFF2-40B4-BE49-F238E27FC236}">
                <a16:creationId xmlns:a16="http://schemas.microsoft.com/office/drawing/2014/main" id="{8C06862F-B7D6-4E9E-9088-08869C1752DB}"/>
              </a:ext>
            </a:extLst>
          </p:cNvPr>
          <p:cNvSpPr/>
          <p:nvPr/>
        </p:nvSpPr>
        <p:spPr>
          <a:xfrm>
            <a:off x="1774826" y="292175"/>
            <a:ext cx="662543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 sz="4000" b="1" spc="50" dirty="0">
                <a:ln w="11430"/>
                <a:solidFill>
                  <a:srgbClr val="C00000"/>
                </a:solidFill>
                <a:effectLst>
                  <a:outerShdw blurRad="76200" dist="50800" dir="5400000" algn="tl" rotWithShape="0">
                    <a:srgbClr val="000000">
                      <a:alpha val="65000"/>
                    </a:srgbClr>
                  </a:outerShdw>
                </a:effectLst>
              </a:rPr>
              <a:t>Divulgación</a:t>
            </a:r>
          </a:p>
        </p:txBody>
      </p:sp>
      <p:sp>
        <p:nvSpPr>
          <p:cNvPr id="29711" name="4 CuadroTexto">
            <a:extLst>
              <a:ext uri="{FF2B5EF4-FFF2-40B4-BE49-F238E27FC236}">
                <a16:creationId xmlns:a16="http://schemas.microsoft.com/office/drawing/2014/main" id="{DC84E545-A052-4809-95B4-BCF57E5531E0}"/>
              </a:ext>
            </a:extLst>
          </p:cNvPr>
          <p:cNvSpPr txBox="1">
            <a:spLocks noChangeArrowheads="1"/>
          </p:cNvSpPr>
          <p:nvPr/>
        </p:nvSpPr>
        <p:spPr bwMode="auto">
          <a:xfrm>
            <a:off x="1846264" y="1365250"/>
            <a:ext cx="83534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MX" sz="1800" b="1" u="sng">
                <a:latin typeface="Arial" panose="020B0604020202020204" pitchFamily="34" charset="0"/>
              </a:rPr>
              <a:t>Objetivo</a:t>
            </a:r>
            <a:r>
              <a:rPr lang="es-ES" altLang="es-MX" sz="1800" b="1">
                <a:latin typeface="Arial" panose="020B0604020202020204" pitchFamily="34" charset="0"/>
              </a:rPr>
              <a:t>: </a:t>
            </a:r>
            <a:r>
              <a:rPr lang="es-MX" altLang="es-MX" sz="1800" b="1">
                <a:latin typeface="Arial" panose="020B0604020202020204" pitchFamily="34" charset="0"/>
              </a:rPr>
              <a:t>Emitir mensajes a través de diferentes medios y vehículos de comunicación. Difundir temas específicos del Instituto</a:t>
            </a:r>
          </a:p>
          <a:p>
            <a:pPr eaLnBrk="1" hangingPunct="1">
              <a:spcBef>
                <a:spcPct val="0"/>
              </a:spcBef>
              <a:buFontTx/>
              <a:buNone/>
            </a:pPr>
            <a:r>
              <a:rPr lang="es-ES" altLang="es-MX" sz="1800" b="1">
                <a:latin typeface="Arial" panose="020B0604020202020204" pitchFamily="34" charset="0"/>
              </a:rPr>
              <a:t> </a:t>
            </a:r>
          </a:p>
          <a:p>
            <a:pPr eaLnBrk="1" hangingPunct="1">
              <a:spcBef>
                <a:spcPct val="0"/>
              </a:spcBef>
              <a:buFontTx/>
              <a:buNone/>
            </a:pPr>
            <a:r>
              <a:rPr lang="es-ES" altLang="es-MX" sz="1800" b="1" u="sng">
                <a:latin typeface="Arial" panose="020B0604020202020204" pitchFamily="34" charset="0"/>
              </a:rPr>
              <a:t>Metas</a:t>
            </a:r>
            <a:r>
              <a:rPr lang="es-ES" altLang="es-MX" sz="1800" b="1">
                <a:latin typeface="Arial" panose="020B0604020202020204" pitchFamily="34" charset="0"/>
              </a:rPr>
              <a:t>: </a:t>
            </a:r>
          </a:p>
          <a:p>
            <a:pPr eaLnBrk="1" hangingPunct="1">
              <a:spcBef>
                <a:spcPct val="0"/>
              </a:spcBef>
              <a:buFont typeface="Calibri" panose="020F0502020204030204" pitchFamily="34" charset="0"/>
              <a:buAutoNum type="alphaLcParenR"/>
            </a:pPr>
            <a:r>
              <a:rPr lang="es-MX" altLang="es-MX" sz="1800" b="1">
                <a:latin typeface="Arial" panose="020B0604020202020204" pitchFamily="34" charset="0"/>
              </a:rPr>
              <a:t> 20 mil elementos de difusión</a:t>
            </a:r>
          </a:p>
          <a:p>
            <a:pPr eaLnBrk="1" hangingPunct="1">
              <a:spcBef>
                <a:spcPct val="0"/>
              </a:spcBef>
              <a:buFont typeface="Calibri" panose="020F0502020204030204" pitchFamily="34" charset="0"/>
              <a:buAutoNum type="alphaLcParenR"/>
            </a:pPr>
            <a:r>
              <a:rPr lang="es-MX" altLang="es-MX" sz="1800" b="1">
                <a:latin typeface="Arial" panose="020B0604020202020204" pitchFamily="34" charset="0"/>
              </a:rPr>
              <a:t> 4 ruedas de prensa</a:t>
            </a:r>
          </a:p>
          <a:p>
            <a:pPr eaLnBrk="1" hangingPunct="1">
              <a:spcBef>
                <a:spcPct val="0"/>
              </a:spcBef>
              <a:buFont typeface="Calibri" panose="020F0502020204030204" pitchFamily="34" charset="0"/>
              <a:buAutoNum type="alphaLcParenR"/>
            </a:pPr>
            <a:r>
              <a:rPr lang="es-MX" altLang="es-MX" sz="1800" b="1">
                <a:latin typeface="Arial" panose="020B0604020202020204" pitchFamily="34" charset="0"/>
              </a:rPr>
              <a:t> 110 comunicados de prensa.</a:t>
            </a:r>
          </a:p>
          <a:p>
            <a:pPr eaLnBrk="1" hangingPunct="1">
              <a:spcBef>
                <a:spcPct val="0"/>
              </a:spcBef>
              <a:buFont typeface="Calibri" panose="020F0502020204030204" pitchFamily="34" charset="0"/>
              <a:buAutoNum type="alphaLcParenR"/>
            </a:pPr>
            <a:endParaRPr lang="es-ES" altLang="es-MX" sz="1800" b="1">
              <a:latin typeface="Arial" panose="020B0604020202020204" pitchFamily="34" charset="0"/>
            </a:endParaRPr>
          </a:p>
          <a:p>
            <a:pPr eaLnBrk="1" hangingPunct="1">
              <a:spcBef>
                <a:spcPct val="0"/>
              </a:spcBef>
              <a:buFontTx/>
              <a:buNone/>
            </a:pPr>
            <a:r>
              <a:rPr lang="es-ES" altLang="es-MX" sz="1800" b="1" u="sng">
                <a:latin typeface="Arial" panose="020B0604020202020204" pitchFamily="34" charset="0"/>
              </a:rPr>
              <a:t>Actividades realizadas:</a:t>
            </a:r>
            <a:endParaRPr lang="es-ES" altLang="es-MX" sz="1800" b="1">
              <a:latin typeface="Arial" panose="020B0604020202020204" pitchFamily="34" charset="0"/>
            </a:endParaRPr>
          </a:p>
          <a:p>
            <a:pPr eaLnBrk="1" hangingPunct="1">
              <a:spcBef>
                <a:spcPct val="0"/>
              </a:spcBef>
              <a:buFont typeface="Wingdings" panose="05000000000000000000" pitchFamily="2" charset="2"/>
              <a:buChar char="ü"/>
            </a:pPr>
            <a:r>
              <a:rPr lang="es-ES" altLang="es-MX" sz="1800" b="1">
                <a:latin typeface="Arial" panose="020B0604020202020204" pitchFamily="34" charset="0"/>
              </a:rPr>
              <a:t>1,380 elementos de difusión distribuidos en este trimestre, para un total acumulado de 7,855.</a:t>
            </a:r>
          </a:p>
          <a:p>
            <a:pPr eaLnBrk="1" hangingPunct="1">
              <a:spcBef>
                <a:spcPct val="0"/>
              </a:spcBef>
              <a:buFont typeface="Wingdings" panose="05000000000000000000" pitchFamily="2" charset="2"/>
              <a:buChar char="ü"/>
            </a:pPr>
            <a:r>
              <a:rPr lang="es-ES" altLang="es-MX" sz="1800" b="1">
                <a:latin typeface="Arial" panose="020B0604020202020204" pitchFamily="34" charset="0"/>
              </a:rPr>
              <a:t>8 ruedas de prensa en este trimestre, para un total de 36 en lo que va del año. </a:t>
            </a:r>
          </a:p>
          <a:p>
            <a:pPr eaLnBrk="1" hangingPunct="1">
              <a:spcBef>
                <a:spcPct val="0"/>
              </a:spcBef>
              <a:buFont typeface="Wingdings" panose="05000000000000000000" pitchFamily="2" charset="2"/>
              <a:buChar char="ü"/>
            </a:pPr>
            <a:r>
              <a:rPr lang="es-ES" altLang="es-MX" sz="1800" b="1">
                <a:latin typeface="Arial" panose="020B0604020202020204" pitchFamily="34" charset="0"/>
              </a:rPr>
              <a:t>13 comunicados de prensa enviados en este trimestre, para un total de  84 en lo que va del año.</a:t>
            </a:r>
          </a:p>
          <a:p>
            <a:pPr eaLnBrk="1" hangingPunct="1">
              <a:spcBef>
                <a:spcPct val="0"/>
              </a:spcBef>
              <a:buFont typeface="Wingdings" panose="05000000000000000000" pitchFamily="2" charset="2"/>
              <a:buChar char="ü"/>
            </a:pPr>
            <a:endParaRPr lang="es-ES" altLang="es-MX" sz="1800" b="1">
              <a:latin typeface="Arial" panose="020B0604020202020204" pitchFamily="34" charset="0"/>
            </a:endParaRPr>
          </a:p>
          <a:p>
            <a:pPr eaLnBrk="1" hangingPunct="1">
              <a:spcBef>
                <a:spcPct val="0"/>
              </a:spcBef>
              <a:buFontTx/>
              <a:buNone/>
            </a:pPr>
            <a:r>
              <a:rPr lang="es-ES" altLang="es-MX" sz="1800" b="1" u="sng">
                <a:latin typeface="Arial" panose="020B0604020202020204" pitchFamily="34" charset="0"/>
              </a:rPr>
              <a:t>Avance global ponderado</a:t>
            </a:r>
            <a:r>
              <a:rPr lang="es-ES" altLang="es-MX" sz="1800" b="1">
                <a:latin typeface="Arial" panose="020B0604020202020204" pitchFamily="34" charset="0"/>
              </a:rPr>
              <a:t>: 77%</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a:extLst>
              <a:ext uri="{FF2B5EF4-FFF2-40B4-BE49-F238E27FC236}">
                <a16:creationId xmlns:a16="http://schemas.microsoft.com/office/drawing/2014/main" id="{ECC23A2C-655F-47FA-9A3B-849A6CD1C5BB}"/>
              </a:ext>
            </a:extLst>
          </p:cNvPr>
          <p:cNvSpPr/>
          <p:nvPr/>
        </p:nvSpPr>
        <p:spPr>
          <a:xfrm>
            <a:off x="-744538" y="0"/>
            <a:ext cx="4086226"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Elipse">
            <a:extLst>
              <a:ext uri="{FF2B5EF4-FFF2-40B4-BE49-F238E27FC236}">
                <a16:creationId xmlns:a16="http://schemas.microsoft.com/office/drawing/2014/main" id="{3BC2869D-726F-4596-AF43-C673C86F3587}"/>
              </a:ext>
            </a:extLst>
          </p:cNvPr>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Rectángulo">
            <a:extLst>
              <a:ext uri="{FF2B5EF4-FFF2-40B4-BE49-F238E27FC236}">
                <a16:creationId xmlns:a16="http://schemas.microsoft.com/office/drawing/2014/main" id="{F46F5339-3D72-4AE0-919D-5D7C8728DAD0}"/>
              </a:ext>
            </a:extLst>
          </p:cNvPr>
          <p:cNvSpPr/>
          <p:nvPr/>
        </p:nvSpPr>
        <p:spPr>
          <a:xfrm>
            <a:off x="8688288" y="3789040"/>
            <a:ext cx="1979712" cy="3068960"/>
          </a:xfrm>
          <a:prstGeom prst="rect">
            <a:avLst/>
          </a:prstGeom>
          <a:gradFill flip="none" rotWithShape="1">
            <a:gsLst>
              <a:gs pos="0">
                <a:srgbClr val="C00000">
                  <a:shade val="30000"/>
                  <a:satMod val="115000"/>
                  <a:alpha val="41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a:extLst>
              <a:ext uri="{FF2B5EF4-FFF2-40B4-BE49-F238E27FC236}">
                <a16:creationId xmlns:a16="http://schemas.microsoft.com/office/drawing/2014/main" id="{F4DB4BC2-2901-44BB-AD85-085022869A04}"/>
              </a:ext>
            </a:extLst>
          </p:cNvPr>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31756" name="9 Imagen" descr="Logo_ICAI GDE.jpg">
            <a:extLst>
              <a:ext uri="{FF2B5EF4-FFF2-40B4-BE49-F238E27FC236}">
                <a16:creationId xmlns:a16="http://schemas.microsoft.com/office/drawing/2014/main" id="{0BB3819C-8DC9-4F3F-808A-5D86586705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6950" y="115889"/>
            <a:ext cx="172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Rectangle 94">
            <a:extLst>
              <a:ext uri="{FF2B5EF4-FFF2-40B4-BE49-F238E27FC236}">
                <a16:creationId xmlns:a16="http://schemas.microsoft.com/office/drawing/2014/main" id="{9C188EF5-5168-4CCF-AC79-26A812656D6F}"/>
              </a:ext>
            </a:extLst>
          </p:cNvPr>
          <p:cNvSpPr>
            <a:spLocks noChangeArrowheads="1"/>
          </p:cNvSpPr>
          <p:nvPr/>
        </p:nvSpPr>
        <p:spPr bwMode="auto">
          <a:xfrm>
            <a:off x="1703389" y="2133601"/>
            <a:ext cx="83534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80000"/>
              </a:lnSpc>
              <a:buFont typeface="Arial" panose="020B0604020202020204" pitchFamily="34" charset="0"/>
              <a:buNone/>
            </a:pPr>
            <a:endParaRPr lang="es-MX" altLang="es-MX" sz="1700">
              <a:latin typeface="Century Gothic" panose="020B0502020202020204" pitchFamily="34" charset="0"/>
            </a:endParaRPr>
          </a:p>
        </p:txBody>
      </p:sp>
      <p:sp>
        <p:nvSpPr>
          <p:cNvPr id="11" name="5 Rectángulo">
            <a:extLst>
              <a:ext uri="{FF2B5EF4-FFF2-40B4-BE49-F238E27FC236}">
                <a16:creationId xmlns:a16="http://schemas.microsoft.com/office/drawing/2014/main" id="{F99253E2-1B5D-446D-9E74-E7A3C8B3037C}"/>
              </a:ext>
            </a:extLst>
          </p:cNvPr>
          <p:cNvSpPr/>
          <p:nvPr/>
        </p:nvSpPr>
        <p:spPr>
          <a:xfrm>
            <a:off x="1774826" y="418828"/>
            <a:ext cx="6625431" cy="707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 sz="4000" b="1" spc="50" dirty="0">
                <a:ln w="11430"/>
                <a:solidFill>
                  <a:srgbClr val="C00000"/>
                </a:solidFill>
                <a:effectLst>
                  <a:outerShdw blurRad="76200" dist="50800" dir="5400000" algn="tl" rotWithShape="0">
                    <a:srgbClr val="000000">
                      <a:alpha val="65000"/>
                    </a:srgbClr>
                  </a:outerShdw>
                </a:effectLst>
              </a:rPr>
              <a:t>Publicaciones</a:t>
            </a:r>
          </a:p>
        </p:txBody>
      </p:sp>
      <p:sp>
        <p:nvSpPr>
          <p:cNvPr id="44047" name="4 CuadroTexto">
            <a:extLst>
              <a:ext uri="{FF2B5EF4-FFF2-40B4-BE49-F238E27FC236}">
                <a16:creationId xmlns:a16="http://schemas.microsoft.com/office/drawing/2014/main" id="{D9D74E69-7C20-46FC-9693-D66E243C117A}"/>
              </a:ext>
            </a:extLst>
          </p:cNvPr>
          <p:cNvSpPr txBox="1">
            <a:spLocks noChangeArrowheads="1"/>
          </p:cNvSpPr>
          <p:nvPr/>
        </p:nvSpPr>
        <p:spPr bwMode="auto">
          <a:xfrm>
            <a:off x="1774826" y="1844676"/>
            <a:ext cx="8353425"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r>
              <a:rPr lang="es-ES" altLang="es-MX" sz="1800" b="1" u="sng" dirty="0">
                <a:latin typeface="Arial" panose="020B0604020202020204" pitchFamily="34" charset="0"/>
              </a:rPr>
              <a:t>Objetivo</a:t>
            </a:r>
            <a:r>
              <a:rPr lang="es-ES" altLang="es-MX" sz="1800" b="1" dirty="0">
                <a:latin typeface="Arial" panose="020B0604020202020204" pitchFamily="34" charset="0"/>
              </a:rPr>
              <a:t>: </a:t>
            </a:r>
            <a:r>
              <a:rPr lang="es-MX" altLang="es-MX" sz="1800" b="1" dirty="0">
                <a:latin typeface="Arial" panose="020B0604020202020204" pitchFamily="34" charset="0"/>
              </a:rPr>
              <a:t>Elaborar diferentes publicaciones sobre el acceso a la información pública y la protección de los datos personales, así como para difundir las actividades y los resultados del Instituto.</a:t>
            </a:r>
          </a:p>
          <a:p>
            <a:pPr algn="just" eaLnBrk="1" hangingPunct="1">
              <a:spcBef>
                <a:spcPct val="0"/>
              </a:spcBef>
              <a:buFontTx/>
              <a:buNone/>
              <a:defRPr/>
            </a:pPr>
            <a:r>
              <a:rPr lang="es-ES" altLang="es-MX" sz="1800" b="1" dirty="0">
                <a:latin typeface="Arial" panose="020B0604020202020204" pitchFamily="34" charset="0"/>
              </a:rPr>
              <a:t> </a:t>
            </a:r>
          </a:p>
          <a:p>
            <a:pPr algn="just" eaLnBrk="1" hangingPunct="1">
              <a:spcBef>
                <a:spcPct val="0"/>
              </a:spcBef>
              <a:buFontTx/>
              <a:buNone/>
              <a:defRPr/>
            </a:pPr>
            <a:r>
              <a:rPr lang="es-ES" altLang="es-MX" sz="1800" b="1" u="sng" dirty="0">
                <a:latin typeface="Arial" panose="020B0604020202020204" pitchFamily="34" charset="0"/>
              </a:rPr>
              <a:t>Metas</a:t>
            </a:r>
            <a:r>
              <a:rPr lang="es-ES" altLang="es-MX" sz="1800" b="1" dirty="0">
                <a:latin typeface="Arial" panose="020B0604020202020204" pitchFamily="34" charset="0"/>
              </a:rPr>
              <a:t>: </a:t>
            </a:r>
          </a:p>
          <a:p>
            <a:pPr algn="just" eaLnBrk="1" hangingPunct="1">
              <a:spcBef>
                <a:spcPct val="0"/>
              </a:spcBef>
              <a:buFont typeface="Calibri" panose="020F0502020204030204" pitchFamily="34" charset="0"/>
              <a:buAutoNum type="alphaLcParenR"/>
              <a:defRPr/>
            </a:pPr>
            <a:r>
              <a:rPr lang="es-MX" altLang="es-MX" sz="1800" b="1" dirty="0">
                <a:latin typeface="Arial" panose="020B0604020202020204" pitchFamily="34" charset="0"/>
              </a:rPr>
              <a:t> 2 publicaciones anuales</a:t>
            </a:r>
          </a:p>
          <a:p>
            <a:pPr algn="just" eaLnBrk="1" hangingPunct="1">
              <a:spcBef>
                <a:spcPct val="0"/>
              </a:spcBef>
              <a:buFont typeface="Calibri" panose="020F0502020204030204" pitchFamily="34" charset="0"/>
              <a:buAutoNum type="alphaLcParenR"/>
              <a:defRPr/>
            </a:pPr>
            <a:r>
              <a:rPr lang="es-MX" altLang="es-MX" sz="1800" b="1" dirty="0">
                <a:latin typeface="Arial" panose="020B0604020202020204" pitchFamily="34" charset="0"/>
              </a:rPr>
              <a:t> 1 informe anual</a:t>
            </a:r>
          </a:p>
          <a:p>
            <a:pPr algn="just" eaLnBrk="1" hangingPunct="1">
              <a:spcBef>
                <a:spcPct val="0"/>
              </a:spcBef>
              <a:buFont typeface="Calibri" panose="020F0502020204030204" pitchFamily="34" charset="0"/>
              <a:buAutoNum type="alphaLcParenR"/>
              <a:defRPr/>
            </a:pPr>
            <a:r>
              <a:rPr lang="es-MX" altLang="es-MX" sz="1800" b="1" dirty="0">
                <a:latin typeface="Arial" panose="020B0604020202020204" pitchFamily="34" charset="0"/>
              </a:rPr>
              <a:t> 12 revisiones de la página web</a:t>
            </a:r>
          </a:p>
          <a:p>
            <a:pPr algn="just" eaLnBrk="1" hangingPunct="1">
              <a:spcBef>
                <a:spcPct val="0"/>
              </a:spcBef>
              <a:buFontTx/>
              <a:buNone/>
              <a:defRPr/>
            </a:pPr>
            <a:endParaRPr lang="es-ES" altLang="es-MX" sz="1800" b="1" dirty="0">
              <a:latin typeface="Arial" panose="020B0604020202020204" pitchFamily="34" charset="0"/>
            </a:endParaRPr>
          </a:p>
          <a:p>
            <a:pPr algn="just" eaLnBrk="1" hangingPunct="1">
              <a:spcBef>
                <a:spcPct val="0"/>
              </a:spcBef>
              <a:buFontTx/>
              <a:buNone/>
              <a:defRPr/>
            </a:pPr>
            <a:r>
              <a:rPr lang="es-ES" altLang="es-MX" sz="1800" b="1" u="sng" dirty="0">
                <a:latin typeface="Arial" panose="020B0604020202020204" pitchFamily="34" charset="0"/>
              </a:rPr>
              <a:t>Actividades realizadas:</a:t>
            </a:r>
          </a:p>
          <a:p>
            <a:pPr algn="just" eaLnBrk="1" hangingPunct="1">
              <a:spcBef>
                <a:spcPct val="0"/>
              </a:spcBef>
              <a:buFontTx/>
              <a:buNone/>
              <a:defRPr/>
            </a:pPr>
            <a:endParaRPr lang="es-ES" altLang="es-MX" sz="1800" b="1" u="sng" dirty="0">
              <a:latin typeface="Arial" panose="020B0604020202020204" pitchFamily="34" charset="0"/>
            </a:endParaRPr>
          </a:p>
          <a:p>
            <a:pPr marL="285750" indent="-285750" algn="just">
              <a:spcBef>
                <a:spcPct val="0"/>
              </a:spcBef>
              <a:buFont typeface="Wingdings" panose="05000000000000000000" pitchFamily="2" charset="2"/>
              <a:buChar char="ü"/>
              <a:defRPr/>
            </a:pPr>
            <a:r>
              <a:rPr lang="es-ES" altLang="es-MX" sz="1600" b="1" dirty="0">
                <a:latin typeface="Arial" panose="020B0604020202020204" pitchFamily="34" charset="0"/>
              </a:rPr>
              <a:t>Se efectuaron 7 revisiones para la página nueva del Instituto a lo largo del trimestre, para un total de 29 revisiones en el año.</a:t>
            </a:r>
          </a:p>
          <a:p>
            <a:pPr algn="just" eaLnBrk="1" hangingPunct="1">
              <a:spcBef>
                <a:spcPct val="0"/>
              </a:spcBef>
              <a:buFontTx/>
              <a:buNone/>
              <a:defRPr/>
            </a:pPr>
            <a:r>
              <a:rPr lang="es-ES" altLang="es-MX" sz="1600" b="1" dirty="0">
                <a:latin typeface="Arial" panose="020B0604020202020204" pitchFamily="34" charset="0"/>
              </a:rPr>
              <a:t> </a:t>
            </a:r>
          </a:p>
          <a:p>
            <a:pPr marL="285750" indent="-285750" algn="just">
              <a:spcBef>
                <a:spcPct val="0"/>
              </a:spcBef>
              <a:buFont typeface="Wingdings" panose="05000000000000000000" pitchFamily="2" charset="2"/>
              <a:buChar char="ü"/>
              <a:defRPr/>
            </a:pPr>
            <a:r>
              <a:rPr lang="es-ES" altLang="es-MX" sz="1600" b="1" dirty="0">
                <a:latin typeface="Arial" panose="020B0604020202020204" pitchFamily="34" charset="0"/>
              </a:rPr>
              <a:t>Se </a:t>
            </a:r>
            <a:r>
              <a:rPr lang="es-MX" altLang="es-MX" sz="1600" b="1" dirty="0">
                <a:latin typeface="Arial" panose="020B0604020202020204" pitchFamily="34" charset="0"/>
              </a:rPr>
              <a:t>publicó en el Periódico Espacio 4 un suplemento con información del ICAI referente al derecho al acceso a la información, la inclusión del derecho a saber para grupos vulnerables y la certificación de instituciones educativas como promotoras de la transparencia .</a:t>
            </a:r>
            <a:endParaRPr lang="es-ES" altLang="es-MX" sz="1800" b="1" dirty="0">
              <a:latin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a:extLst>
              <a:ext uri="{FF2B5EF4-FFF2-40B4-BE49-F238E27FC236}">
                <a16:creationId xmlns:a16="http://schemas.microsoft.com/office/drawing/2014/main" id="{37FA38F9-2A65-4F0C-8FE5-7373B1412264}"/>
              </a:ext>
            </a:extLst>
          </p:cNvPr>
          <p:cNvSpPr/>
          <p:nvPr/>
        </p:nvSpPr>
        <p:spPr>
          <a:xfrm>
            <a:off x="-744538" y="0"/>
            <a:ext cx="4086226"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Elipse">
            <a:extLst>
              <a:ext uri="{FF2B5EF4-FFF2-40B4-BE49-F238E27FC236}">
                <a16:creationId xmlns:a16="http://schemas.microsoft.com/office/drawing/2014/main" id="{2A00DBCA-5B26-42D5-9CA6-C9374D766025}"/>
              </a:ext>
            </a:extLst>
          </p:cNvPr>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Rectángulo">
            <a:extLst>
              <a:ext uri="{FF2B5EF4-FFF2-40B4-BE49-F238E27FC236}">
                <a16:creationId xmlns:a16="http://schemas.microsoft.com/office/drawing/2014/main" id="{C55F4347-CF4C-43A7-BE1E-285A0DB2F861}"/>
              </a:ext>
            </a:extLst>
          </p:cNvPr>
          <p:cNvSpPr/>
          <p:nvPr/>
        </p:nvSpPr>
        <p:spPr>
          <a:xfrm>
            <a:off x="8688288" y="3789040"/>
            <a:ext cx="1979712" cy="3068960"/>
          </a:xfrm>
          <a:prstGeom prst="rect">
            <a:avLst/>
          </a:prstGeom>
          <a:gradFill flip="none" rotWithShape="1">
            <a:gsLst>
              <a:gs pos="0">
                <a:srgbClr val="C00000">
                  <a:shade val="30000"/>
                  <a:satMod val="115000"/>
                  <a:alpha val="41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a:extLst>
              <a:ext uri="{FF2B5EF4-FFF2-40B4-BE49-F238E27FC236}">
                <a16:creationId xmlns:a16="http://schemas.microsoft.com/office/drawing/2014/main" id="{61FB5AE7-0E5A-4CE4-8831-AF289D6F8B51}"/>
              </a:ext>
            </a:extLst>
          </p:cNvPr>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33804" name="9 Imagen" descr="Logo_ICAI GDE.jpg">
            <a:extLst>
              <a:ext uri="{FF2B5EF4-FFF2-40B4-BE49-F238E27FC236}">
                <a16:creationId xmlns:a16="http://schemas.microsoft.com/office/drawing/2014/main" id="{A6CDAFC3-5942-4307-816E-425B7074ED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6950" y="115889"/>
            <a:ext cx="172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Rectangle 94">
            <a:extLst>
              <a:ext uri="{FF2B5EF4-FFF2-40B4-BE49-F238E27FC236}">
                <a16:creationId xmlns:a16="http://schemas.microsoft.com/office/drawing/2014/main" id="{950D9BBB-1BC1-4B75-9C69-58292107B4F3}"/>
              </a:ext>
            </a:extLst>
          </p:cNvPr>
          <p:cNvSpPr>
            <a:spLocks noChangeArrowheads="1"/>
          </p:cNvSpPr>
          <p:nvPr/>
        </p:nvSpPr>
        <p:spPr bwMode="auto">
          <a:xfrm>
            <a:off x="1703389" y="2133601"/>
            <a:ext cx="83534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80000"/>
              </a:lnSpc>
              <a:buFont typeface="Arial" panose="020B0604020202020204" pitchFamily="34" charset="0"/>
              <a:buNone/>
            </a:pPr>
            <a:endParaRPr lang="es-MX" altLang="es-MX" sz="1700">
              <a:latin typeface="Century Gothic" panose="020B0502020202020204" pitchFamily="34" charset="0"/>
            </a:endParaRPr>
          </a:p>
        </p:txBody>
      </p:sp>
      <p:sp>
        <p:nvSpPr>
          <p:cNvPr id="11" name="5 Rectángulo">
            <a:extLst>
              <a:ext uri="{FF2B5EF4-FFF2-40B4-BE49-F238E27FC236}">
                <a16:creationId xmlns:a16="http://schemas.microsoft.com/office/drawing/2014/main" id="{885A36C6-AFEC-4E65-ADDD-DCD09A5FDA37}"/>
              </a:ext>
            </a:extLst>
          </p:cNvPr>
          <p:cNvSpPr/>
          <p:nvPr/>
        </p:nvSpPr>
        <p:spPr>
          <a:xfrm>
            <a:off x="1774826" y="418828"/>
            <a:ext cx="6625431" cy="707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 sz="4000" b="1" spc="50" dirty="0">
                <a:ln w="11430"/>
                <a:solidFill>
                  <a:srgbClr val="C00000"/>
                </a:solidFill>
                <a:effectLst>
                  <a:outerShdw blurRad="76200" dist="50800" dir="5400000" algn="tl" rotWithShape="0">
                    <a:srgbClr val="000000">
                      <a:alpha val="65000"/>
                    </a:srgbClr>
                  </a:outerShdw>
                </a:effectLst>
              </a:rPr>
              <a:t>Publicaciones</a:t>
            </a:r>
          </a:p>
        </p:txBody>
      </p:sp>
      <p:sp>
        <p:nvSpPr>
          <p:cNvPr id="44047" name="4 CuadroTexto">
            <a:extLst>
              <a:ext uri="{FF2B5EF4-FFF2-40B4-BE49-F238E27FC236}">
                <a16:creationId xmlns:a16="http://schemas.microsoft.com/office/drawing/2014/main" id="{4E108A33-3A46-4D3C-8893-FDDF4D89A8AA}"/>
              </a:ext>
            </a:extLst>
          </p:cNvPr>
          <p:cNvSpPr txBox="1">
            <a:spLocks noChangeArrowheads="1"/>
          </p:cNvSpPr>
          <p:nvPr/>
        </p:nvSpPr>
        <p:spPr bwMode="auto">
          <a:xfrm>
            <a:off x="1558926" y="1268413"/>
            <a:ext cx="835342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Arial" panose="020B0604020202020204" pitchFamily="34" charset="0"/>
              <a:buNone/>
              <a:defRPr/>
            </a:pPr>
            <a:endParaRPr lang="es-MX" altLang="es-MX" sz="1600" b="1" dirty="0">
              <a:latin typeface="Arial" panose="020B0604020202020204" pitchFamily="34" charset="0"/>
            </a:endParaRPr>
          </a:p>
          <a:p>
            <a:pPr marL="285750" indent="-285750" algn="just">
              <a:spcBef>
                <a:spcPct val="0"/>
              </a:spcBef>
              <a:buFont typeface="Wingdings" panose="05000000000000000000" pitchFamily="2" charset="2"/>
              <a:buChar char="ü"/>
              <a:defRPr/>
            </a:pPr>
            <a:r>
              <a:rPr lang="es-MX" altLang="es-MX" sz="1600" b="1" dirty="0">
                <a:latin typeface="Arial" panose="020B0604020202020204" pitchFamily="34" charset="0"/>
              </a:rPr>
              <a:t>Se realizaron tres cursos en el trimestre: uno para la elaboración del Informe Anual 2018, un taller de autoevaluación de la integridad “</a:t>
            </a:r>
            <a:r>
              <a:rPr lang="es-MX" altLang="es-MX" sz="1600" b="1" dirty="0" err="1">
                <a:latin typeface="Arial" panose="020B0604020202020204" pitchFamily="34" charset="0"/>
              </a:rPr>
              <a:t>IntoSaint</a:t>
            </a:r>
            <a:r>
              <a:rPr lang="es-MX" altLang="es-MX" sz="1600" b="1" dirty="0">
                <a:latin typeface="Arial" panose="020B0604020202020204" pitchFamily="34" charset="0"/>
              </a:rPr>
              <a:t>”, y un curso de primeros auxilios.</a:t>
            </a:r>
          </a:p>
          <a:p>
            <a:pPr marL="285750" indent="-285750" algn="just">
              <a:spcBef>
                <a:spcPct val="0"/>
              </a:spcBef>
              <a:buFont typeface="Wingdings" panose="05000000000000000000" pitchFamily="2" charset="2"/>
              <a:buChar char="ü"/>
              <a:defRPr/>
            </a:pPr>
            <a:endParaRPr lang="es-MX" altLang="es-MX" sz="1600" b="1" dirty="0">
              <a:latin typeface="Arial" panose="020B0604020202020204" pitchFamily="34" charset="0"/>
            </a:endParaRPr>
          </a:p>
          <a:p>
            <a:pPr marL="285750" indent="-285750" algn="just">
              <a:spcBef>
                <a:spcPct val="0"/>
              </a:spcBef>
              <a:buFont typeface="Wingdings" panose="05000000000000000000" pitchFamily="2" charset="2"/>
              <a:buChar char="ü"/>
              <a:defRPr/>
            </a:pPr>
            <a:r>
              <a:rPr lang="es-MX" altLang="es-MX" sz="1600" b="1" dirty="0">
                <a:latin typeface="Arial" panose="020B0604020202020204" pitchFamily="34" charset="0"/>
              </a:rPr>
              <a:t>Se llevaron a cabo distintos eventos: la participación del ICAI en la Semana Nacional de Transparencia 2018, la inclusión del Instituto como miembro asociado de la Red de Transparencia Latinoamericana (RTA) en Paraguay, la aceptación del ICAI como integrante de la Red Iberoamericana de Protección de Datos en España, el Instituto participó en el Foro de Protección de Datos Personales 2018 en Nuevo León, y la certificación que el ICAI otorgó al Instituto Tecnológico Superior de San Pedro de las Colonias (ITSSPC) y al Instituto Tecnológico Superior de </a:t>
            </a:r>
            <a:r>
              <a:rPr lang="es-MX" altLang="es-MX" sz="1600" b="1" dirty="0" err="1">
                <a:latin typeface="Arial" panose="020B0604020202020204" pitchFamily="34" charset="0"/>
              </a:rPr>
              <a:t>Múzquiz</a:t>
            </a:r>
            <a:r>
              <a:rPr lang="es-MX" altLang="es-MX" sz="1600" b="1" dirty="0">
                <a:latin typeface="Arial" panose="020B0604020202020204" pitchFamily="34" charset="0"/>
              </a:rPr>
              <a:t> (ITSM) como Instituciones Promotoras de la Transparencia.</a:t>
            </a:r>
          </a:p>
          <a:p>
            <a:pPr algn="just" eaLnBrk="1" hangingPunct="1">
              <a:spcBef>
                <a:spcPct val="0"/>
              </a:spcBef>
              <a:buFont typeface="Arial" panose="020B0604020202020204" pitchFamily="34" charset="0"/>
              <a:buNone/>
              <a:defRPr/>
            </a:pPr>
            <a:endParaRPr lang="es-MX" altLang="es-MX" sz="1600" b="1" dirty="0">
              <a:latin typeface="Arial" panose="020B0604020202020204" pitchFamily="34" charset="0"/>
            </a:endParaRPr>
          </a:p>
          <a:p>
            <a:pPr marL="285750" indent="-285750" algn="just">
              <a:spcBef>
                <a:spcPct val="0"/>
              </a:spcBef>
              <a:buFont typeface="Wingdings" panose="05000000000000000000" pitchFamily="2" charset="2"/>
              <a:buChar char="ü"/>
              <a:defRPr/>
            </a:pPr>
            <a:r>
              <a:rPr lang="es-MX" altLang="es-MX" sz="1600" b="1" dirty="0">
                <a:latin typeface="Arial" panose="020B0604020202020204" pitchFamily="34" charset="0"/>
              </a:rPr>
              <a:t>El ICAI realizó 3 sesiones ordinarias del Consejo General y la 19 sesión ordinaria del Consejo Promotor de Transparencia en Educación (CPTE).</a:t>
            </a:r>
          </a:p>
          <a:p>
            <a:pPr algn="just" eaLnBrk="1" hangingPunct="1">
              <a:spcBef>
                <a:spcPct val="0"/>
              </a:spcBef>
              <a:buFont typeface="Arial" panose="020B0604020202020204" pitchFamily="34" charset="0"/>
              <a:buNone/>
              <a:defRPr/>
            </a:pPr>
            <a:endParaRPr lang="es-MX" altLang="es-MX" sz="1600" b="1" dirty="0">
              <a:latin typeface="Arial" panose="020B0604020202020204" pitchFamily="34" charset="0"/>
            </a:endParaRPr>
          </a:p>
          <a:p>
            <a:pPr marL="1028700" lvl="1" algn="just">
              <a:spcBef>
                <a:spcPct val="0"/>
              </a:spcBef>
              <a:buFont typeface="Wingdings" panose="05000000000000000000" pitchFamily="2" charset="2"/>
              <a:buChar char="§"/>
              <a:defRPr/>
            </a:pPr>
            <a:r>
              <a:rPr lang="es-ES" altLang="es-MX" sz="1200" b="1" dirty="0">
                <a:latin typeface="Arial" panose="020B0604020202020204" pitchFamily="34" charset="0"/>
              </a:rPr>
              <a:t>En varios de esos eventos se entregó diverso material de difusión.</a:t>
            </a:r>
          </a:p>
          <a:p>
            <a:pPr algn="just" eaLnBrk="1" hangingPunct="1">
              <a:spcBef>
                <a:spcPct val="0"/>
              </a:spcBef>
              <a:buFont typeface="Arial" panose="020B0604020202020204" pitchFamily="34" charset="0"/>
              <a:buNone/>
              <a:defRPr/>
            </a:pPr>
            <a:endParaRPr lang="es-ES" altLang="es-MX" sz="1800" b="1" dirty="0">
              <a:latin typeface="Arial" panose="020B0604020202020204" pitchFamily="34" charset="0"/>
            </a:endParaRPr>
          </a:p>
          <a:p>
            <a:pPr algn="just" eaLnBrk="1" hangingPunct="1">
              <a:spcBef>
                <a:spcPct val="0"/>
              </a:spcBef>
              <a:buFontTx/>
              <a:buNone/>
              <a:defRPr/>
            </a:pPr>
            <a:r>
              <a:rPr lang="es-ES" altLang="es-MX" sz="1800" b="1" u="sng" dirty="0">
                <a:latin typeface="Arial" panose="020B0604020202020204" pitchFamily="34" charset="0"/>
              </a:rPr>
              <a:t>Avance global ponderado</a:t>
            </a:r>
            <a:r>
              <a:rPr lang="es-ES" altLang="es-MX" sz="1800" b="1" dirty="0">
                <a:latin typeface="Arial" panose="020B0604020202020204" pitchFamily="34" charset="0"/>
              </a:rPr>
              <a:t>: 150%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a:extLst>
              <a:ext uri="{FF2B5EF4-FFF2-40B4-BE49-F238E27FC236}">
                <a16:creationId xmlns:a16="http://schemas.microsoft.com/office/drawing/2014/main" id="{AAB6D606-A9EA-4F67-A069-772B9CE6068F}"/>
              </a:ext>
            </a:extLst>
          </p:cNvPr>
          <p:cNvSpPr/>
          <p:nvPr/>
        </p:nvSpPr>
        <p:spPr>
          <a:xfrm>
            <a:off x="-744538" y="0"/>
            <a:ext cx="4086226"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Elipse">
            <a:extLst>
              <a:ext uri="{FF2B5EF4-FFF2-40B4-BE49-F238E27FC236}">
                <a16:creationId xmlns:a16="http://schemas.microsoft.com/office/drawing/2014/main" id="{3934480B-B0BF-436A-B7F5-F11276EA19A1}"/>
              </a:ext>
            </a:extLst>
          </p:cNvPr>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Rectángulo">
            <a:extLst>
              <a:ext uri="{FF2B5EF4-FFF2-40B4-BE49-F238E27FC236}">
                <a16:creationId xmlns:a16="http://schemas.microsoft.com/office/drawing/2014/main" id="{DA089F1E-0549-4F20-BE55-38BD02104525}"/>
              </a:ext>
            </a:extLst>
          </p:cNvPr>
          <p:cNvSpPr/>
          <p:nvPr/>
        </p:nvSpPr>
        <p:spPr>
          <a:xfrm>
            <a:off x="8688288" y="3789040"/>
            <a:ext cx="1979712" cy="3068960"/>
          </a:xfrm>
          <a:prstGeom prst="rect">
            <a:avLst/>
          </a:prstGeom>
          <a:gradFill flip="none" rotWithShape="1">
            <a:gsLst>
              <a:gs pos="0">
                <a:srgbClr val="C00000">
                  <a:shade val="30000"/>
                  <a:satMod val="115000"/>
                  <a:alpha val="41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a:extLst>
              <a:ext uri="{FF2B5EF4-FFF2-40B4-BE49-F238E27FC236}">
                <a16:creationId xmlns:a16="http://schemas.microsoft.com/office/drawing/2014/main" id="{71E14332-43BD-4692-B183-AE9190D511EC}"/>
              </a:ext>
            </a:extLst>
          </p:cNvPr>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35852" name="9 Imagen" descr="Logo_ICAI GDE.jpg">
            <a:extLst>
              <a:ext uri="{FF2B5EF4-FFF2-40B4-BE49-F238E27FC236}">
                <a16:creationId xmlns:a16="http://schemas.microsoft.com/office/drawing/2014/main" id="{96425954-F6D3-4F57-B5B2-303E429692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6950" y="115889"/>
            <a:ext cx="172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Rectangle 94">
            <a:extLst>
              <a:ext uri="{FF2B5EF4-FFF2-40B4-BE49-F238E27FC236}">
                <a16:creationId xmlns:a16="http://schemas.microsoft.com/office/drawing/2014/main" id="{3B4BACC2-5DA4-47C8-98A4-D236086E02C1}"/>
              </a:ext>
            </a:extLst>
          </p:cNvPr>
          <p:cNvSpPr>
            <a:spLocks noChangeArrowheads="1"/>
          </p:cNvSpPr>
          <p:nvPr/>
        </p:nvSpPr>
        <p:spPr bwMode="auto">
          <a:xfrm>
            <a:off x="1703389" y="2133601"/>
            <a:ext cx="83534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80000"/>
              </a:lnSpc>
              <a:buFont typeface="Arial" panose="020B0604020202020204" pitchFamily="34" charset="0"/>
              <a:buNone/>
            </a:pPr>
            <a:endParaRPr lang="es-MX" altLang="es-MX" sz="1700">
              <a:latin typeface="Century Gothic" panose="020B0502020202020204" pitchFamily="34" charset="0"/>
            </a:endParaRPr>
          </a:p>
        </p:txBody>
      </p:sp>
      <p:sp>
        <p:nvSpPr>
          <p:cNvPr id="11" name="5 Rectángulo">
            <a:extLst>
              <a:ext uri="{FF2B5EF4-FFF2-40B4-BE49-F238E27FC236}">
                <a16:creationId xmlns:a16="http://schemas.microsoft.com/office/drawing/2014/main" id="{1FC9B74D-A34E-4056-939B-ADB4CC926944}"/>
              </a:ext>
            </a:extLst>
          </p:cNvPr>
          <p:cNvSpPr/>
          <p:nvPr/>
        </p:nvSpPr>
        <p:spPr>
          <a:xfrm>
            <a:off x="1703388" y="420763"/>
            <a:ext cx="2592412" cy="707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 sz="4000" b="1" spc="50" dirty="0">
                <a:ln w="11430"/>
                <a:solidFill>
                  <a:srgbClr val="C00000"/>
                </a:solidFill>
                <a:effectLst>
                  <a:outerShdw blurRad="76200" dist="50800" dir="5400000" algn="tl" rotWithShape="0">
                    <a:srgbClr val="000000">
                      <a:alpha val="65000"/>
                    </a:srgbClr>
                  </a:outerShdw>
                </a:effectLst>
              </a:rPr>
              <a:t>Medios</a:t>
            </a:r>
          </a:p>
        </p:txBody>
      </p:sp>
      <p:sp>
        <p:nvSpPr>
          <p:cNvPr id="46095" name="4 CuadroTexto">
            <a:extLst>
              <a:ext uri="{FF2B5EF4-FFF2-40B4-BE49-F238E27FC236}">
                <a16:creationId xmlns:a16="http://schemas.microsoft.com/office/drawing/2014/main" id="{50C89467-ADDE-4DAB-93D8-CC79E4AA8B0C}"/>
              </a:ext>
            </a:extLst>
          </p:cNvPr>
          <p:cNvSpPr txBox="1">
            <a:spLocks noChangeArrowheads="1"/>
          </p:cNvSpPr>
          <p:nvPr/>
        </p:nvSpPr>
        <p:spPr bwMode="auto">
          <a:xfrm>
            <a:off x="1919289" y="2276476"/>
            <a:ext cx="83534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r>
              <a:rPr lang="es-ES" altLang="es-MX" sz="1800" b="1" u="sng" dirty="0">
                <a:latin typeface="Arial" panose="020B0604020202020204" pitchFamily="34" charset="0"/>
              </a:rPr>
              <a:t>Objetivo</a:t>
            </a:r>
            <a:r>
              <a:rPr lang="es-ES" altLang="es-MX" sz="1800" b="1" dirty="0">
                <a:latin typeface="Arial" panose="020B0604020202020204" pitchFamily="34" charset="0"/>
              </a:rPr>
              <a:t>: </a:t>
            </a:r>
            <a:r>
              <a:rPr lang="es-MX" altLang="es-MX" sz="1800" b="1" dirty="0">
                <a:latin typeface="Arial" panose="020B0604020202020204" pitchFamily="34" charset="0"/>
              </a:rPr>
              <a:t>Diseñar e implementar programas de radio y/o TV</a:t>
            </a:r>
          </a:p>
          <a:p>
            <a:pPr algn="just" eaLnBrk="1" hangingPunct="1">
              <a:spcBef>
                <a:spcPct val="0"/>
              </a:spcBef>
              <a:buFontTx/>
              <a:buNone/>
              <a:defRPr/>
            </a:pPr>
            <a:r>
              <a:rPr lang="es-ES" altLang="es-MX" sz="1800" b="1" dirty="0">
                <a:latin typeface="Arial" panose="020B0604020202020204" pitchFamily="34" charset="0"/>
              </a:rPr>
              <a:t> </a:t>
            </a:r>
          </a:p>
          <a:p>
            <a:pPr algn="just" eaLnBrk="1" hangingPunct="1">
              <a:spcBef>
                <a:spcPct val="0"/>
              </a:spcBef>
              <a:buFontTx/>
              <a:buNone/>
              <a:defRPr/>
            </a:pPr>
            <a:r>
              <a:rPr lang="es-ES" altLang="es-MX" sz="1800" b="1" u="sng" dirty="0">
                <a:latin typeface="Arial" panose="020B0604020202020204" pitchFamily="34" charset="0"/>
              </a:rPr>
              <a:t>Metas</a:t>
            </a:r>
            <a:r>
              <a:rPr lang="es-ES" altLang="es-MX" sz="1800" b="1" dirty="0">
                <a:latin typeface="Arial" panose="020B0604020202020204" pitchFamily="34" charset="0"/>
              </a:rPr>
              <a:t>: </a:t>
            </a:r>
          </a:p>
          <a:p>
            <a:pPr algn="just" eaLnBrk="1" hangingPunct="1">
              <a:spcBef>
                <a:spcPct val="0"/>
              </a:spcBef>
              <a:buFont typeface="Calibri" panose="020F0502020204030204" pitchFamily="34" charset="0"/>
              <a:buAutoNum type="alphaLcParenR"/>
              <a:defRPr/>
            </a:pPr>
            <a:r>
              <a:rPr lang="es-MX" altLang="es-MX" sz="1800" b="1" dirty="0">
                <a:latin typeface="Arial" panose="020B0604020202020204" pitchFamily="34" charset="0"/>
              </a:rPr>
              <a:t> 52 programas anuales</a:t>
            </a:r>
          </a:p>
          <a:p>
            <a:pPr algn="just" eaLnBrk="1" hangingPunct="1">
              <a:spcBef>
                <a:spcPct val="0"/>
              </a:spcBef>
              <a:buFontTx/>
              <a:buNone/>
              <a:defRPr/>
            </a:pPr>
            <a:endParaRPr lang="es-ES" altLang="es-MX" sz="1800" b="1" dirty="0">
              <a:latin typeface="Arial" panose="020B0604020202020204" pitchFamily="34" charset="0"/>
            </a:endParaRPr>
          </a:p>
          <a:p>
            <a:pPr algn="just" eaLnBrk="1" hangingPunct="1">
              <a:spcBef>
                <a:spcPct val="0"/>
              </a:spcBef>
              <a:buFontTx/>
              <a:buNone/>
              <a:defRPr/>
            </a:pPr>
            <a:r>
              <a:rPr lang="es-ES" altLang="es-MX" sz="1800" b="1" u="sng" dirty="0">
                <a:latin typeface="Arial" panose="020B0604020202020204" pitchFamily="34" charset="0"/>
              </a:rPr>
              <a:t>Actividades realizadas:</a:t>
            </a:r>
          </a:p>
          <a:p>
            <a:pPr marL="285750" indent="-285750" algn="just">
              <a:spcBef>
                <a:spcPct val="0"/>
              </a:spcBef>
              <a:buFont typeface="Wingdings" panose="05000000000000000000" pitchFamily="2" charset="2"/>
              <a:buChar char="ü"/>
              <a:defRPr/>
            </a:pPr>
            <a:endParaRPr lang="es-ES" altLang="es-MX" sz="1800" b="1" dirty="0">
              <a:latin typeface="Arial" panose="020B0604020202020204" pitchFamily="34" charset="0"/>
            </a:endParaRPr>
          </a:p>
          <a:p>
            <a:pPr marL="285750" indent="-285750" algn="just">
              <a:spcBef>
                <a:spcPct val="0"/>
              </a:spcBef>
              <a:buFont typeface="Wingdings" panose="05000000000000000000" pitchFamily="2" charset="2"/>
              <a:buChar char="ü"/>
              <a:defRPr/>
            </a:pPr>
            <a:r>
              <a:rPr lang="es-ES" altLang="es-MX" sz="1800" b="1" dirty="0">
                <a:latin typeface="Arial" panose="020B0604020202020204" pitchFamily="34" charset="0"/>
              </a:rPr>
              <a:t>Salieron al aire en todo el estado de Coahuila, a través de las radiodifusoras de Radio, 11 emisiones del programa de radio </a:t>
            </a:r>
            <a:r>
              <a:rPr lang="es-ES" altLang="es-ES" sz="1800" b="1" dirty="0">
                <a:latin typeface="Arial" panose="020B0604020202020204" pitchFamily="34" charset="0"/>
              </a:rPr>
              <a:t>“</a:t>
            </a:r>
            <a:r>
              <a:rPr lang="es-ES" altLang="es-MX" sz="1800" b="1" dirty="0">
                <a:latin typeface="Arial" panose="020B0604020202020204" pitchFamily="34" charset="0"/>
              </a:rPr>
              <a:t>El Poder de la Transparencia</a:t>
            </a:r>
            <a:r>
              <a:rPr lang="es-ES" altLang="es-ES" sz="1800" b="1" dirty="0">
                <a:latin typeface="Arial" panose="020B0604020202020204" pitchFamily="34" charset="0"/>
              </a:rPr>
              <a:t>”</a:t>
            </a:r>
            <a:r>
              <a:rPr lang="es-ES" altLang="es-MX" sz="1800" b="1" dirty="0">
                <a:latin typeface="Arial" panose="020B0604020202020204" pitchFamily="34" charset="0"/>
              </a:rPr>
              <a:t> a lo largo del trimestre, conformando un total de 48 emisiones de programa de radio en lo que va del año.</a:t>
            </a:r>
          </a:p>
          <a:p>
            <a:pPr marL="285750" indent="-285750" algn="just">
              <a:spcBef>
                <a:spcPct val="0"/>
              </a:spcBef>
              <a:buFont typeface="Wingdings" panose="05000000000000000000" pitchFamily="2" charset="2"/>
              <a:buChar char="ü"/>
              <a:defRPr/>
            </a:pPr>
            <a:endParaRPr lang="es-ES" altLang="es-MX" sz="1800" b="1" dirty="0">
              <a:latin typeface="Arial" panose="020B0604020202020204" pitchFamily="34" charset="0"/>
            </a:endParaRPr>
          </a:p>
          <a:p>
            <a:pPr algn="just" eaLnBrk="1" hangingPunct="1">
              <a:spcBef>
                <a:spcPct val="0"/>
              </a:spcBef>
              <a:buFontTx/>
              <a:buNone/>
              <a:defRPr/>
            </a:pPr>
            <a:r>
              <a:rPr lang="es-ES" altLang="es-MX" sz="1800" b="1" u="sng" dirty="0">
                <a:latin typeface="Arial" panose="020B0604020202020204" pitchFamily="34" charset="0"/>
              </a:rPr>
              <a:t>Avance global ponderado</a:t>
            </a:r>
            <a:r>
              <a:rPr lang="es-ES" altLang="es-MX" sz="1800" b="1" dirty="0">
                <a:latin typeface="Arial" panose="020B0604020202020204" pitchFamily="34" charset="0"/>
              </a:rPr>
              <a:t>: 92%</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a:extLst>
              <a:ext uri="{FF2B5EF4-FFF2-40B4-BE49-F238E27FC236}">
                <a16:creationId xmlns:a16="http://schemas.microsoft.com/office/drawing/2014/main" id="{D1DF08D7-5DB0-474C-A091-FBAFB415BA6D}"/>
              </a:ext>
            </a:extLst>
          </p:cNvPr>
          <p:cNvSpPr/>
          <p:nvPr/>
        </p:nvSpPr>
        <p:spPr>
          <a:xfrm>
            <a:off x="-744538" y="0"/>
            <a:ext cx="4086226"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Elipse">
            <a:extLst>
              <a:ext uri="{FF2B5EF4-FFF2-40B4-BE49-F238E27FC236}">
                <a16:creationId xmlns:a16="http://schemas.microsoft.com/office/drawing/2014/main" id="{86D42C22-88AD-4CD3-B41F-731E9DFB643E}"/>
              </a:ext>
            </a:extLst>
          </p:cNvPr>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Rectángulo">
            <a:extLst>
              <a:ext uri="{FF2B5EF4-FFF2-40B4-BE49-F238E27FC236}">
                <a16:creationId xmlns:a16="http://schemas.microsoft.com/office/drawing/2014/main" id="{6FF7B4C4-D26A-4189-A960-BD4B8CFD1BE6}"/>
              </a:ext>
            </a:extLst>
          </p:cNvPr>
          <p:cNvSpPr/>
          <p:nvPr/>
        </p:nvSpPr>
        <p:spPr>
          <a:xfrm>
            <a:off x="8688288" y="3789040"/>
            <a:ext cx="1979712" cy="3068960"/>
          </a:xfrm>
          <a:prstGeom prst="rect">
            <a:avLst/>
          </a:prstGeom>
          <a:gradFill flip="none" rotWithShape="1">
            <a:gsLst>
              <a:gs pos="0">
                <a:srgbClr val="C00000">
                  <a:shade val="30000"/>
                  <a:satMod val="115000"/>
                  <a:alpha val="41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a:extLst>
              <a:ext uri="{FF2B5EF4-FFF2-40B4-BE49-F238E27FC236}">
                <a16:creationId xmlns:a16="http://schemas.microsoft.com/office/drawing/2014/main" id="{138A56FC-4122-47F1-A513-444254554A0D}"/>
              </a:ext>
            </a:extLst>
          </p:cNvPr>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37900" name="9 Imagen" descr="Logo_ICAI GDE.jpg">
            <a:extLst>
              <a:ext uri="{FF2B5EF4-FFF2-40B4-BE49-F238E27FC236}">
                <a16:creationId xmlns:a16="http://schemas.microsoft.com/office/drawing/2014/main" id="{CED00713-A0F5-46A5-A8D4-83DD1FF3AC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6950" y="115889"/>
            <a:ext cx="172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Rectangle 94">
            <a:extLst>
              <a:ext uri="{FF2B5EF4-FFF2-40B4-BE49-F238E27FC236}">
                <a16:creationId xmlns:a16="http://schemas.microsoft.com/office/drawing/2014/main" id="{08698BFD-F188-47C3-9F20-9843271C04D8}"/>
              </a:ext>
            </a:extLst>
          </p:cNvPr>
          <p:cNvSpPr>
            <a:spLocks noChangeArrowheads="1"/>
          </p:cNvSpPr>
          <p:nvPr/>
        </p:nvSpPr>
        <p:spPr bwMode="auto">
          <a:xfrm>
            <a:off x="1703389" y="2133601"/>
            <a:ext cx="83534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80000"/>
              </a:lnSpc>
              <a:buFont typeface="Arial" panose="020B0604020202020204" pitchFamily="34" charset="0"/>
              <a:buNone/>
            </a:pPr>
            <a:endParaRPr lang="es-MX" altLang="es-MX" sz="1700">
              <a:latin typeface="Century Gothic" panose="020B0502020202020204" pitchFamily="34" charset="0"/>
            </a:endParaRPr>
          </a:p>
        </p:txBody>
      </p:sp>
      <p:sp>
        <p:nvSpPr>
          <p:cNvPr id="11" name="5 Rectángulo">
            <a:extLst>
              <a:ext uri="{FF2B5EF4-FFF2-40B4-BE49-F238E27FC236}">
                <a16:creationId xmlns:a16="http://schemas.microsoft.com/office/drawing/2014/main" id="{08E8FCC7-3518-443B-A79F-3392EE6EDB59}"/>
              </a:ext>
            </a:extLst>
          </p:cNvPr>
          <p:cNvSpPr/>
          <p:nvPr/>
        </p:nvSpPr>
        <p:spPr>
          <a:xfrm>
            <a:off x="1847404" y="488866"/>
            <a:ext cx="4248596" cy="707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 sz="4000" b="1" spc="50" dirty="0">
                <a:ln w="11430"/>
                <a:solidFill>
                  <a:srgbClr val="C00000"/>
                </a:solidFill>
                <a:effectLst>
                  <a:outerShdw blurRad="76200" dist="50800" dir="5400000" algn="tl" rotWithShape="0">
                    <a:srgbClr val="000000">
                      <a:alpha val="65000"/>
                    </a:srgbClr>
                  </a:outerShdw>
                </a:effectLst>
              </a:rPr>
              <a:t>Fortalecimiento</a:t>
            </a:r>
          </a:p>
        </p:txBody>
      </p:sp>
      <p:sp>
        <p:nvSpPr>
          <p:cNvPr id="46095" name="4 CuadroTexto">
            <a:extLst>
              <a:ext uri="{FF2B5EF4-FFF2-40B4-BE49-F238E27FC236}">
                <a16:creationId xmlns:a16="http://schemas.microsoft.com/office/drawing/2014/main" id="{614677E0-3850-4CDF-82D5-59253603C5A1}"/>
              </a:ext>
            </a:extLst>
          </p:cNvPr>
          <p:cNvSpPr txBox="1">
            <a:spLocks noChangeArrowheads="1"/>
          </p:cNvSpPr>
          <p:nvPr/>
        </p:nvSpPr>
        <p:spPr bwMode="auto">
          <a:xfrm>
            <a:off x="1919289" y="2276475"/>
            <a:ext cx="83534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r>
              <a:rPr lang="es-ES" altLang="es-MX" sz="1800" b="1" u="sng" dirty="0">
                <a:latin typeface="Arial" panose="020B0604020202020204" pitchFamily="34" charset="0"/>
              </a:rPr>
              <a:t>Objetivo</a:t>
            </a:r>
            <a:r>
              <a:rPr lang="es-ES" altLang="es-MX" sz="1800" b="1" dirty="0">
                <a:latin typeface="Arial" panose="020B0604020202020204" pitchFamily="34" charset="0"/>
              </a:rPr>
              <a:t>: </a:t>
            </a:r>
            <a:r>
              <a:rPr lang="es-MX" altLang="es-MX" sz="1800" b="1" dirty="0">
                <a:latin typeface="Arial" panose="020B0604020202020204" pitchFamily="34" charset="0"/>
              </a:rPr>
              <a:t>Difundir las actividades que realiza el Instituto en sus diferentes áreas en redes sociales.</a:t>
            </a:r>
          </a:p>
          <a:p>
            <a:pPr algn="just" eaLnBrk="1" hangingPunct="1">
              <a:spcBef>
                <a:spcPct val="0"/>
              </a:spcBef>
              <a:buFontTx/>
              <a:buNone/>
              <a:defRPr/>
            </a:pPr>
            <a:r>
              <a:rPr lang="es-ES" altLang="es-MX" sz="1800" b="1" dirty="0">
                <a:latin typeface="Arial" panose="020B0604020202020204" pitchFamily="34" charset="0"/>
              </a:rPr>
              <a:t> </a:t>
            </a:r>
          </a:p>
          <a:p>
            <a:pPr algn="just" eaLnBrk="1" hangingPunct="1">
              <a:spcBef>
                <a:spcPct val="0"/>
              </a:spcBef>
              <a:buFontTx/>
              <a:buNone/>
              <a:defRPr/>
            </a:pPr>
            <a:r>
              <a:rPr lang="es-ES" altLang="es-MX" sz="1800" b="1" u="sng" dirty="0">
                <a:latin typeface="Arial" panose="020B0604020202020204" pitchFamily="34" charset="0"/>
              </a:rPr>
              <a:t>Metas</a:t>
            </a:r>
            <a:r>
              <a:rPr lang="es-ES" altLang="es-MX" sz="1800" b="1" dirty="0">
                <a:latin typeface="Arial" panose="020B0604020202020204" pitchFamily="34" charset="0"/>
              </a:rPr>
              <a:t>: </a:t>
            </a:r>
          </a:p>
          <a:p>
            <a:pPr algn="just" eaLnBrk="1" hangingPunct="1">
              <a:spcBef>
                <a:spcPct val="0"/>
              </a:spcBef>
              <a:buFont typeface="Calibri" panose="020F0502020204030204" pitchFamily="34" charset="0"/>
              <a:buAutoNum type="alphaLcParenR"/>
              <a:defRPr/>
            </a:pPr>
            <a:r>
              <a:rPr lang="es-MX" altLang="es-MX" sz="1800" b="1" dirty="0">
                <a:latin typeface="Arial" panose="020B0604020202020204" pitchFamily="34" charset="0"/>
              </a:rPr>
              <a:t> 150 publicaciones en redes sociales.</a:t>
            </a:r>
          </a:p>
          <a:p>
            <a:pPr algn="just" eaLnBrk="1" hangingPunct="1">
              <a:spcBef>
                <a:spcPct val="0"/>
              </a:spcBef>
              <a:buFontTx/>
              <a:buNone/>
              <a:defRPr/>
            </a:pPr>
            <a:endParaRPr lang="es-ES" altLang="es-MX" sz="1800" b="1" dirty="0">
              <a:latin typeface="Arial" panose="020B0604020202020204" pitchFamily="34" charset="0"/>
            </a:endParaRPr>
          </a:p>
          <a:p>
            <a:pPr algn="just" eaLnBrk="1" hangingPunct="1">
              <a:spcBef>
                <a:spcPct val="0"/>
              </a:spcBef>
              <a:buFontTx/>
              <a:buNone/>
              <a:defRPr/>
            </a:pPr>
            <a:r>
              <a:rPr lang="es-ES" altLang="es-MX" sz="1800" b="1" u="sng" dirty="0">
                <a:latin typeface="Arial" panose="020B0604020202020204" pitchFamily="34" charset="0"/>
              </a:rPr>
              <a:t>Actividades realizadas:</a:t>
            </a:r>
          </a:p>
          <a:p>
            <a:pPr algn="just" eaLnBrk="1" hangingPunct="1">
              <a:spcBef>
                <a:spcPct val="0"/>
              </a:spcBef>
              <a:buFontTx/>
              <a:buNone/>
              <a:defRPr/>
            </a:pPr>
            <a:endParaRPr lang="es-ES" altLang="es-MX" sz="1800" b="1" dirty="0">
              <a:latin typeface="Arial" panose="020B0604020202020204" pitchFamily="34" charset="0"/>
            </a:endParaRPr>
          </a:p>
          <a:p>
            <a:pPr marL="285750" indent="-285750" algn="just">
              <a:spcBef>
                <a:spcPct val="0"/>
              </a:spcBef>
              <a:buFont typeface="Wingdings" panose="05000000000000000000" pitchFamily="2" charset="2"/>
              <a:buChar char="ü"/>
              <a:defRPr/>
            </a:pPr>
            <a:r>
              <a:rPr lang="es-ES" altLang="es-MX" sz="1800" b="1" dirty="0">
                <a:latin typeface="Arial" panose="020B0604020202020204" pitchFamily="34" charset="0"/>
              </a:rPr>
              <a:t>324 publicaciones en redes sociales, 132 en Facebook y 192 en Twitter a lo largo del trimestre, los cuales dan un total de 1,399 publicaciones en redes sociales a lo largo del año con una cantidad de 537 en Facebook y 862 en twitter. </a:t>
            </a:r>
          </a:p>
          <a:p>
            <a:pPr marL="285750" indent="-285750" algn="just">
              <a:spcBef>
                <a:spcPct val="0"/>
              </a:spcBef>
              <a:buFont typeface="Wingdings" panose="05000000000000000000" pitchFamily="2" charset="2"/>
              <a:buChar char="ü"/>
              <a:defRPr/>
            </a:pPr>
            <a:endParaRPr lang="es-ES" altLang="es-MX" sz="1800" b="1" dirty="0">
              <a:latin typeface="Arial" panose="020B0604020202020204" pitchFamily="34" charset="0"/>
            </a:endParaRPr>
          </a:p>
          <a:p>
            <a:pPr algn="just" eaLnBrk="1" hangingPunct="1">
              <a:spcBef>
                <a:spcPct val="0"/>
              </a:spcBef>
              <a:buFontTx/>
              <a:buNone/>
              <a:defRPr/>
            </a:pPr>
            <a:r>
              <a:rPr lang="es-ES" altLang="es-MX" sz="1800" b="1" u="sng" dirty="0">
                <a:latin typeface="Arial" panose="020B0604020202020204" pitchFamily="34" charset="0"/>
              </a:rPr>
              <a:t>Avance global ponderado</a:t>
            </a:r>
            <a:r>
              <a:rPr lang="es-ES" altLang="es-MX" sz="1800" b="1" dirty="0">
                <a:latin typeface="Arial" panose="020B0604020202020204" pitchFamily="34" charset="0"/>
              </a:rPr>
              <a:t>: 400%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a:extLst>
              <a:ext uri="{FF2B5EF4-FFF2-40B4-BE49-F238E27FC236}">
                <a16:creationId xmlns:a16="http://schemas.microsoft.com/office/drawing/2014/main" id="{86908B5D-2686-485C-ACB9-EAA79637B7AF}"/>
              </a:ext>
            </a:extLst>
          </p:cNvPr>
          <p:cNvSpPr/>
          <p:nvPr/>
        </p:nvSpPr>
        <p:spPr>
          <a:xfrm>
            <a:off x="-744538" y="0"/>
            <a:ext cx="4086226"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Elipse">
            <a:extLst>
              <a:ext uri="{FF2B5EF4-FFF2-40B4-BE49-F238E27FC236}">
                <a16:creationId xmlns:a16="http://schemas.microsoft.com/office/drawing/2014/main" id="{432560A0-EC52-4CB8-ACCF-E9EE375382D1}"/>
              </a:ext>
            </a:extLst>
          </p:cNvPr>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Rectángulo">
            <a:extLst>
              <a:ext uri="{FF2B5EF4-FFF2-40B4-BE49-F238E27FC236}">
                <a16:creationId xmlns:a16="http://schemas.microsoft.com/office/drawing/2014/main" id="{42C0DD0D-1990-45D6-9D3F-AEABB8A75CDF}"/>
              </a:ext>
            </a:extLst>
          </p:cNvPr>
          <p:cNvSpPr/>
          <p:nvPr/>
        </p:nvSpPr>
        <p:spPr>
          <a:xfrm>
            <a:off x="8688288" y="3789040"/>
            <a:ext cx="1979712" cy="3068960"/>
          </a:xfrm>
          <a:prstGeom prst="rect">
            <a:avLst/>
          </a:prstGeom>
          <a:gradFill flip="none" rotWithShape="1">
            <a:gsLst>
              <a:gs pos="0">
                <a:srgbClr val="C00000">
                  <a:shade val="30000"/>
                  <a:satMod val="115000"/>
                  <a:alpha val="41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a:extLst>
              <a:ext uri="{FF2B5EF4-FFF2-40B4-BE49-F238E27FC236}">
                <a16:creationId xmlns:a16="http://schemas.microsoft.com/office/drawing/2014/main" id="{302E5803-A96D-42B3-A42A-43051EDB8121}"/>
              </a:ext>
            </a:extLst>
          </p:cNvPr>
          <p:cNvSpPr/>
          <p:nvPr/>
        </p:nvSpPr>
        <p:spPr>
          <a:xfrm>
            <a:off x="7680176" y="5301208"/>
            <a:ext cx="3240360" cy="2952328"/>
          </a:xfrm>
          <a:prstGeom prst="rect">
            <a:avLst/>
          </a:prstGeom>
          <a:gradFill flip="none" rotWithShape="1">
            <a:gsLst>
              <a:gs pos="0">
                <a:srgbClr val="C00000">
                  <a:shade val="30000"/>
                  <a:satMod val="115000"/>
                  <a:alpha val="77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39948" name="9 Imagen" descr="Logo_ICAI GDE.jpg">
            <a:extLst>
              <a:ext uri="{FF2B5EF4-FFF2-40B4-BE49-F238E27FC236}">
                <a16:creationId xmlns:a16="http://schemas.microsoft.com/office/drawing/2014/main" id="{ABD59880-75B3-4559-8567-3E5047B316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6950" y="115889"/>
            <a:ext cx="172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Rectangle 94">
            <a:extLst>
              <a:ext uri="{FF2B5EF4-FFF2-40B4-BE49-F238E27FC236}">
                <a16:creationId xmlns:a16="http://schemas.microsoft.com/office/drawing/2014/main" id="{F3D71D20-A5FE-438F-AA43-072F7B59909A}"/>
              </a:ext>
            </a:extLst>
          </p:cNvPr>
          <p:cNvSpPr>
            <a:spLocks noChangeArrowheads="1"/>
          </p:cNvSpPr>
          <p:nvPr/>
        </p:nvSpPr>
        <p:spPr bwMode="auto">
          <a:xfrm>
            <a:off x="1703389" y="2133601"/>
            <a:ext cx="83534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80000"/>
              </a:lnSpc>
              <a:buFont typeface="Arial" panose="020B0604020202020204" pitchFamily="34" charset="0"/>
              <a:buNone/>
            </a:pPr>
            <a:endParaRPr lang="es-MX" altLang="es-MX" sz="1700">
              <a:latin typeface="Century Gothic" panose="020B0502020202020204" pitchFamily="34" charset="0"/>
            </a:endParaRPr>
          </a:p>
        </p:txBody>
      </p:sp>
      <p:sp>
        <p:nvSpPr>
          <p:cNvPr id="11" name="5 Rectángulo">
            <a:extLst>
              <a:ext uri="{FF2B5EF4-FFF2-40B4-BE49-F238E27FC236}">
                <a16:creationId xmlns:a16="http://schemas.microsoft.com/office/drawing/2014/main" id="{0DB52D42-D907-41C9-B8DE-4B8EDABAB31A}"/>
              </a:ext>
            </a:extLst>
          </p:cNvPr>
          <p:cNvSpPr/>
          <p:nvPr/>
        </p:nvSpPr>
        <p:spPr>
          <a:xfrm>
            <a:off x="1703388" y="420762"/>
            <a:ext cx="3456508"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 sz="4000" b="1" spc="50" dirty="0">
                <a:ln w="11430"/>
                <a:solidFill>
                  <a:srgbClr val="C00000"/>
                </a:solidFill>
                <a:effectLst>
                  <a:outerShdw blurRad="76200" dist="50800" dir="5400000" algn="tl" rotWithShape="0">
                    <a:srgbClr val="000000">
                      <a:alpha val="65000"/>
                    </a:srgbClr>
                  </a:outerShdw>
                </a:effectLst>
              </a:rPr>
              <a:t>Elaboración</a:t>
            </a:r>
          </a:p>
        </p:txBody>
      </p:sp>
      <p:sp>
        <p:nvSpPr>
          <p:cNvPr id="46095" name="4 CuadroTexto">
            <a:extLst>
              <a:ext uri="{FF2B5EF4-FFF2-40B4-BE49-F238E27FC236}">
                <a16:creationId xmlns:a16="http://schemas.microsoft.com/office/drawing/2014/main" id="{5B98F2B8-AC9F-48B6-834C-AC1C5827B1FC}"/>
              </a:ext>
            </a:extLst>
          </p:cNvPr>
          <p:cNvSpPr txBox="1">
            <a:spLocks noChangeArrowheads="1"/>
          </p:cNvSpPr>
          <p:nvPr/>
        </p:nvSpPr>
        <p:spPr bwMode="auto">
          <a:xfrm>
            <a:off x="1919289" y="2276476"/>
            <a:ext cx="83534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r>
              <a:rPr lang="es-ES" altLang="es-MX" sz="1800" b="1" u="sng" dirty="0">
                <a:latin typeface="Arial" panose="020B0604020202020204" pitchFamily="34" charset="0"/>
              </a:rPr>
              <a:t>Objetivo</a:t>
            </a:r>
            <a:r>
              <a:rPr lang="es-ES" altLang="es-MX" sz="1800" b="1" dirty="0">
                <a:latin typeface="Arial" panose="020B0604020202020204" pitchFamily="34" charset="0"/>
              </a:rPr>
              <a:t>: </a:t>
            </a:r>
            <a:r>
              <a:rPr lang="es-MX" altLang="es-MX" sz="1800" b="1" dirty="0">
                <a:latin typeface="Arial" panose="020B0604020202020204" pitchFamily="34" charset="0"/>
              </a:rPr>
              <a:t>Realizar un vídeo institucional.</a:t>
            </a:r>
          </a:p>
          <a:p>
            <a:pPr algn="just" eaLnBrk="1" hangingPunct="1">
              <a:spcBef>
                <a:spcPct val="0"/>
              </a:spcBef>
              <a:buFontTx/>
              <a:buNone/>
              <a:defRPr/>
            </a:pPr>
            <a:r>
              <a:rPr lang="es-ES" altLang="es-MX" sz="1800" b="1" dirty="0">
                <a:latin typeface="Arial" panose="020B0604020202020204" pitchFamily="34" charset="0"/>
              </a:rPr>
              <a:t> </a:t>
            </a:r>
          </a:p>
          <a:p>
            <a:pPr algn="just" eaLnBrk="1" hangingPunct="1">
              <a:spcBef>
                <a:spcPct val="0"/>
              </a:spcBef>
              <a:buFontTx/>
              <a:buNone/>
              <a:defRPr/>
            </a:pPr>
            <a:r>
              <a:rPr lang="es-ES" altLang="es-MX" sz="1800" b="1" u="sng" dirty="0">
                <a:latin typeface="Arial" panose="020B0604020202020204" pitchFamily="34" charset="0"/>
              </a:rPr>
              <a:t>Metas</a:t>
            </a:r>
            <a:r>
              <a:rPr lang="es-ES" altLang="es-MX" sz="1800" b="1" dirty="0">
                <a:latin typeface="Arial" panose="020B0604020202020204" pitchFamily="34" charset="0"/>
              </a:rPr>
              <a:t>: </a:t>
            </a:r>
          </a:p>
          <a:p>
            <a:pPr algn="just" eaLnBrk="1" hangingPunct="1">
              <a:spcBef>
                <a:spcPct val="0"/>
              </a:spcBef>
              <a:buFont typeface="Calibri" panose="020F0502020204030204" pitchFamily="34" charset="0"/>
              <a:buAutoNum type="alphaLcParenR"/>
              <a:defRPr/>
            </a:pPr>
            <a:r>
              <a:rPr lang="es-MX" altLang="es-MX" sz="1800" b="1" dirty="0">
                <a:latin typeface="Arial" panose="020B0604020202020204" pitchFamily="34" charset="0"/>
              </a:rPr>
              <a:t> 1 vídeo anual</a:t>
            </a:r>
          </a:p>
          <a:p>
            <a:pPr algn="just" eaLnBrk="1" hangingPunct="1">
              <a:spcBef>
                <a:spcPct val="0"/>
              </a:spcBef>
              <a:buFontTx/>
              <a:buNone/>
              <a:defRPr/>
            </a:pPr>
            <a:endParaRPr lang="es-ES" altLang="es-MX" sz="1800" b="1" dirty="0">
              <a:latin typeface="Arial" panose="020B0604020202020204" pitchFamily="34" charset="0"/>
            </a:endParaRPr>
          </a:p>
          <a:p>
            <a:pPr algn="just" eaLnBrk="1" hangingPunct="1">
              <a:spcBef>
                <a:spcPct val="0"/>
              </a:spcBef>
              <a:buFontTx/>
              <a:buNone/>
              <a:defRPr/>
            </a:pPr>
            <a:r>
              <a:rPr lang="es-ES" altLang="es-MX" sz="1800" b="1" u="sng" dirty="0">
                <a:latin typeface="Arial" panose="020B0604020202020204" pitchFamily="34" charset="0"/>
              </a:rPr>
              <a:t>Actividades realizadas:</a:t>
            </a:r>
          </a:p>
          <a:p>
            <a:pPr algn="just" eaLnBrk="1" hangingPunct="1">
              <a:spcBef>
                <a:spcPct val="0"/>
              </a:spcBef>
              <a:buFontTx/>
              <a:buNone/>
              <a:defRPr/>
            </a:pPr>
            <a:endParaRPr lang="es-ES" altLang="es-MX" sz="1800" b="1" dirty="0">
              <a:latin typeface="Arial" panose="020B0604020202020204" pitchFamily="34" charset="0"/>
            </a:endParaRPr>
          </a:p>
          <a:p>
            <a:pPr marL="285750" indent="-285750" algn="just">
              <a:spcBef>
                <a:spcPct val="0"/>
              </a:spcBef>
              <a:buFont typeface="Wingdings" panose="05000000000000000000" pitchFamily="2" charset="2"/>
              <a:buChar char="ü"/>
              <a:defRPr/>
            </a:pPr>
            <a:r>
              <a:rPr lang="es-ES" altLang="es-MX" sz="1800" b="1" dirty="0">
                <a:latin typeface="Arial" panose="020B0604020202020204" pitchFamily="34" charset="0"/>
              </a:rPr>
              <a:t>En este trimestre se elaboró un spot (sólo audio) para redes sociales relativo a la convocatoria del modelo de Gobierno Abierto y elegir a 5 enlaces regionales en Coahuila, no obstante la meta del video institucional se superó en el trimestre anterior.</a:t>
            </a:r>
          </a:p>
          <a:p>
            <a:pPr marL="285750" indent="-285750" algn="just">
              <a:spcBef>
                <a:spcPct val="0"/>
              </a:spcBef>
              <a:buFont typeface="Wingdings" panose="05000000000000000000" pitchFamily="2" charset="2"/>
              <a:buChar char="ü"/>
              <a:defRPr/>
            </a:pPr>
            <a:endParaRPr lang="es-ES" altLang="es-MX" sz="1800" b="1" dirty="0">
              <a:latin typeface="Arial" panose="020B0604020202020204" pitchFamily="34" charset="0"/>
            </a:endParaRPr>
          </a:p>
          <a:p>
            <a:pPr algn="just" eaLnBrk="1" hangingPunct="1">
              <a:spcBef>
                <a:spcPct val="0"/>
              </a:spcBef>
              <a:buFontTx/>
              <a:buNone/>
              <a:defRPr/>
            </a:pPr>
            <a:r>
              <a:rPr lang="es-ES" altLang="es-MX" sz="1800" b="1" u="sng" dirty="0">
                <a:latin typeface="Arial" panose="020B0604020202020204" pitchFamily="34" charset="0"/>
              </a:rPr>
              <a:t>Avance global ponderado</a:t>
            </a:r>
            <a:r>
              <a:rPr lang="es-ES" altLang="es-MX" sz="1800" b="1" dirty="0">
                <a:latin typeface="Arial" panose="020B0604020202020204" pitchFamily="34" charset="0"/>
              </a:rPr>
              <a:t>: 200%</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7">
            <a:extLst>
              <a:ext uri="{FF2B5EF4-FFF2-40B4-BE49-F238E27FC236}">
                <a16:creationId xmlns:a16="http://schemas.microsoft.com/office/drawing/2014/main" id="{B41593B8-4980-4DEE-917E-8C274DCE0B3F}"/>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s-MX" altLang="es-MX">
              <a:solidFill>
                <a:prstClr val="black"/>
              </a:solidFill>
            </a:endParaRPr>
          </a:p>
        </p:txBody>
      </p:sp>
      <p:pic>
        <p:nvPicPr>
          <p:cNvPr id="41987" name="6 Imagen" descr="Logo_ICAI GDE.jpg">
            <a:extLst>
              <a:ext uri="{FF2B5EF4-FFF2-40B4-BE49-F238E27FC236}">
                <a16:creationId xmlns:a16="http://schemas.microsoft.com/office/drawing/2014/main" id="{B9BBB07F-0D2C-4755-BF89-F9F14A6C7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5838" y="115889"/>
            <a:ext cx="19542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4 CuadroTexto">
            <a:extLst>
              <a:ext uri="{FF2B5EF4-FFF2-40B4-BE49-F238E27FC236}">
                <a16:creationId xmlns:a16="http://schemas.microsoft.com/office/drawing/2014/main" id="{28F59505-74BA-470F-ABF3-B6BC6355DA07}"/>
              </a:ext>
            </a:extLst>
          </p:cNvPr>
          <p:cNvSpPr txBox="1">
            <a:spLocks noChangeArrowheads="1"/>
          </p:cNvSpPr>
          <p:nvPr/>
        </p:nvSpPr>
        <p:spPr bwMode="auto">
          <a:xfrm>
            <a:off x="1919288" y="2060576"/>
            <a:ext cx="82089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s-MX" b="1"/>
          </a:p>
          <a:p>
            <a:pPr eaLnBrk="1" hangingPunct="1">
              <a:buFont typeface="Wingdings" panose="05000000000000000000" pitchFamily="2" charset="2"/>
              <a:buChar char="Ø"/>
            </a:pPr>
            <a:r>
              <a:rPr lang="es-ES" altLang="es-MX" b="1"/>
              <a:t>Se realizaron 57 síntesis informativas y durante el año se contabilizaron en total 237 síntesis.</a:t>
            </a:r>
          </a:p>
          <a:p>
            <a:pPr eaLnBrk="1" hangingPunct="1"/>
            <a:endParaRPr lang="es-ES" altLang="es-MX" b="1"/>
          </a:p>
          <a:p>
            <a:pPr eaLnBrk="1" hangingPunct="1">
              <a:buFont typeface="Wingdings" panose="05000000000000000000" pitchFamily="2" charset="2"/>
              <a:buChar char="Ø"/>
            </a:pPr>
            <a:r>
              <a:rPr lang="es-MX" altLang="es-MX" b="1"/>
              <a:t>En el mes de octubre hubo 18 notas positivas y 6 negativas, en noviembre se difundieron 7 notas positivas y 6 negativas y en diciembre 17 positivas y 6 negativas. A lo largo del período se publicaron un total de 104 notas positivas y 25 notas negativas.</a:t>
            </a:r>
          </a:p>
          <a:p>
            <a:pPr eaLnBrk="1" hangingPunct="1"/>
            <a:endParaRPr lang="es-MX" altLang="es-MX" b="1"/>
          </a:p>
          <a:p>
            <a:pPr eaLnBrk="1" hangingPunct="1">
              <a:buFont typeface="Wingdings" panose="05000000000000000000" pitchFamily="2" charset="2"/>
              <a:buChar char="Ø"/>
            </a:pPr>
            <a:r>
              <a:rPr lang="es-ES" altLang="es-MX" b="1"/>
              <a:t>Se programaron 4 convocatorias de prensa a lo largo del trimestre</a:t>
            </a:r>
          </a:p>
          <a:p>
            <a:pPr eaLnBrk="1" hangingPunct="1"/>
            <a:endParaRPr lang="es-ES" altLang="es-MX" b="1"/>
          </a:p>
          <a:p>
            <a:pPr eaLnBrk="1" hangingPunct="1">
              <a:buFont typeface="Wingdings" panose="05000000000000000000" pitchFamily="2" charset="2"/>
              <a:buChar char="Ø"/>
            </a:pPr>
            <a:r>
              <a:rPr lang="es-ES" altLang="es-MX" b="1"/>
              <a:t>Se cubrieron 9 eventos del Instituto</a:t>
            </a:r>
          </a:p>
          <a:p>
            <a:pPr eaLnBrk="1" hangingPunct="1"/>
            <a:endParaRPr lang="es-ES" altLang="es-MX" b="1"/>
          </a:p>
          <a:p>
            <a:pPr eaLnBrk="1" hangingPunct="1">
              <a:buFont typeface="Wingdings" panose="05000000000000000000" pitchFamily="2" charset="2"/>
              <a:buChar char="Ø"/>
            </a:pPr>
            <a:r>
              <a:rPr lang="es-ES" altLang="es-MX" b="1"/>
              <a:t>Se coordinaron 7 entrevistas en medios electrónicos y presenciales. (5 para diversos programas televisivos y 2 para radio y multimedia).</a:t>
            </a:r>
          </a:p>
          <a:p>
            <a:pPr eaLnBrk="1" hangingPunct="1"/>
            <a:r>
              <a:rPr lang="es-ES" altLang="es-MX" b="1"/>
              <a:t> </a:t>
            </a:r>
          </a:p>
        </p:txBody>
      </p:sp>
      <p:sp>
        <p:nvSpPr>
          <p:cNvPr id="15377" name="Text Box 17">
            <a:extLst>
              <a:ext uri="{FF2B5EF4-FFF2-40B4-BE49-F238E27FC236}">
                <a16:creationId xmlns:a16="http://schemas.microsoft.com/office/drawing/2014/main" id="{5447AB14-8AE4-4B7D-8CE1-37F60EC2EF23}"/>
              </a:ext>
            </a:extLst>
          </p:cNvPr>
          <p:cNvSpPr txBox="1">
            <a:spLocks noChangeArrowheads="1"/>
          </p:cNvSpPr>
          <p:nvPr/>
        </p:nvSpPr>
        <p:spPr bwMode="auto">
          <a:xfrm>
            <a:off x="1935164" y="865189"/>
            <a:ext cx="6321425" cy="1138237"/>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s-ES" altLang="es-MX" sz="3600" b="1" dirty="0">
                <a:solidFill>
                  <a:srgbClr val="C00000"/>
                </a:solidFill>
                <a:effectLst>
                  <a:outerShdw blurRad="38100" dist="38100" dir="2700000" algn="tl">
                    <a:srgbClr val="C0C0C0"/>
                  </a:outerShdw>
                </a:effectLst>
              </a:rPr>
              <a:t>Actividades de Información</a:t>
            </a:r>
            <a:endParaRPr lang="es-ES" altLang="es-MX" sz="3200" b="1" dirty="0">
              <a:solidFill>
                <a:srgbClr val="C00000"/>
              </a:solidFill>
              <a:effectLst>
                <a:outerShdw blurRad="38100" dist="38100" dir="2700000" algn="tl">
                  <a:srgbClr val="C0C0C0"/>
                </a:outerShdw>
              </a:effectLst>
            </a:endParaRPr>
          </a:p>
          <a:p>
            <a:pPr algn="ctr" eaLnBrk="1" hangingPunct="1">
              <a:defRPr/>
            </a:pPr>
            <a:endParaRPr lang="es-ES" altLang="es-MX" sz="3200" b="1" dirty="0">
              <a:solidFill>
                <a:srgbClr val="A50021"/>
              </a:solidFill>
              <a:effectLst>
                <a:outerShdw blurRad="38100" dist="38100" dir="2700000" algn="tl">
                  <a:srgbClr val="C0C0C0"/>
                </a:outerShdw>
              </a:effectLs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a:extLst>
              <a:ext uri="{FF2B5EF4-FFF2-40B4-BE49-F238E27FC236}">
                <a16:creationId xmlns:a16="http://schemas.microsoft.com/office/drawing/2014/main" id="{C5F0CD4A-3ADA-411D-88C2-32F363F34574}"/>
              </a:ext>
            </a:extLst>
          </p:cNvPr>
          <p:cNvSpPr/>
          <p:nvPr/>
        </p:nvSpPr>
        <p:spPr>
          <a:xfrm>
            <a:off x="-744538" y="0"/>
            <a:ext cx="4086226" cy="6858000"/>
          </a:xfrm>
          <a:prstGeom prst="ellipse">
            <a:avLst/>
          </a:prstGeom>
          <a:gradFill flip="none" rotWithShape="1">
            <a:gsLst>
              <a:gs pos="0">
                <a:schemeClr val="tx1">
                  <a:lumMod val="65000"/>
                  <a:lumOff val="35000"/>
                  <a:tint val="66000"/>
                  <a:satMod val="160000"/>
                  <a:alpha val="52000"/>
                </a:schemeClr>
              </a:gs>
              <a:gs pos="50000">
                <a:schemeClr val="tx1">
                  <a:lumMod val="65000"/>
                  <a:lumOff val="35000"/>
                  <a:tint val="44500"/>
                  <a:satMod val="160000"/>
                </a:schemeClr>
              </a:gs>
              <a:gs pos="100000">
                <a:schemeClr val="tx1">
                  <a:lumMod val="65000"/>
                  <a:lumOff val="3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Elipse">
            <a:extLst>
              <a:ext uri="{FF2B5EF4-FFF2-40B4-BE49-F238E27FC236}">
                <a16:creationId xmlns:a16="http://schemas.microsoft.com/office/drawing/2014/main" id="{D03BE01C-0499-4359-A95A-A2750C89D0A6}"/>
              </a:ext>
            </a:extLst>
          </p:cNvPr>
          <p:cNvSpPr/>
          <p:nvPr/>
        </p:nvSpPr>
        <p:spPr>
          <a:xfrm>
            <a:off x="767408" y="4941168"/>
            <a:ext cx="3906180" cy="2592288"/>
          </a:xfrm>
          <a:prstGeom prst="ellipse">
            <a:avLst/>
          </a:prstGeom>
          <a:gradFill flip="none" rotWithShape="1">
            <a:gsLst>
              <a:gs pos="46000">
                <a:schemeClr val="bg1">
                  <a:lumMod val="50000"/>
                  <a:tint val="66000"/>
                  <a:satMod val="160000"/>
                  <a:alpha val="71000"/>
                </a:schemeClr>
              </a:gs>
              <a:gs pos="50000">
                <a:schemeClr val="bg1">
                  <a:lumMod val="50000"/>
                  <a:tint val="44500"/>
                  <a:satMod val="160000"/>
                </a:schemeClr>
              </a:gs>
              <a:gs pos="100000">
                <a:schemeClr val="bg1">
                  <a:lumMod val="5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44038" name="9 Imagen" descr="Logo_ICAI GDE.jpg">
            <a:extLst>
              <a:ext uri="{FF2B5EF4-FFF2-40B4-BE49-F238E27FC236}">
                <a16:creationId xmlns:a16="http://schemas.microsoft.com/office/drawing/2014/main" id="{505575E0-578A-4594-95D1-8A39B34BC6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05875" y="98425"/>
            <a:ext cx="172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 Rectángulo">
            <a:extLst>
              <a:ext uri="{FF2B5EF4-FFF2-40B4-BE49-F238E27FC236}">
                <a16:creationId xmlns:a16="http://schemas.microsoft.com/office/drawing/2014/main" id="{13305047-EFAF-46B6-9D29-45A796344F5A}"/>
              </a:ext>
            </a:extLst>
          </p:cNvPr>
          <p:cNvSpPr/>
          <p:nvPr/>
        </p:nvSpPr>
        <p:spPr>
          <a:xfrm>
            <a:off x="1631505" y="860520"/>
            <a:ext cx="7223129" cy="120032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altLang="es-MX" sz="3600" b="1" dirty="0">
                <a:solidFill>
                  <a:srgbClr val="C00000"/>
                </a:solidFill>
                <a:effectLst>
                  <a:outerShdw blurRad="38100" dist="38100" dir="2700000" algn="tl">
                    <a:srgbClr val="C0C0C0"/>
                  </a:outerShdw>
                </a:effectLst>
              </a:rPr>
              <a:t>Departamento de Comunicación Social y Difusión</a:t>
            </a:r>
          </a:p>
        </p:txBody>
      </p:sp>
      <p:graphicFrame>
        <p:nvGraphicFramePr>
          <p:cNvPr id="44040" name="Gráfico 7">
            <a:extLst>
              <a:ext uri="{FF2B5EF4-FFF2-40B4-BE49-F238E27FC236}">
                <a16:creationId xmlns:a16="http://schemas.microsoft.com/office/drawing/2014/main" id="{5282F281-3BD6-4215-B9E6-AF47B789539E}"/>
              </a:ext>
            </a:extLst>
          </p:cNvPr>
          <p:cNvGraphicFramePr>
            <a:graphicFrameLocks/>
          </p:cNvGraphicFramePr>
          <p:nvPr/>
        </p:nvGraphicFramePr>
        <p:xfrm>
          <a:off x="1581151" y="2225675"/>
          <a:ext cx="7662863" cy="4267200"/>
        </p:xfrm>
        <a:graphic>
          <a:graphicData uri="http://schemas.openxmlformats.org/presentationml/2006/ole">
            <mc:AlternateContent xmlns:mc="http://schemas.openxmlformats.org/markup-compatibility/2006">
              <mc:Choice xmlns:v="urn:schemas-microsoft-com:vml" Requires="v">
                <p:oleObj spid="_x0000_s8196" name="Gráfico" r:id="rId5" imgW="7669433" imgH="4273666" progId="Excel.Chart.8">
                  <p:embed/>
                </p:oleObj>
              </mc:Choice>
              <mc:Fallback>
                <p:oleObj name="Gráfico" r:id="rId5" imgW="7669433" imgH="4273666" progId="Excel.Chart.8">
                  <p:embed/>
                  <p:pic>
                    <p:nvPicPr>
                      <p:cNvPr id="44040" name="Gráfico 7">
                        <a:extLst>
                          <a:ext uri="{FF2B5EF4-FFF2-40B4-BE49-F238E27FC236}">
                            <a16:creationId xmlns:a16="http://schemas.microsoft.com/office/drawing/2014/main" id="{5282F281-3BD6-4215-B9E6-AF47B789539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1151" y="2225675"/>
                        <a:ext cx="7662863"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7">
            <a:extLst>
              <a:ext uri="{FF2B5EF4-FFF2-40B4-BE49-F238E27FC236}">
                <a16:creationId xmlns:a16="http://schemas.microsoft.com/office/drawing/2014/main" id="{5B8C72E2-6961-44AC-BA1A-5F3C8BB68446}"/>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sp>
        <p:nvSpPr>
          <p:cNvPr id="6" name="5 Rectángulo">
            <a:extLst>
              <a:ext uri="{FF2B5EF4-FFF2-40B4-BE49-F238E27FC236}">
                <a16:creationId xmlns:a16="http://schemas.microsoft.com/office/drawing/2014/main" id="{3407068C-84E7-4690-A9EB-350AED51E4D0}"/>
              </a:ext>
            </a:extLst>
          </p:cNvPr>
          <p:cNvSpPr/>
          <p:nvPr/>
        </p:nvSpPr>
        <p:spPr>
          <a:xfrm>
            <a:off x="2134106" y="231612"/>
            <a:ext cx="5903796" cy="67710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sz="3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Universidad y Transparencia</a:t>
            </a:r>
          </a:p>
        </p:txBody>
      </p:sp>
      <p:pic>
        <p:nvPicPr>
          <p:cNvPr id="14340" name="6 Imagen" descr="Logo_ICAI GDE.jpg">
            <a:extLst>
              <a:ext uri="{FF2B5EF4-FFF2-40B4-BE49-F238E27FC236}">
                <a16:creationId xmlns:a16="http://schemas.microsoft.com/office/drawing/2014/main" id="{3C76E3A4-0E94-4D11-ABB6-27367E2011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6176" y="115889"/>
            <a:ext cx="15779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4 CuadroTexto">
            <a:extLst>
              <a:ext uri="{FF2B5EF4-FFF2-40B4-BE49-F238E27FC236}">
                <a16:creationId xmlns:a16="http://schemas.microsoft.com/office/drawing/2014/main" id="{21525A80-973C-4C0B-A2FC-7A3DE12B58AB}"/>
              </a:ext>
            </a:extLst>
          </p:cNvPr>
          <p:cNvSpPr txBox="1">
            <a:spLocks noChangeArrowheads="1"/>
          </p:cNvSpPr>
          <p:nvPr/>
        </p:nvSpPr>
        <p:spPr bwMode="auto">
          <a:xfrm>
            <a:off x="1774826" y="908050"/>
            <a:ext cx="8785225" cy="5355312"/>
          </a:xfrm>
          <a:prstGeom prst="rect">
            <a:avLst/>
          </a:prstGeom>
          <a:noFill/>
          <a:ln w="9525">
            <a:noFill/>
            <a:miter lim="800000"/>
            <a:headEnd/>
            <a:tailEnd/>
          </a:ln>
        </p:spPr>
        <p:txBody>
          <a:bodyPr>
            <a:spAutoFit/>
          </a:bodyPr>
          <a:lstStyle/>
          <a:p>
            <a:pPr eaLnBrk="1" hangingPunct="1">
              <a:defRPr/>
            </a:pPr>
            <a:r>
              <a:rPr lang="es-ES" u="sng" dirty="0">
                <a:latin typeface="Arial" charset="0"/>
              </a:rPr>
              <a:t>Objetivo</a:t>
            </a:r>
            <a:r>
              <a:rPr lang="es-ES" dirty="0">
                <a:latin typeface="Arial" charset="0"/>
              </a:rPr>
              <a:t>: </a:t>
            </a:r>
            <a:r>
              <a:rPr lang="es-MX" dirty="0">
                <a:latin typeface="Arial" charset="0"/>
              </a:rPr>
              <a:t>Promover el conocimiento y ejercicio del derecho de Acceso a la Información y la Protección de los Datos Personales entre la comunidad Universitaria de Coahuila.</a:t>
            </a:r>
            <a:r>
              <a:rPr lang="es-ES" dirty="0">
                <a:latin typeface="Arial" charset="0"/>
              </a:rPr>
              <a:t> </a:t>
            </a:r>
          </a:p>
          <a:p>
            <a:pPr eaLnBrk="1" hangingPunct="1">
              <a:defRPr/>
            </a:pPr>
            <a:endParaRPr lang="es-ES" dirty="0">
              <a:latin typeface="Arial" charset="0"/>
            </a:endParaRPr>
          </a:p>
          <a:p>
            <a:pPr eaLnBrk="1" hangingPunct="1">
              <a:defRPr/>
            </a:pPr>
            <a:r>
              <a:rPr lang="es-ES" u="sng" dirty="0">
                <a:latin typeface="Arial" charset="0"/>
              </a:rPr>
              <a:t>Metas</a:t>
            </a:r>
            <a:r>
              <a:rPr lang="es-ES" dirty="0">
                <a:latin typeface="Arial" charset="0"/>
              </a:rPr>
              <a:t>: </a:t>
            </a:r>
          </a:p>
          <a:p>
            <a:pPr marL="342900" indent="-342900">
              <a:buFont typeface="+mj-lt"/>
              <a:buAutoNum type="alphaLcParenR"/>
              <a:defRPr/>
            </a:pPr>
            <a:r>
              <a:rPr lang="es-MX" dirty="0">
                <a:latin typeface="Arial" charset="0"/>
              </a:rPr>
              <a:t>2 sesiones del CPTE.</a:t>
            </a:r>
          </a:p>
          <a:p>
            <a:pPr marL="342900" indent="-342900">
              <a:buFont typeface="+mj-lt"/>
              <a:buAutoNum type="alphaLcParenR"/>
              <a:defRPr/>
            </a:pPr>
            <a:r>
              <a:rPr lang="es-MX" dirty="0">
                <a:latin typeface="Arial" charset="0"/>
              </a:rPr>
              <a:t>20 docentes y/o investigadores académicos certificados.</a:t>
            </a:r>
          </a:p>
          <a:p>
            <a:pPr eaLnBrk="1" hangingPunct="1">
              <a:defRPr/>
            </a:pPr>
            <a:endParaRPr lang="es-ES" dirty="0">
              <a:latin typeface="Arial" charset="0"/>
            </a:endParaRPr>
          </a:p>
          <a:p>
            <a:pPr eaLnBrk="1" hangingPunct="1">
              <a:defRPr/>
            </a:pPr>
            <a:r>
              <a:rPr lang="es-ES" u="sng" dirty="0">
                <a:latin typeface="Arial" charset="0"/>
              </a:rPr>
              <a:t>Actividades realizadas</a:t>
            </a:r>
            <a:r>
              <a:rPr lang="es-ES" dirty="0">
                <a:latin typeface="Arial" charset="0"/>
              </a:rPr>
              <a:t>:</a:t>
            </a:r>
            <a:r>
              <a:rPr lang="es-ES" u="sng" dirty="0">
                <a:latin typeface="Arial" charset="0"/>
              </a:rPr>
              <a:t> </a:t>
            </a:r>
          </a:p>
          <a:p>
            <a:pPr eaLnBrk="1" hangingPunct="1">
              <a:defRPr/>
            </a:pPr>
            <a:r>
              <a:rPr lang="es-ES" dirty="0">
                <a:latin typeface="Arial" charset="0"/>
              </a:rPr>
              <a:t>La décimo octava sesión ordinaria del CPTE se realizó el </a:t>
            </a:r>
            <a:r>
              <a:rPr lang="es-MX" dirty="0">
                <a:latin typeface="Arial" charset="0"/>
              </a:rPr>
              <a:t>07 de junio en la Universidad La Salle Saltillo. La decimo novena sesión se llevó a cabo el 17 de diciembre en las instalaciones del ICAI Saltillo.</a:t>
            </a:r>
          </a:p>
          <a:p>
            <a:pPr eaLnBrk="1" hangingPunct="1">
              <a:defRPr/>
            </a:pPr>
            <a:endParaRPr lang="es-MX" dirty="0"/>
          </a:p>
          <a:p>
            <a:pPr eaLnBrk="1" hangingPunct="1">
              <a:defRPr/>
            </a:pPr>
            <a:r>
              <a:rPr lang="es-MX" dirty="0"/>
              <a:t>Durante 2018 capacitó a 8  docentes de la Universidad Tecnológica de la Región Norte de Coahuila, 5 del Instituto Tecnológico Superior de San Pedro y 12 del Instituto Tecnológico Superior de </a:t>
            </a:r>
            <a:r>
              <a:rPr lang="es-MX" dirty="0" err="1"/>
              <a:t>Múzquiz</a:t>
            </a:r>
            <a:r>
              <a:rPr lang="es-MX" dirty="0"/>
              <a:t>.  En total 25 catedráticos recibieron su certificación.</a:t>
            </a:r>
            <a:endParaRPr lang="es-MX" dirty="0">
              <a:latin typeface="Arial" charset="0"/>
            </a:endParaRPr>
          </a:p>
          <a:p>
            <a:pPr eaLnBrk="1" hangingPunct="1">
              <a:defRPr/>
            </a:pPr>
            <a:endParaRPr lang="es-ES" dirty="0">
              <a:latin typeface="Arial" charset="0"/>
            </a:endParaRPr>
          </a:p>
          <a:p>
            <a:pPr eaLnBrk="1" hangingPunct="1">
              <a:defRPr/>
            </a:pPr>
            <a:endParaRPr lang="es-ES" u="sng" dirty="0">
              <a:latin typeface="Arial" charset="0"/>
            </a:endParaRPr>
          </a:p>
          <a:p>
            <a:pPr eaLnBrk="1" hangingPunct="1">
              <a:defRPr/>
            </a:pPr>
            <a:r>
              <a:rPr lang="es-ES" u="sng" dirty="0">
                <a:latin typeface="Arial" charset="0"/>
              </a:rPr>
              <a:t>Avance global ponderado</a:t>
            </a:r>
            <a:r>
              <a:rPr lang="es-ES" dirty="0">
                <a:latin typeface="Arial" charset="0"/>
              </a:rPr>
              <a:t>: 100 por ciento</a:t>
            </a:r>
            <a:r>
              <a:rPr lang="es-ES" dirty="0">
                <a:solidFill>
                  <a:srgbClr val="FF0000"/>
                </a:solidFill>
                <a:latin typeface="Arial" charset="0"/>
              </a:rPr>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179 Imagen" descr="Logo_ICAI GDE.jpg">
            <a:extLst>
              <a:ext uri="{FF2B5EF4-FFF2-40B4-BE49-F238E27FC236}">
                <a16:creationId xmlns:a16="http://schemas.microsoft.com/office/drawing/2014/main" id="{88109F62-8DD2-4290-BDB5-3D0AF8DF06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2701" y="188913"/>
            <a:ext cx="27352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Text Box 17">
            <a:extLst>
              <a:ext uri="{FF2B5EF4-FFF2-40B4-BE49-F238E27FC236}">
                <a16:creationId xmlns:a16="http://schemas.microsoft.com/office/drawing/2014/main" id="{76E8DE08-2646-40C6-A473-231DD4EDF403}"/>
              </a:ext>
            </a:extLst>
          </p:cNvPr>
          <p:cNvSpPr txBox="1">
            <a:spLocks noChangeArrowheads="1"/>
          </p:cNvSpPr>
          <p:nvPr/>
        </p:nvSpPr>
        <p:spPr bwMode="auto">
          <a:xfrm>
            <a:off x="1919288" y="2205038"/>
            <a:ext cx="8280400" cy="2246312"/>
          </a:xfrm>
          <a:prstGeom prst="rect">
            <a:avLst/>
          </a:prstGeom>
          <a:noFill/>
          <a:ln w="9525">
            <a:noFill/>
            <a:miter lim="800000"/>
            <a:headEnd/>
            <a:tailEnd/>
          </a:ln>
          <a:effectLst/>
        </p:spPr>
        <p:txBody>
          <a:bodyPr>
            <a:spAutoFit/>
          </a:bodyPr>
          <a:lstStyle/>
          <a:p>
            <a:pPr algn="ctr" eaLnBrk="1" hangingPunct="1">
              <a:defRPr/>
            </a:pPr>
            <a:r>
              <a:rPr lang="es-ES" sz="2800" dirty="0">
                <a:solidFill>
                  <a:srgbClr val="A50021"/>
                </a:solidFill>
                <a:effectLst>
                  <a:outerShdw blurRad="38100" dist="38100" dir="2700000" algn="tl">
                    <a:srgbClr val="C0C0C0"/>
                  </a:outerShdw>
                </a:effectLst>
                <a:latin typeface="Arial" charset="0"/>
                <a:cs typeface="Arial" charset="0"/>
              </a:rPr>
              <a:t>Avance de Actividades</a:t>
            </a:r>
          </a:p>
          <a:p>
            <a:pPr algn="ctr" eaLnBrk="1" hangingPunct="1">
              <a:defRPr/>
            </a:pPr>
            <a:r>
              <a:rPr lang="es-ES" sz="2800" dirty="0">
                <a:solidFill>
                  <a:srgbClr val="A50021"/>
                </a:solidFill>
                <a:effectLst>
                  <a:outerShdw blurRad="38100" dist="38100" dir="2700000" algn="tl">
                    <a:srgbClr val="C0C0C0"/>
                  </a:outerShdw>
                </a:effectLst>
                <a:latin typeface="Arial" charset="0"/>
                <a:cs typeface="Arial" charset="0"/>
              </a:rPr>
              <a:t>Dirección de Administración y Finanzas</a:t>
            </a:r>
          </a:p>
          <a:p>
            <a:pPr algn="ctr" eaLnBrk="1" hangingPunct="1">
              <a:defRPr/>
            </a:pPr>
            <a:endParaRPr lang="es-ES" sz="2800" dirty="0">
              <a:solidFill>
                <a:srgbClr val="A50021"/>
              </a:solidFill>
              <a:effectLst>
                <a:outerShdw blurRad="38100" dist="38100" dir="2700000" algn="tl">
                  <a:srgbClr val="C0C0C0"/>
                </a:outerShdw>
              </a:effectLst>
              <a:latin typeface="Arial" charset="0"/>
              <a:cs typeface="Arial" charset="0"/>
            </a:endParaRPr>
          </a:p>
          <a:p>
            <a:pPr algn="ctr" eaLnBrk="1" hangingPunct="1">
              <a:defRPr/>
            </a:pPr>
            <a:r>
              <a:rPr lang="es-MX" sz="2800" dirty="0">
                <a:solidFill>
                  <a:srgbClr val="A50021"/>
                </a:solidFill>
                <a:effectLst>
                  <a:outerShdw blurRad="38100" dist="38100" dir="2700000" algn="tl">
                    <a:srgbClr val="C0C0C0"/>
                  </a:outerShdw>
                </a:effectLst>
                <a:latin typeface="Arial" charset="0"/>
                <a:cs typeface="Arial" charset="0"/>
              </a:rPr>
              <a:t>Al Cuarto Trimestre 2018</a:t>
            </a:r>
          </a:p>
          <a:p>
            <a:pPr algn="ctr" eaLnBrk="1" hangingPunct="1">
              <a:defRPr/>
            </a:pPr>
            <a:endParaRPr lang="es-ES" sz="2800" dirty="0">
              <a:solidFill>
                <a:srgbClr val="A50021"/>
              </a:solidFill>
              <a:effectLst>
                <a:outerShdw blurRad="38100" dist="38100" dir="2700000" algn="tl">
                  <a:srgbClr val="C0C0C0"/>
                </a:outerShdw>
              </a:effectLst>
              <a:latin typeface="Arial" charset="0"/>
              <a:cs typeface="Arial"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a:extLst>
              <a:ext uri="{FF2B5EF4-FFF2-40B4-BE49-F238E27FC236}">
                <a16:creationId xmlns:a16="http://schemas.microsoft.com/office/drawing/2014/main" id="{2220831C-4740-4352-AA61-2A9EE729373D}"/>
              </a:ext>
            </a:extLst>
          </p:cNvPr>
          <p:cNvSpPr>
            <a:spLocks noChangeArrowheads="1"/>
          </p:cNvSpPr>
          <p:nvPr/>
        </p:nvSpPr>
        <p:spPr bwMode="auto">
          <a:xfrm>
            <a:off x="2351088" y="2843214"/>
            <a:ext cx="76327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r>
              <a:rPr lang="es-ES" altLang="es-MX" sz="2000" b="0"/>
              <a:t>Proporcionar a las áreas del Instituto, los elementos necesarios tanto humanos y financieros como materiales, para la operación y el desarrollo de los programas a través del establecimiento de sistemas y procedimientos para lograr su óptimo aprovechamiento.</a:t>
            </a:r>
          </a:p>
          <a:p>
            <a:pPr algn="ctr" eaLnBrk="1" hangingPunct="1"/>
            <a:endParaRPr lang="es-ES" altLang="es-MX" sz="2000" b="0"/>
          </a:p>
          <a:p>
            <a:pPr algn="just" eaLnBrk="1" hangingPunct="1"/>
            <a:r>
              <a:rPr lang="es-ES" altLang="es-MX" sz="2000" b="0"/>
              <a:t>Coadyuvar con las demás áreas con el fin de fortalecer las capacidades institucionales</a:t>
            </a:r>
          </a:p>
        </p:txBody>
      </p:sp>
      <p:pic>
        <p:nvPicPr>
          <p:cNvPr id="15363" name="6 Imagen" descr="Logo_ICAI GDE.jpg">
            <a:extLst>
              <a:ext uri="{FF2B5EF4-FFF2-40B4-BE49-F238E27FC236}">
                <a16:creationId xmlns:a16="http://schemas.microsoft.com/office/drawing/2014/main" id="{4DD6B21C-533A-48E2-AAE7-F2A58EB234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2701" y="188913"/>
            <a:ext cx="27352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AC266FF4-E9F7-4CDD-86B2-206A2604B063}"/>
              </a:ext>
            </a:extLst>
          </p:cNvPr>
          <p:cNvSpPr/>
          <p:nvPr/>
        </p:nvSpPr>
        <p:spPr>
          <a:xfrm>
            <a:off x="4549460" y="1525488"/>
            <a:ext cx="2007794" cy="707886"/>
          </a:xfrm>
          <a:prstGeom prst="rect">
            <a:avLst/>
          </a:prstGeom>
        </p:spPr>
        <p:txBody>
          <a:bodyPr wrap="none">
            <a:spAutoFit/>
          </a:bodyPr>
          <a:lstStyle/>
          <a:p>
            <a:pPr algn="ctr" eaLnBrk="1" hangingPunct="1">
              <a:defRPr/>
            </a:pPr>
            <a:r>
              <a:rPr lang="es-ES" sz="4000"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Objetivo</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200" name="Group 1240">
            <a:extLst>
              <a:ext uri="{FF2B5EF4-FFF2-40B4-BE49-F238E27FC236}">
                <a16:creationId xmlns:a16="http://schemas.microsoft.com/office/drawing/2014/main" id="{D90156A3-2877-4E88-99AA-881FEAB01654}"/>
              </a:ext>
            </a:extLst>
          </p:cNvPr>
          <p:cNvGraphicFramePr>
            <a:graphicFrameLocks noGrp="1"/>
          </p:cNvGraphicFramePr>
          <p:nvPr>
            <p:ph idx="4294967295"/>
          </p:nvPr>
        </p:nvGraphicFramePr>
        <p:xfrm>
          <a:off x="3059113" y="44450"/>
          <a:ext cx="9132889" cy="6856413"/>
        </p:xfrm>
        <a:graphic>
          <a:graphicData uri="http://schemas.openxmlformats.org/drawingml/2006/table">
            <a:tbl>
              <a:tblPr/>
              <a:tblGrid>
                <a:gridCol w="961992">
                  <a:extLst>
                    <a:ext uri="{9D8B030D-6E8A-4147-A177-3AD203B41FA5}">
                      <a16:colId xmlns:a16="http://schemas.microsoft.com/office/drawing/2014/main" val="20000"/>
                    </a:ext>
                  </a:extLst>
                </a:gridCol>
                <a:gridCol w="944530">
                  <a:extLst>
                    <a:ext uri="{9D8B030D-6E8A-4147-A177-3AD203B41FA5}">
                      <a16:colId xmlns:a16="http://schemas.microsoft.com/office/drawing/2014/main" val="20001"/>
                    </a:ext>
                  </a:extLst>
                </a:gridCol>
                <a:gridCol w="823883">
                  <a:extLst>
                    <a:ext uri="{9D8B030D-6E8A-4147-A177-3AD203B41FA5}">
                      <a16:colId xmlns:a16="http://schemas.microsoft.com/office/drawing/2014/main" val="20002"/>
                    </a:ext>
                  </a:extLst>
                </a:gridCol>
                <a:gridCol w="1770002">
                  <a:extLst>
                    <a:ext uri="{9D8B030D-6E8A-4147-A177-3AD203B41FA5}">
                      <a16:colId xmlns:a16="http://schemas.microsoft.com/office/drawing/2014/main" val="20003"/>
                    </a:ext>
                  </a:extLst>
                </a:gridCol>
                <a:gridCol w="734986">
                  <a:extLst>
                    <a:ext uri="{9D8B030D-6E8A-4147-A177-3AD203B41FA5}">
                      <a16:colId xmlns:a16="http://schemas.microsoft.com/office/drawing/2014/main" val="20004"/>
                    </a:ext>
                  </a:extLst>
                </a:gridCol>
                <a:gridCol w="1325517">
                  <a:extLst>
                    <a:ext uri="{9D8B030D-6E8A-4147-A177-3AD203B41FA5}">
                      <a16:colId xmlns:a16="http://schemas.microsoft.com/office/drawing/2014/main" val="20005"/>
                    </a:ext>
                  </a:extLst>
                </a:gridCol>
                <a:gridCol w="811184">
                  <a:extLst>
                    <a:ext uri="{9D8B030D-6E8A-4147-A177-3AD203B41FA5}">
                      <a16:colId xmlns:a16="http://schemas.microsoft.com/office/drawing/2014/main" val="20006"/>
                    </a:ext>
                  </a:extLst>
                </a:gridCol>
                <a:gridCol w="811185">
                  <a:extLst>
                    <a:ext uri="{9D8B030D-6E8A-4147-A177-3AD203B41FA5}">
                      <a16:colId xmlns:a16="http://schemas.microsoft.com/office/drawing/2014/main" val="20007"/>
                    </a:ext>
                  </a:extLst>
                </a:gridCol>
                <a:gridCol w="741336">
                  <a:extLst>
                    <a:ext uri="{9D8B030D-6E8A-4147-A177-3AD203B41FA5}">
                      <a16:colId xmlns:a16="http://schemas.microsoft.com/office/drawing/2014/main" val="20008"/>
                    </a:ext>
                  </a:extLst>
                </a:gridCol>
                <a:gridCol w="208274">
                  <a:extLst>
                    <a:ext uri="{9D8B030D-6E8A-4147-A177-3AD203B41FA5}">
                      <a16:colId xmlns:a16="http://schemas.microsoft.com/office/drawing/2014/main" val="20009"/>
                    </a:ext>
                  </a:extLst>
                </a:gridCol>
              </a:tblGrid>
              <a:tr h="213380">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dirty="0">
                          <a:ln>
                            <a:noFill/>
                          </a:ln>
                          <a:solidFill>
                            <a:schemeClr val="tx1"/>
                          </a:solidFill>
                          <a:effectLst/>
                          <a:latin typeface="Arial" charset="0"/>
                          <a:ea typeface="Calibri" pitchFamily="34" charset="0"/>
                          <a:cs typeface="Arial" charset="0"/>
                        </a:rPr>
                        <a:t>Clave de </a:t>
                      </a:r>
                      <a:endParaRPr kumimoji="0" lang="es-ES" sz="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dirty="0">
                          <a:ln>
                            <a:noFill/>
                          </a:ln>
                          <a:solidFill>
                            <a:schemeClr val="tx1"/>
                          </a:solidFill>
                          <a:effectLst/>
                          <a:latin typeface="Arial" charset="0"/>
                          <a:ea typeface="Calibri" pitchFamily="34" charset="0"/>
                          <a:cs typeface="Arial" charset="0"/>
                        </a:rPr>
                        <a:t>Programa y</a:t>
                      </a:r>
                      <a:endParaRPr kumimoji="0" lang="es-ES" sz="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dirty="0">
                          <a:ln>
                            <a:noFill/>
                          </a:ln>
                          <a:solidFill>
                            <a:schemeClr val="tx1"/>
                          </a:solidFill>
                          <a:effectLst/>
                          <a:latin typeface="Arial" charset="0"/>
                        </a:rPr>
                        <a:t> Unidad Responsable</a:t>
                      </a:r>
                    </a:p>
                  </a:txBody>
                  <a:tcPr marL="91437" marR="91437" marT="45724" marB="4572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Nombre del proyecto</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Objetivos</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Descripción de las acciones a realizar</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Unidad de Medida</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tab pos="1131888" algn="l"/>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Metas</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tab pos="1603375" algn="l"/>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Indicadores</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hMerge="1">
                  <a:txBody>
                    <a:bodyPr/>
                    <a:lstStyle/>
                    <a:p>
                      <a:endParaRPr lang="es-E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tab pos="1603375" algn="l"/>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Tiempo de desarrollo</a:t>
                      </a:r>
                    </a:p>
                  </a:txBody>
                  <a:tcPr marL="91437" marR="91437" marT="45724" marB="4572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rowSpan="8">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dirty="0">
                        <a:ln>
                          <a:noFill/>
                        </a:ln>
                        <a:solidFill>
                          <a:schemeClr val="tx1"/>
                        </a:solidFill>
                        <a:effectLst/>
                        <a:latin typeface="Calibri" pitchFamily="34" charset="0"/>
                      </a:endParaRPr>
                    </a:p>
                  </a:txBody>
                  <a:tcPr marL="91437" marR="91437" marT="45724" marB="45724"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21592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Indicadores de resultado</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Medios de verificación</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1"/>
                  </a:ext>
                </a:extLst>
              </a:tr>
              <a:tr h="230209">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a:ln>
                          <a:noFill/>
                        </a:ln>
                        <a:solidFill>
                          <a:schemeClr val="tx1"/>
                        </a:solidFill>
                        <a:effectLst/>
                        <a:latin typeface="Calibri" pitchFamily="34" charset="0"/>
                      </a:endParaRPr>
                    </a:p>
                  </a:txBody>
                  <a:tcPr marL="91437" marR="91437" marT="45724" marB="4572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0000"/>
                    </a:solidFill>
                  </a:tcPr>
                </a:tc>
                <a:tc vMerge="1">
                  <a:txBody>
                    <a:bodyPr/>
                    <a:lstStyle/>
                    <a:p>
                      <a:endParaRPr lang="es-ES"/>
                    </a:p>
                  </a:txBody>
                  <a:tcPr/>
                </a:tc>
                <a:extLst>
                  <a:ext uri="{0D108BD9-81ED-4DB2-BD59-A6C34878D82A}">
                    <a16:rowId xmlns:a16="http://schemas.microsoft.com/office/drawing/2014/main" val="10002"/>
                  </a:ext>
                </a:extLst>
              </a:tr>
              <a:tr h="22227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a:ln>
                          <a:noFill/>
                        </a:ln>
                        <a:solidFill>
                          <a:schemeClr val="tx1"/>
                        </a:solidFill>
                        <a:effectLst/>
                        <a:latin typeface="Calibri" pitchFamily="34" charset="0"/>
                      </a:endParaRPr>
                    </a:p>
                  </a:txBody>
                  <a:tcPr marL="91437" marR="91437" marT="45724" marB="4572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vMerge="1">
                  <a:txBody>
                    <a:bodyPr/>
                    <a:lstStyle/>
                    <a:p>
                      <a:endParaRPr lang="es-ES"/>
                    </a:p>
                  </a:txBody>
                  <a:tcPr/>
                </a:tc>
                <a:extLst>
                  <a:ext uri="{0D108BD9-81ED-4DB2-BD59-A6C34878D82A}">
                    <a16:rowId xmlns:a16="http://schemas.microsoft.com/office/drawing/2014/main" val="10003"/>
                  </a:ext>
                </a:extLst>
              </a:tr>
              <a:tr h="131076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Dirección de Administración y Finanzas</a:t>
                      </a:r>
                    </a:p>
                  </a:txBody>
                  <a:tcPr marL="91437" marR="91437" marT="45724" marB="4572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Adquisición de Licencia Office 2012 </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Adquisición de  licencias Office Estándar Edition 2014,  y accesorios necesarios para equipo de computo del Instituto </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Adquirir licencias necesarias para la oportuna y eficaz operación del equipo de cómputo e informático del Instituto.</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40 unidades</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Contar los materiales necesarios para proveer a las diferentes áreas del Instituto, de acuerdo a sus necesidades y actividades.</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MX" sz="800" b="0" i="0" u="none" strike="noStrike" cap="none" normalizeH="0" baseline="0">
                          <a:ln>
                            <a:noFill/>
                          </a:ln>
                          <a:solidFill>
                            <a:schemeClr val="tx1"/>
                          </a:solidFill>
                          <a:effectLst/>
                          <a:latin typeface="Calibri" pitchFamily="34" charset="0"/>
                        </a:rPr>
                        <a:t>0%</a:t>
                      </a:r>
                      <a:endParaRPr kumimoji="0" lang="es-ES" sz="800" b="0" i="0" u="none" strike="noStrike" cap="none" normalizeH="0" baseline="0">
                        <a:ln>
                          <a:noFill/>
                        </a:ln>
                        <a:solidFill>
                          <a:schemeClr val="tx1"/>
                        </a:solidFill>
                        <a:effectLst/>
                        <a:latin typeface="Calibri" pitchFamily="34" charset="0"/>
                      </a:endParaRP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a:ln>
                          <a:noFill/>
                        </a:ln>
                        <a:solidFill>
                          <a:schemeClr val="tx1"/>
                        </a:solidFill>
                        <a:effectLst/>
                        <a:latin typeface="Calibri" pitchFamily="34" charset="0"/>
                      </a:endParaRP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dirty="0">
                          <a:ln>
                            <a:noFill/>
                          </a:ln>
                          <a:solidFill>
                            <a:schemeClr val="tx1"/>
                          </a:solidFill>
                          <a:effectLst/>
                          <a:latin typeface="Arial" charset="0"/>
                          <a:ea typeface="Calibri" pitchFamily="34" charset="0"/>
                          <a:cs typeface="Arial" charset="0"/>
                        </a:rPr>
                        <a:t>Al 19 de Diciembre del 2018</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800" b="1" i="0" u="none" strike="noStrike" cap="none" normalizeH="0" baseline="0" dirty="0">
                        <a:ln>
                          <a:noFill/>
                        </a:ln>
                        <a:solidFill>
                          <a:schemeClr val="tx1"/>
                        </a:solidFill>
                        <a:effectLst/>
                        <a:latin typeface="Arial" charset="0"/>
                        <a:ea typeface="Calibri"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800" b="1" i="0" u="none" strike="noStrike" cap="none" normalizeH="0" baseline="0" dirty="0">
                        <a:ln>
                          <a:noFill/>
                        </a:ln>
                        <a:solidFill>
                          <a:schemeClr val="tx1"/>
                        </a:solidFill>
                        <a:effectLst/>
                        <a:latin typeface="Arial" charset="0"/>
                        <a:ea typeface="Calibri" pitchFamily="34" charset="0"/>
                        <a:cs typeface="Arial" charset="0"/>
                      </a:endParaRPr>
                    </a:p>
                  </a:txBody>
                  <a:tcPr marL="91437" marR="91437" marT="45724" marB="4572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extLst>
                  <a:ext uri="{0D108BD9-81ED-4DB2-BD59-A6C34878D82A}">
                    <a16:rowId xmlns:a16="http://schemas.microsoft.com/office/drawing/2014/main" val="10004"/>
                  </a:ext>
                </a:extLst>
              </a:tr>
              <a:tr h="106689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Dirección de Administración y Finanzas</a:t>
                      </a:r>
                    </a:p>
                  </a:txBody>
                  <a:tcPr marL="91437" marR="91437" marT="45724" marB="4572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Adecuación de Site “Servidores ICAI”</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Adecuación de instalaciones en las que se ubican los servidores del ICAI</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Adecuaciones a las Instalaciones del Site, en el cual se encuentran ubicados los servidores del ICAI</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1</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Proveer de las condiciones necesarias e indispensables para eficientar la operación del equipo informático del ICIAI</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MX" sz="800" b="0" i="0" u="none" strike="noStrike" cap="none" normalizeH="0" baseline="0" dirty="0">
                          <a:ln>
                            <a:noFill/>
                          </a:ln>
                          <a:solidFill>
                            <a:schemeClr val="tx1"/>
                          </a:solidFill>
                          <a:effectLst/>
                          <a:latin typeface="Calibri" pitchFamily="34" charset="0"/>
                        </a:rPr>
                        <a:t>100%</a:t>
                      </a:r>
                      <a:endParaRPr kumimoji="0" lang="es-ES" sz="800" b="0" i="0" u="none" strike="noStrike" cap="none" normalizeH="0" baseline="0" dirty="0">
                        <a:ln>
                          <a:noFill/>
                        </a:ln>
                        <a:solidFill>
                          <a:schemeClr val="tx1"/>
                        </a:solidFill>
                        <a:effectLst/>
                        <a:latin typeface="Calibri" pitchFamily="34" charset="0"/>
                      </a:endParaRP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a:ln>
                          <a:noFill/>
                        </a:ln>
                        <a:solidFill>
                          <a:schemeClr val="tx1"/>
                        </a:solidFill>
                        <a:effectLst/>
                        <a:latin typeface="Calibri" pitchFamily="34" charset="0"/>
                      </a:endParaRP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dirty="0">
                          <a:ln>
                            <a:noFill/>
                          </a:ln>
                          <a:solidFill>
                            <a:schemeClr val="tx1"/>
                          </a:solidFill>
                          <a:effectLst/>
                          <a:latin typeface="Arial" charset="0"/>
                          <a:ea typeface="Calibri" pitchFamily="34" charset="0"/>
                          <a:cs typeface="Arial" charset="0"/>
                        </a:rPr>
                        <a:t>Al 19 de Diciembre del 2018</a:t>
                      </a:r>
                    </a:p>
                  </a:txBody>
                  <a:tcPr marL="91437" marR="91437" marT="45724" marB="4572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extLst>
                  <a:ext uri="{0D108BD9-81ED-4DB2-BD59-A6C34878D82A}">
                    <a16:rowId xmlns:a16="http://schemas.microsoft.com/office/drawing/2014/main" val="10005"/>
                  </a:ext>
                </a:extLst>
              </a:tr>
              <a:tr h="21642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Dirección de Administración y Finanzas</a:t>
                      </a:r>
                      <a:endParaRPr kumimoji="0" lang="es-ES" sz="800" b="1"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91437" marR="91437" marT="45724" marB="4572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Adquisiciones Generales</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Adquirir los materiales, insumos, y demás elementos necesarios, solicitados por las diferentes áreas del Instituto, indispensables para el desarrollo de sus actividades laborales</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Adquirir los recursos materiales necesarios para la operación del Instituto.</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a:ln>
                          <a:noFill/>
                        </a:ln>
                        <a:solidFill>
                          <a:schemeClr val="tx1"/>
                        </a:solidFill>
                        <a:effectLst/>
                        <a:latin typeface="Calibri" pitchFamily="34" charset="0"/>
                      </a:endParaRP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Contar los materiales necesarios para proveer a las diferentes áreas del Instituto, de acuerdo a sus necesidades y actividades.</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MX" sz="800" b="0" i="0" u="none" strike="noStrike" cap="none" normalizeH="0" baseline="0" dirty="0">
                          <a:ln>
                            <a:noFill/>
                          </a:ln>
                          <a:solidFill>
                            <a:schemeClr val="tx1"/>
                          </a:solidFill>
                          <a:effectLst/>
                          <a:latin typeface="Calibri" pitchFamily="34" charset="0"/>
                        </a:rPr>
                        <a:t>100%</a:t>
                      </a:r>
                      <a:endParaRPr kumimoji="0" lang="es-ES" sz="800" b="0" i="0" u="none" strike="noStrike" cap="none" normalizeH="0" baseline="0" dirty="0">
                        <a:ln>
                          <a:noFill/>
                        </a:ln>
                        <a:solidFill>
                          <a:schemeClr val="tx1"/>
                        </a:solidFill>
                        <a:effectLst/>
                        <a:latin typeface="Calibri" pitchFamily="34" charset="0"/>
                      </a:endParaRP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a:ln>
                          <a:noFill/>
                        </a:ln>
                        <a:solidFill>
                          <a:schemeClr val="tx1"/>
                        </a:solidFill>
                        <a:effectLst/>
                        <a:latin typeface="Calibri" pitchFamily="34" charset="0"/>
                      </a:endParaRP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dirty="0">
                          <a:ln>
                            <a:noFill/>
                          </a:ln>
                          <a:solidFill>
                            <a:schemeClr val="tx1"/>
                          </a:solidFill>
                          <a:effectLst/>
                          <a:latin typeface="Arial" charset="0"/>
                          <a:ea typeface="Calibri" pitchFamily="34" charset="0"/>
                          <a:cs typeface="Arial" charset="0"/>
                        </a:rPr>
                        <a:t>Al 19 de Diciembre del 2018</a:t>
                      </a:r>
                    </a:p>
                  </a:txBody>
                  <a:tcPr marL="91437" marR="91437" marT="45724" marB="4572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extLst>
                  <a:ext uri="{0D108BD9-81ED-4DB2-BD59-A6C34878D82A}">
                    <a16:rowId xmlns:a16="http://schemas.microsoft.com/office/drawing/2014/main" val="10006"/>
                  </a:ext>
                </a:extLst>
              </a:tr>
              <a:tr h="14326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Dirección de Administración y Finanzas</a:t>
                      </a:r>
                      <a:endParaRPr kumimoji="0" lang="es-ES" sz="800" b="1"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91437" marR="91437" marT="45724" marB="4572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Mantenimiento al equipo de computo e informático</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Brindar las acciones necesarias para el buen funcionamiento del equipo de computo e informático de este Instituto</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Previo análisis de bitácoras del departamento de Informática, se programa el mantenimiento preventivo y correctivo del equipo de computo e informático de este Instituto</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a:ln>
                          <a:noFill/>
                        </a:ln>
                        <a:solidFill>
                          <a:schemeClr val="tx1"/>
                        </a:solidFill>
                        <a:effectLst/>
                        <a:latin typeface="Calibri" pitchFamily="34" charset="0"/>
                      </a:endParaRP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Contar con equipo de computo que satisfaga las necesidades de las diferentes áreas de este Instituto</a:t>
                      </a: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MX" sz="800" b="0" i="0" u="none" strike="noStrike" cap="none" normalizeH="0" baseline="0" dirty="0">
                          <a:ln>
                            <a:noFill/>
                          </a:ln>
                          <a:solidFill>
                            <a:schemeClr val="tx1"/>
                          </a:solidFill>
                          <a:effectLst/>
                          <a:latin typeface="Calibri" pitchFamily="34" charset="0"/>
                        </a:rPr>
                        <a:t>100%</a:t>
                      </a:r>
                      <a:endParaRPr kumimoji="0" lang="es-ES" sz="800" b="0" i="0" u="none" strike="noStrike" cap="none" normalizeH="0" baseline="0" dirty="0">
                        <a:ln>
                          <a:noFill/>
                        </a:ln>
                        <a:solidFill>
                          <a:schemeClr val="tx1"/>
                        </a:solidFill>
                        <a:effectLst/>
                        <a:latin typeface="Calibri" pitchFamily="34" charset="0"/>
                      </a:endParaRPr>
                    </a:p>
                  </a:txBody>
                  <a:tcPr marL="91437" marR="91437"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a:ln>
                          <a:noFill/>
                        </a:ln>
                        <a:solidFill>
                          <a:schemeClr val="tx1"/>
                        </a:solidFill>
                        <a:effectLst/>
                        <a:latin typeface="Calibri" pitchFamily="34" charset="0"/>
                      </a:endParaRPr>
                    </a:p>
                  </a:txBody>
                  <a:tcPr marL="91437" marR="91437"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dirty="0">
                          <a:ln>
                            <a:noFill/>
                          </a:ln>
                          <a:solidFill>
                            <a:schemeClr val="tx1"/>
                          </a:solidFill>
                          <a:effectLst/>
                          <a:latin typeface="Arial" charset="0"/>
                          <a:ea typeface="Calibri" pitchFamily="34" charset="0"/>
                          <a:cs typeface="Arial" charset="0"/>
                        </a:rPr>
                        <a:t>Al 19 de Diciembre del 2018</a:t>
                      </a:r>
                    </a:p>
                  </a:txBody>
                  <a:tcPr marL="91437" marR="91437" marT="45724" marB="4572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779" name="Group 771">
            <a:extLst>
              <a:ext uri="{FF2B5EF4-FFF2-40B4-BE49-F238E27FC236}">
                <a16:creationId xmlns:a16="http://schemas.microsoft.com/office/drawing/2014/main" id="{3ACD7428-9D6C-473C-8093-FD988DA66BA8}"/>
              </a:ext>
            </a:extLst>
          </p:cNvPr>
          <p:cNvGraphicFramePr>
            <a:graphicFrameLocks noGrp="1"/>
          </p:cNvGraphicFramePr>
          <p:nvPr>
            <p:ph idx="4294967295"/>
          </p:nvPr>
        </p:nvGraphicFramePr>
        <p:xfrm>
          <a:off x="3057525" y="198438"/>
          <a:ext cx="9134475" cy="6470650"/>
        </p:xfrm>
        <a:graphic>
          <a:graphicData uri="http://schemas.openxmlformats.org/drawingml/2006/table">
            <a:tbl>
              <a:tblPr/>
              <a:tblGrid>
                <a:gridCol w="1123911">
                  <a:extLst>
                    <a:ext uri="{9D8B030D-6E8A-4147-A177-3AD203B41FA5}">
                      <a16:colId xmlns:a16="http://schemas.microsoft.com/office/drawing/2014/main" val="20000"/>
                    </a:ext>
                  </a:extLst>
                </a:gridCol>
                <a:gridCol w="820709">
                  <a:extLst>
                    <a:ext uri="{9D8B030D-6E8A-4147-A177-3AD203B41FA5}">
                      <a16:colId xmlns:a16="http://schemas.microsoft.com/office/drawing/2014/main" val="20001"/>
                    </a:ext>
                  </a:extLst>
                </a:gridCol>
                <a:gridCol w="1008027">
                  <a:extLst>
                    <a:ext uri="{9D8B030D-6E8A-4147-A177-3AD203B41FA5}">
                      <a16:colId xmlns:a16="http://schemas.microsoft.com/office/drawing/2014/main" val="20002"/>
                    </a:ext>
                  </a:extLst>
                </a:gridCol>
                <a:gridCol w="1654117">
                  <a:extLst>
                    <a:ext uri="{9D8B030D-6E8A-4147-A177-3AD203B41FA5}">
                      <a16:colId xmlns:a16="http://schemas.microsoft.com/office/drawing/2014/main" val="20003"/>
                    </a:ext>
                  </a:extLst>
                </a:gridCol>
                <a:gridCol w="720700">
                  <a:extLst>
                    <a:ext uri="{9D8B030D-6E8A-4147-A177-3AD203B41FA5}">
                      <a16:colId xmlns:a16="http://schemas.microsoft.com/office/drawing/2014/main" val="20004"/>
                    </a:ext>
                  </a:extLst>
                </a:gridCol>
                <a:gridCol w="823884">
                  <a:extLst>
                    <a:ext uri="{9D8B030D-6E8A-4147-A177-3AD203B41FA5}">
                      <a16:colId xmlns:a16="http://schemas.microsoft.com/office/drawing/2014/main" val="20005"/>
                    </a:ext>
                  </a:extLst>
                </a:gridCol>
                <a:gridCol w="1001677">
                  <a:extLst>
                    <a:ext uri="{9D8B030D-6E8A-4147-A177-3AD203B41FA5}">
                      <a16:colId xmlns:a16="http://schemas.microsoft.com/office/drawing/2014/main" val="20006"/>
                    </a:ext>
                  </a:extLst>
                </a:gridCol>
                <a:gridCol w="911193">
                  <a:extLst>
                    <a:ext uri="{9D8B030D-6E8A-4147-A177-3AD203B41FA5}">
                      <a16:colId xmlns:a16="http://schemas.microsoft.com/office/drawing/2014/main" val="20007"/>
                    </a:ext>
                  </a:extLst>
                </a:gridCol>
                <a:gridCol w="861983">
                  <a:extLst>
                    <a:ext uri="{9D8B030D-6E8A-4147-A177-3AD203B41FA5}">
                      <a16:colId xmlns:a16="http://schemas.microsoft.com/office/drawing/2014/main" val="20008"/>
                    </a:ext>
                  </a:extLst>
                </a:gridCol>
                <a:gridCol w="208274">
                  <a:extLst>
                    <a:ext uri="{9D8B030D-6E8A-4147-A177-3AD203B41FA5}">
                      <a16:colId xmlns:a16="http://schemas.microsoft.com/office/drawing/2014/main" val="20009"/>
                    </a:ext>
                  </a:extLst>
                </a:gridCol>
              </a:tblGrid>
              <a:tr h="213350">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dirty="0">
                          <a:ln>
                            <a:noFill/>
                          </a:ln>
                          <a:solidFill>
                            <a:schemeClr val="tx1"/>
                          </a:solidFill>
                          <a:effectLst/>
                          <a:latin typeface="Arial" charset="0"/>
                          <a:ea typeface="Calibri" pitchFamily="34" charset="0"/>
                          <a:cs typeface="Arial" charset="0"/>
                        </a:rPr>
                        <a:t>Clave de </a:t>
                      </a:r>
                      <a:endParaRPr kumimoji="0" lang="es-ES" sz="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dirty="0">
                          <a:ln>
                            <a:noFill/>
                          </a:ln>
                          <a:solidFill>
                            <a:schemeClr val="tx1"/>
                          </a:solidFill>
                          <a:effectLst/>
                          <a:latin typeface="Arial" charset="0"/>
                          <a:ea typeface="Calibri" pitchFamily="34" charset="0"/>
                          <a:cs typeface="Arial" charset="0"/>
                        </a:rPr>
                        <a:t>Programa y</a:t>
                      </a:r>
                      <a:endParaRPr kumimoji="0" lang="es-ES" sz="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dirty="0">
                          <a:ln>
                            <a:noFill/>
                          </a:ln>
                          <a:solidFill>
                            <a:schemeClr val="tx1"/>
                          </a:solidFill>
                          <a:effectLst/>
                          <a:latin typeface="Arial" charset="0"/>
                        </a:rPr>
                        <a:t> Unidad Responsable</a:t>
                      </a:r>
                    </a:p>
                  </a:txBody>
                  <a:tcPr marL="91437" marR="91437" marT="45715" marB="45715"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Nombre del proyecto</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Objetivos</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Descripción de las acciones a realizar</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Unidad de Medida</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tab pos="1131888" algn="l"/>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Metas</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tab pos="1603375" algn="l"/>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Indicadores</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hMerge="1">
                  <a:txBody>
                    <a:bodyPr/>
                    <a:lstStyle/>
                    <a:p>
                      <a:endParaRPr lang="es-E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tab pos="1603375" algn="l"/>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Tiempo de desarrollo</a:t>
                      </a:r>
                    </a:p>
                  </a:txBody>
                  <a:tcPr marL="91437" marR="91437" marT="45715" marB="45715"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rowSpan="7">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a:ln>
                          <a:noFill/>
                        </a:ln>
                        <a:solidFill>
                          <a:schemeClr val="tx1"/>
                        </a:solidFill>
                        <a:effectLst/>
                        <a:latin typeface="Calibri" pitchFamily="34" charset="0"/>
                      </a:endParaRPr>
                    </a:p>
                  </a:txBody>
                  <a:tcPr marL="91437" marR="91437" marT="45715" marB="45715" anchor="ctr" horzOverflow="overflow">
                    <a:lnL w="25400" cap="flat" cmpd="sng" algn="ctr">
                      <a:solidFill>
                        <a:srgbClr val="000000"/>
                      </a:solidFill>
                      <a:prstDash val="solid"/>
                      <a:round/>
                      <a:headEnd type="none" w="med" len="med"/>
                      <a:tailEnd type="none" w="med" len="med"/>
                    </a:lnL>
                    <a:lnR cap="flat">
                      <a:noFill/>
                    </a:lnR>
                    <a:lnT w="9525"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13492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Indicadores de resultado</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Medios de verificación</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1"/>
                  </a:ext>
                </a:extLst>
              </a:tr>
              <a:tr h="42699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a:ln>
                          <a:noFill/>
                        </a:ln>
                        <a:solidFill>
                          <a:schemeClr val="tx1"/>
                        </a:solidFill>
                        <a:effectLst/>
                        <a:latin typeface="Calibri" pitchFamily="34" charset="0"/>
                      </a:endParaRPr>
                    </a:p>
                  </a:txBody>
                  <a:tcPr marL="91437" marR="91437" marT="45715" marB="45715"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0000"/>
                    </a:solidFill>
                  </a:tcPr>
                </a:tc>
                <a:tc vMerge="1">
                  <a:txBody>
                    <a:bodyPr/>
                    <a:lstStyle/>
                    <a:p>
                      <a:endParaRPr lang="es-ES"/>
                    </a:p>
                  </a:txBody>
                  <a:tcPr/>
                </a:tc>
                <a:extLst>
                  <a:ext uri="{0D108BD9-81ED-4DB2-BD59-A6C34878D82A}">
                    <a16:rowId xmlns:a16="http://schemas.microsoft.com/office/drawing/2014/main" val="10002"/>
                  </a:ext>
                </a:extLst>
              </a:tr>
              <a:tr h="42858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a:ln>
                          <a:noFill/>
                        </a:ln>
                        <a:solidFill>
                          <a:schemeClr val="tx1"/>
                        </a:solidFill>
                        <a:effectLst/>
                        <a:latin typeface="Calibri" pitchFamily="34" charset="0"/>
                      </a:endParaRPr>
                    </a:p>
                  </a:txBody>
                  <a:tcPr marL="91437" marR="91437" marT="45715" marB="45715"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vMerge="1">
                  <a:txBody>
                    <a:bodyPr/>
                    <a:lstStyle/>
                    <a:p>
                      <a:endParaRPr lang="es-ES"/>
                    </a:p>
                  </a:txBody>
                  <a:tcPr/>
                </a:tc>
                <a:extLst>
                  <a:ext uri="{0D108BD9-81ED-4DB2-BD59-A6C34878D82A}">
                    <a16:rowId xmlns:a16="http://schemas.microsoft.com/office/drawing/2014/main" val="10003"/>
                  </a:ext>
                </a:extLst>
              </a:tr>
              <a:tr h="143971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Dirección de Administración y Finanzas</a:t>
                      </a:r>
                    </a:p>
                  </a:txBody>
                  <a:tcPr marL="91437" marR="91437" marT="45715" marB="45715"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Mantenimiento y conservación de inmuebles</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Realizar las acciones necesarias para el correcto funcionamiento y operación de los inmuebles que albergas las oficinas de este Instituto.</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Previo análisis de las condiciones y necesidades, se programa el mantenimiento preventivo y correctivo tanto del edificio de Ramos Arizpe como de las oficinas de Saltillo</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a:ln>
                          <a:noFill/>
                        </a:ln>
                        <a:solidFill>
                          <a:schemeClr val="tx1"/>
                        </a:solidFill>
                        <a:effectLst/>
                        <a:latin typeface="Calibri" pitchFamily="34" charset="0"/>
                      </a:endParaRP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Proporcionara las condiciones optimas para el correcto desempeño laboral del personal de este Instituto</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MX" sz="800" b="0" i="0" u="none" strike="noStrike" cap="none" normalizeH="0" baseline="0" dirty="0">
                          <a:ln>
                            <a:noFill/>
                          </a:ln>
                          <a:solidFill>
                            <a:schemeClr val="tx1"/>
                          </a:solidFill>
                          <a:effectLst/>
                          <a:latin typeface="Calibri" pitchFamily="34" charset="0"/>
                        </a:rPr>
                        <a:t>100%</a:t>
                      </a:r>
                      <a:endParaRPr kumimoji="0" lang="es-ES" sz="800" b="0" i="0" u="none" strike="noStrike" cap="none" normalizeH="0" baseline="0" dirty="0">
                        <a:ln>
                          <a:noFill/>
                        </a:ln>
                        <a:solidFill>
                          <a:schemeClr val="tx1"/>
                        </a:solidFill>
                        <a:effectLst/>
                        <a:latin typeface="Calibri" pitchFamily="34"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a:ln>
                          <a:noFill/>
                        </a:ln>
                        <a:solidFill>
                          <a:schemeClr val="tx1"/>
                        </a:solidFill>
                        <a:effectLst/>
                        <a:latin typeface="Calibri" pitchFamily="34" charset="0"/>
                      </a:endParaRP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dirty="0">
                          <a:ln>
                            <a:noFill/>
                          </a:ln>
                          <a:solidFill>
                            <a:schemeClr val="tx1"/>
                          </a:solidFill>
                          <a:effectLst/>
                          <a:latin typeface="Arial" charset="0"/>
                          <a:ea typeface="Calibri" pitchFamily="34" charset="0"/>
                          <a:cs typeface="Arial" charset="0"/>
                        </a:rPr>
                        <a:t>Al 19 de Diciembre del 2018</a:t>
                      </a:r>
                    </a:p>
                  </a:txBody>
                  <a:tcPr marL="91437" marR="91437" marT="45715" marB="45715"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extLst>
                  <a:ext uri="{0D108BD9-81ED-4DB2-BD59-A6C34878D82A}">
                    <a16:rowId xmlns:a16="http://schemas.microsoft.com/office/drawing/2014/main" val="10004"/>
                  </a:ext>
                </a:extLst>
              </a:tr>
              <a:tr h="131431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Dirección de Administración y Finanzas</a:t>
                      </a:r>
                    </a:p>
                  </a:txBody>
                  <a:tcPr marL="91437" marR="91437" marT="45715" marB="45715"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Mantenimiento y Conservación parque vehicular</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Realizar las acciones necesarias para el correcto funcionamiento y operación del parque vehicular de este Instituto.</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Previo análisis de las condiciones y necesidades, se programa el mantenimiento preventivo y correctivo de los automóviles que integran el parque vehicular de l ICAI</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a:ln>
                          <a:noFill/>
                        </a:ln>
                        <a:solidFill>
                          <a:schemeClr val="tx1"/>
                        </a:solidFill>
                        <a:effectLst/>
                        <a:latin typeface="Calibri" pitchFamily="34" charset="0"/>
                      </a:endParaRP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Proporcionar las condiciones optimas para el correcto desempeño del parque vehicular de este Instituto</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MX" sz="800" b="0" i="0" u="none" strike="noStrike" cap="none" normalizeH="0" baseline="0" dirty="0">
                          <a:ln>
                            <a:noFill/>
                          </a:ln>
                          <a:solidFill>
                            <a:schemeClr val="tx1"/>
                          </a:solidFill>
                          <a:effectLst/>
                          <a:latin typeface="Calibri" pitchFamily="34" charset="0"/>
                        </a:rPr>
                        <a:t>100%</a:t>
                      </a:r>
                      <a:endParaRPr kumimoji="0" lang="es-ES" sz="800" b="0" i="0" u="none" strike="noStrike" cap="none" normalizeH="0" baseline="0" dirty="0">
                        <a:ln>
                          <a:noFill/>
                        </a:ln>
                        <a:solidFill>
                          <a:schemeClr val="tx1"/>
                        </a:solidFill>
                        <a:effectLst/>
                        <a:latin typeface="Calibri" pitchFamily="34"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a:ln>
                          <a:noFill/>
                        </a:ln>
                        <a:solidFill>
                          <a:schemeClr val="tx1"/>
                        </a:solidFill>
                        <a:effectLst/>
                        <a:latin typeface="Calibri" pitchFamily="34" charset="0"/>
                      </a:endParaRP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dirty="0">
                          <a:ln>
                            <a:noFill/>
                          </a:ln>
                          <a:solidFill>
                            <a:schemeClr val="tx1"/>
                          </a:solidFill>
                          <a:effectLst/>
                          <a:latin typeface="Arial" charset="0"/>
                          <a:ea typeface="Calibri" pitchFamily="34" charset="0"/>
                          <a:cs typeface="Arial" charset="0"/>
                        </a:rPr>
                        <a:t>Al 19 de Diciembre del 2018</a:t>
                      </a:r>
                    </a:p>
                  </a:txBody>
                  <a:tcPr marL="91437" marR="91437" marT="45715" marB="45715"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extLst>
                  <a:ext uri="{0D108BD9-81ED-4DB2-BD59-A6C34878D82A}">
                    <a16:rowId xmlns:a16="http://schemas.microsoft.com/office/drawing/2014/main" val="10005"/>
                  </a:ext>
                </a:extLst>
              </a:tr>
              <a:tr h="251276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Dirección de Administración y Finanzas</a:t>
                      </a:r>
                    </a:p>
                  </a:txBody>
                  <a:tcPr marL="91437" marR="91437" marT="45715" marB="45715"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Manual Organizacional</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Actualizar las funciones de cada una de las áreas, en apego a los lineamientos del Sistema de Calidad ISO-9001-2008</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Una vez integrado se actualiza, constantemente el Manual Organizacional</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a:ln>
                          <a:noFill/>
                        </a:ln>
                        <a:solidFill>
                          <a:schemeClr val="tx1"/>
                        </a:solidFill>
                        <a:effectLst/>
                        <a:latin typeface="Calibri" pitchFamily="34" charset="0"/>
                      </a:endParaRP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a:ln>
                            <a:noFill/>
                          </a:ln>
                          <a:solidFill>
                            <a:schemeClr val="tx1"/>
                          </a:solidFill>
                          <a:effectLst/>
                          <a:latin typeface="Arial" charset="0"/>
                          <a:ea typeface="Calibri" pitchFamily="34" charset="0"/>
                          <a:cs typeface="Arial" charset="0"/>
                        </a:rPr>
                        <a:t>Proporcionar un Manual Organizacional integral, actualizado y dinámico que proporcione los elementos requeridos en cumplimiento al Sistema de Gestión de Calidad ISO9001-2008</a:t>
                      </a: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MX" sz="800" b="0" i="0" u="none" strike="noStrike" cap="none" normalizeH="0" baseline="0" dirty="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MX" sz="800" b="0" i="0" u="none" strike="noStrike" cap="none" normalizeH="0" baseline="0" dirty="0">
                          <a:ln>
                            <a:noFill/>
                          </a:ln>
                          <a:solidFill>
                            <a:schemeClr val="tx1"/>
                          </a:solidFill>
                          <a:effectLst/>
                          <a:latin typeface="Calibri" pitchFamily="34" charset="0"/>
                        </a:rPr>
                        <a:t>100%</a:t>
                      </a:r>
                      <a:endParaRPr kumimoji="0" lang="es-ES" sz="800" b="0" i="0" u="none" strike="noStrike" cap="none" normalizeH="0" baseline="0" dirty="0">
                        <a:ln>
                          <a:noFill/>
                        </a:ln>
                        <a:solidFill>
                          <a:schemeClr val="tx1"/>
                        </a:solidFill>
                        <a:effectLst/>
                        <a:latin typeface="Calibri" pitchFamily="34" charset="0"/>
                      </a:endParaRPr>
                    </a:p>
                  </a:txBody>
                  <a:tcPr marL="91437" marR="91437"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800" b="0" i="0" u="none" strike="noStrike" cap="none" normalizeH="0" baseline="0">
                        <a:ln>
                          <a:noFill/>
                        </a:ln>
                        <a:solidFill>
                          <a:schemeClr val="tx1"/>
                        </a:solidFill>
                        <a:effectLst/>
                        <a:latin typeface="Calibri" pitchFamily="34" charset="0"/>
                      </a:endParaRPr>
                    </a:p>
                  </a:txBody>
                  <a:tcPr marL="91437" marR="91437"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0" u="none" strike="noStrike" cap="none" normalizeH="0" baseline="0" dirty="0">
                          <a:ln>
                            <a:noFill/>
                          </a:ln>
                          <a:solidFill>
                            <a:schemeClr val="tx1"/>
                          </a:solidFill>
                          <a:effectLst/>
                          <a:latin typeface="Arial" charset="0"/>
                          <a:ea typeface="Calibri" pitchFamily="34" charset="0"/>
                          <a:cs typeface="Arial" charset="0"/>
                        </a:rPr>
                        <a:t>Al 19 de Diciembre del 2018</a:t>
                      </a:r>
                    </a:p>
                  </a:txBody>
                  <a:tcPr marL="91437" marR="91437" marT="45715" marB="45715"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98" name="Group 38">
            <a:extLst>
              <a:ext uri="{FF2B5EF4-FFF2-40B4-BE49-F238E27FC236}">
                <a16:creationId xmlns:a16="http://schemas.microsoft.com/office/drawing/2014/main" id="{3B31F942-E5A5-4A96-B443-9D8B46E736F1}"/>
              </a:ext>
            </a:extLst>
          </p:cNvPr>
          <p:cNvGraphicFramePr>
            <a:graphicFrameLocks noGrp="1"/>
          </p:cNvGraphicFramePr>
          <p:nvPr/>
        </p:nvGraphicFramePr>
        <p:xfrm>
          <a:off x="2279650" y="1196975"/>
          <a:ext cx="7488239" cy="4103690"/>
        </p:xfrm>
        <a:graphic>
          <a:graphicData uri="http://schemas.openxmlformats.org/drawingml/2006/table">
            <a:tbl>
              <a:tblPr/>
              <a:tblGrid>
                <a:gridCol w="1690945">
                  <a:extLst>
                    <a:ext uri="{9D8B030D-6E8A-4147-A177-3AD203B41FA5}">
                      <a16:colId xmlns:a16="http://schemas.microsoft.com/office/drawing/2014/main" val="20000"/>
                    </a:ext>
                  </a:extLst>
                </a:gridCol>
                <a:gridCol w="2022722">
                  <a:extLst>
                    <a:ext uri="{9D8B030D-6E8A-4147-A177-3AD203B41FA5}">
                      <a16:colId xmlns:a16="http://schemas.microsoft.com/office/drawing/2014/main" val="20001"/>
                    </a:ext>
                  </a:extLst>
                </a:gridCol>
                <a:gridCol w="1647669">
                  <a:extLst>
                    <a:ext uri="{9D8B030D-6E8A-4147-A177-3AD203B41FA5}">
                      <a16:colId xmlns:a16="http://schemas.microsoft.com/office/drawing/2014/main" val="20002"/>
                    </a:ext>
                  </a:extLst>
                </a:gridCol>
                <a:gridCol w="2126903">
                  <a:extLst>
                    <a:ext uri="{9D8B030D-6E8A-4147-A177-3AD203B41FA5}">
                      <a16:colId xmlns:a16="http://schemas.microsoft.com/office/drawing/2014/main" val="20003"/>
                    </a:ext>
                  </a:extLst>
                </a:gridCol>
              </a:tblGrid>
              <a:tr h="224703">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PLAN OPERATIVO DE TRABAJO 2018</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24703">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DIRECCIÓN DE ADMINISTRACIÓN Y FINANZAS</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22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rgbClr val="000000"/>
                          </a:solidFill>
                          <a:effectLst/>
                          <a:latin typeface="Arial"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a:ln>
                            <a:noFill/>
                          </a:ln>
                          <a:solidFill>
                            <a:srgbClr val="000000"/>
                          </a:solidFill>
                          <a:effectLst/>
                          <a:latin typeface="Arial"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a:ln>
                            <a:noFill/>
                          </a:ln>
                          <a:solidFill>
                            <a:srgbClr val="000000"/>
                          </a:solidFill>
                          <a:effectLst/>
                          <a:latin typeface="Arial"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224703">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AVANCES AL 31 DE DICIEMBRE DEL 2018</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3"/>
                  </a:ext>
                </a:extLst>
              </a:tr>
              <a:tr h="349356">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DEPARTAMENTO DE SERVICIOS GENERALES</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4"/>
                  </a:ext>
                </a:extLst>
              </a:tr>
              <a:tr h="22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r h="22470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rgbClr val="000000"/>
                          </a:solidFill>
                          <a:effectLst/>
                          <a:latin typeface="Calibri" pitchFamily="34" charset="0"/>
                        </a:rPr>
                        <a:t>PROYECTO</a:t>
                      </a:r>
                    </a:p>
                  </a:txBody>
                  <a:tcPr marL="0" marR="0" marT="0" marB="0" anchor="b" horzOverflow="overflow">
                    <a:lnL>
                      <a:noFill/>
                    </a:lnL>
                    <a:lnR>
                      <a:noFill/>
                    </a:lnR>
                    <a:lnT>
                      <a:noFill/>
                    </a:lnT>
                    <a:lnB>
                      <a:noFill/>
                    </a:lnB>
                    <a:lnTlToBr>
                      <a:noFill/>
                    </a:lnTlToBr>
                    <a:lnBlToTr>
                      <a:noFill/>
                    </a:lnBlToTr>
                    <a:solidFill>
                      <a:srgbClr val="FAC09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rgbClr val="000000"/>
                          </a:solidFill>
                          <a:effectLst/>
                          <a:latin typeface="Calibri" pitchFamily="34" charset="0"/>
                        </a:rPr>
                        <a:t>REALIZADO</a:t>
                      </a:r>
                    </a:p>
                  </a:txBody>
                  <a:tcPr marL="0" marR="0" marT="0" marB="0" anchor="b" horzOverflow="overflow">
                    <a:lnL>
                      <a:noFill/>
                    </a:lnL>
                    <a:lnR>
                      <a:noFill/>
                    </a:lnR>
                    <a:lnT>
                      <a:noFill/>
                    </a:lnT>
                    <a:lnB>
                      <a:noFill/>
                    </a:lnB>
                    <a:lnTlToBr>
                      <a:noFill/>
                    </a:lnTlToBr>
                    <a:lnBlToTr>
                      <a:noFill/>
                    </a:lnBlToTr>
                    <a:solidFill>
                      <a:srgbClr val="FAC09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a:ln>
                            <a:noFill/>
                          </a:ln>
                          <a:solidFill>
                            <a:srgbClr val="000000"/>
                          </a:solidFill>
                          <a:effectLst/>
                          <a:latin typeface="Calibri" pitchFamily="34" charset="0"/>
                        </a:rPr>
                        <a:t>PENDIENTE</a:t>
                      </a:r>
                    </a:p>
                  </a:txBody>
                  <a:tcPr marL="0" marR="0" marT="0" marB="0" anchor="b" horzOverflow="overflow">
                    <a:lnL>
                      <a:noFill/>
                    </a:lnL>
                    <a:lnR>
                      <a:noFill/>
                    </a:lnR>
                    <a:lnT>
                      <a:noFill/>
                    </a:lnT>
                    <a:lnB>
                      <a:noFill/>
                    </a:lnB>
                    <a:lnTlToBr>
                      <a:noFill/>
                    </a:lnTlToBr>
                    <a:lnBlToTr>
                      <a:noFill/>
                    </a:lnBlToTr>
                    <a:solidFill>
                      <a:srgbClr val="FAC09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rgbClr val="000000"/>
                          </a:solidFill>
                          <a:effectLst/>
                          <a:latin typeface="Calibri" pitchFamily="34" charset="0"/>
                        </a:rPr>
                        <a:t>PORCENTAJE</a:t>
                      </a:r>
                    </a:p>
                  </a:txBody>
                  <a:tcPr marL="0" marR="0" marT="0" marB="0" anchor="b" horzOverflow="overflow">
                    <a:lnL>
                      <a:noFill/>
                    </a:lnL>
                    <a:lnR>
                      <a:noFill/>
                    </a:lnR>
                    <a:lnT>
                      <a:noFill/>
                    </a:lnT>
                    <a:lnB>
                      <a:noFill/>
                    </a:lnB>
                    <a:lnTlToBr>
                      <a:noFill/>
                    </a:lnTlToBr>
                    <a:lnBlToTr>
                      <a:noFill/>
                    </a:lnBlToTr>
                    <a:solidFill>
                      <a:srgbClr val="FAC090"/>
                    </a:solidFill>
                  </a:tcPr>
                </a:tc>
                <a:extLst>
                  <a:ext uri="{0D108BD9-81ED-4DB2-BD59-A6C34878D82A}">
                    <a16:rowId xmlns:a16="http://schemas.microsoft.com/office/drawing/2014/main" val="10006"/>
                  </a:ext>
                </a:extLst>
              </a:tr>
              <a:tr h="6085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Adecuación de Site Servidores ICAI</a:t>
                      </a:r>
                    </a:p>
                  </a:txBody>
                  <a:tcPr marL="0" marR="0" marT="0" marB="0" anchor="b"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100%</a:t>
                      </a:r>
                    </a:p>
                  </a:txBody>
                  <a:tcPr marL="0" marR="0" marT="0" marB="0" anchor="b"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0%</a:t>
                      </a:r>
                    </a:p>
                  </a:txBody>
                  <a:tcPr marL="0" marR="0" marT="0" marB="0" anchor="b"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100%</a:t>
                      </a:r>
                    </a:p>
                  </a:txBody>
                  <a:tcPr marL="0" marR="0" marT="0" marB="0" anchor="b" horzOverflow="overflow">
                    <a:lnL>
                      <a:noFill/>
                    </a:lnL>
                    <a:lnR>
                      <a:noFill/>
                    </a:lnR>
                    <a:lnT>
                      <a:noFill/>
                    </a:lnT>
                    <a:lnB>
                      <a:noFill/>
                    </a:lnB>
                    <a:lnTlToBr>
                      <a:noFill/>
                    </a:lnTlToBr>
                    <a:lnBlToTr>
                      <a:noFill/>
                    </a:lnBlToTr>
                    <a:solidFill>
                      <a:srgbClr val="FDE9D9"/>
                    </a:solidFill>
                  </a:tcPr>
                </a:tc>
                <a:extLst>
                  <a:ext uri="{0D108BD9-81ED-4DB2-BD59-A6C34878D82A}">
                    <a16:rowId xmlns:a16="http://schemas.microsoft.com/office/drawing/2014/main" val="10007"/>
                  </a:ext>
                </a:extLst>
              </a:tr>
              <a:tr h="67410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pitchFamily="34" charset="0"/>
                        </a:rPr>
                        <a:t>Mantenimiento y conservación de inmuebles</a:t>
                      </a:r>
                    </a:p>
                  </a:txBody>
                  <a:tcPr marL="0" marR="0" marT="0" marB="0" anchor="b"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100%</a:t>
                      </a:r>
                    </a:p>
                  </a:txBody>
                  <a:tcPr marL="0" marR="0" marT="0" marB="0" anchor="b"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0%</a:t>
                      </a:r>
                    </a:p>
                  </a:txBody>
                  <a:tcPr marL="0" marR="0" marT="0" marB="0" anchor="b"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100%</a:t>
                      </a:r>
                    </a:p>
                  </a:txBody>
                  <a:tcPr marL="0" marR="0" marT="0" marB="0" anchor="b" horzOverflow="overflow">
                    <a:lnL>
                      <a:noFill/>
                    </a:lnL>
                    <a:lnR>
                      <a:noFill/>
                    </a:lnR>
                    <a:lnT>
                      <a:noFill/>
                    </a:lnT>
                    <a:lnB>
                      <a:noFill/>
                    </a:lnB>
                    <a:lnTlToBr>
                      <a:noFill/>
                    </a:lnTlToBr>
                    <a:lnBlToTr>
                      <a:noFill/>
                    </a:lnBlToTr>
                    <a:solidFill>
                      <a:srgbClr val="FDE9D9"/>
                    </a:solidFill>
                  </a:tcPr>
                </a:tc>
                <a:extLst>
                  <a:ext uri="{0D108BD9-81ED-4DB2-BD59-A6C34878D82A}">
                    <a16:rowId xmlns:a16="http://schemas.microsoft.com/office/drawing/2014/main" val="10008"/>
                  </a:ext>
                </a:extLst>
              </a:tr>
              <a:tr h="67410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pitchFamily="34" charset="0"/>
                        </a:rPr>
                        <a:t>Mantenimiento de parque vehicular</a:t>
                      </a:r>
                    </a:p>
                  </a:txBody>
                  <a:tcPr marL="0" marR="0" marT="0" marB="0" anchor="b"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100%</a:t>
                      </a:r>
                    </a:p>
                  </a:txBody>
                  <a:tcPr marL="0" marR="0" marT="0" marB="0" anchor="b"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0%</a:t>
                      </a:r>
                    </a:p>
                  </a:txBody>
                  <a:tcPr marL="0" marR="0" marT="0" marB="0" anchor="b"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100%</a:t>
                      </a:r>
                    </a:p>
                  </a:txBody>
                  <a:tcPr marL="0" marR="0" marT="0" marB="0" anchor="b" horzOverflow="overflow">
                    <a:lnL>
                      <a:noFill/>
                    </a:lnL>
                    <a:lnR>
                      <a:noFill/>
                    </a:lnR>
                    <a:lnT>
                      <a:noFill/>
                    </a:lnT>
                    <a:lnB>
                      <a:noFill/>
                    </a:lnB>
                    <a:lnTlToBr>
                      <a:noFill/>
                    </a:lnTlToBr>
                    <a:lnBlToTr>
                      <a:noFill/>
                    </a:lnBlToTr>
                    <a:solidFill>
                      <a:srgbClr val="FDE9D9"/>
                    </a:solidFill>
                  </a:tcPr>
                </a:tc>
                <a:extLst>
                  <a:ext uri="{0D108BD9-81ED-4DB2-BD59-A6C34878D82A}">
                    <a16:rowId xmlns:a16="http://schemas.microsoft.com/office/drawing/2014/main" val="10009"/>
                  </a:ext>
                </a:extLst>
              </a:tr>
              <a:tr h="44940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pitchFamily="34" charset="0"/>
                        </a:rPr>
                        <a:t>Adquisiciones generales</a:t>
                      </a:r>
                    </a:p>
                  </a:txBody>
                  <a:tcPr marL="0" marR="0" marT="0" marB="0" anchor="b"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100%</a:t>
                      </a:r>
                    </a:p>
                  </a:txBody>
                  <a:tcPr marL="0" marR="0" marT="0" marB="0" anchor="b"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0%</a:t>
                      </a:r>
                    </a:p>
                  </a:txBody>
                  <a:tcPr marL="0" marR="0" marT="0" marB="0" anchor="b"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rgbClr val="000000"/>
                        </a:solidFill>
                        <a:effectLst/>
                        <a:latin typeface="Calibri"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100%</a:t>
                      </a:r>
                    </a:p>
                  </a:txBody>
                  <a:tcPr marL="0" marR="0" marT="0" marB="0" anchor="b" horzOverflow="overflow">
                    <a:lnL>
                      <a:noFill/>
                    </a:lnL>
                    <a:lnR>
                      <a:noFill/>
                    </a:lnR>
                    <a:lnT>
                      <a:noFill/>
                    </a:lnT>
                    <a:lnB>
                      <a:noFill/>
                    </a:lnB>
                    <a:lnTlToBr>
                      <a:noFill/>
                    </a:lnTlToBr>
                    <a:lnBlToTr>
                      <a:noFill/>
                    </a:lnBlToTr>
                    <a:solidFill>
                      <a:srgbClr val="FDE9D9"/>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81" name="Group 97">
            <a:extLst>
              <a:ext uri="{FF2B5EF4-FFF2-40B4-BE49-F238E27FC236}">
                <a16:creationId xmlns:a16="http://schemas.microsoft.com/office/drawing/2014/main" id="{C48094B1-EE55-4585-992F-C10E0C587607}"/>
              </a:ext>
            </a:extLst>
          </p:cNvPr>
          <p:cNvGraphicFramePr>
            <a:graphicFrameLocks noGrp="1"/>
          </p:cNvGraphicFramePr>
          <p:nvPr/>
        </p:nvGraphicFramePr>
        <p:xfrm>
          <a:off x="1774826" y="908050"/>
          <a:ext cx="8569325" cy="5360996"/>
        </p:xfrm>
        <a:graphic>
          <a:graphicData uri="http://schemas.openxmlformats.org/drawingml/2006/table">
            <a:tbl>
              <a:tblPr/>
              <a:tblGrid>
                <a:gridCol w="1471613">
                  <a:extLst>
                    <a:ext uri="{9D8B030D-6E8A-4147-A177-3AD203B41FA5}">
                      <a16:colId xmlns:a16="http://schemas.microsoft.com/office/drawing/2014/main" val="20000"/>
                    </a:ext>
                  </a:extLst>
                </a:gridCol>
                <a:gridCol w="833338">
                  <a:extLst>
                    <a:ext uri="{9D8B030D-6E8A-4147-A177-3AD203B41FA5}">
                      <a16:colId xmlns:a16="http://schemas.microsoft.com/office/drawing/2014/main" val="20001"/>
                    </a:ext>
                  </a:extLst>
                </a:gridCol>
                <a:gridCol w="954187">
                  <a:extLst>
                    <a:ext uri="{9D8B030D-6E8A-4147-A177-3AD203B41FA5}">
                      <a16:colId xmlns:a16="http://schemas.microsoft.com/office/drawing/2014/main" val="20002"/>
                    </a:ext>
                  </a:extLst>
                </a:gridCol>
                <a:gridCol w="3259137">
                  <a:extLst>
                    <a:ext uri="{9D8B030D-6E8A-4147-A177-3AD203B41FA5}">
                      <a16:colId xmlns:a16="http://schemas.microsoft.com/office/drawing/2014/main" val="20003"/>
                    </a:ext>
                  </a:extLst>
                </a:gridCol>
                <a:gridCol w="2051050">
                  <a:extLst>
                    <a:ext uri="{9D8B030D-6E8A-4147-A177-3AD203B41FA5}">
                      <a16:colId xmlns:a16="http://schemas.microsoft.com/office/drawing/2014/main" val="20004"/>
                    </a:ext>
                  </a:extLst>
                </a:gridCol>
              </a:tblGrid>
              <a:tr h="261938">
                <a:tc gridSpan="5">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AVANCES AL 31 DE DICIEMBRE DEL 2018</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65112">
                <a:tc gridSpan="5">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DEPTO DE SERVICIOS GENERALES</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6"/>
                  </a:ext>
                </a:extLst>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7"/>
                  </a:ext>
                </a:extLst>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8"/>
                  </a:ext>
                </a:extLst>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9"/>
                  </a:ext>
                </a:extLst>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0"/>
                  </a:ext>
                </a:extLst>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1"/>
                  </a:ext>
                </a:extLst>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2"/>
                  </a:ext>
                </a:extLst>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3"/>
                  </a:ext>
                </a:extLst>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4"/>
                  </a:ext>
                </a:extLst>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5"/>
                  </a:ext>
                </a:extLst>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6"/>
                  </a:ext>
                </a:extLst>
              </a:tr>
              <a:tr h="38099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s-ES" sz="1100" b="0" i="0" u="none" strike="noStrike" cap="none" normalizeH="0" baseline="0" dirty="0">
                          <a:ln>
                            <a:noFill/>
                          </a:ln>
                          <a:solidFill>
                            <a:srgbClr val="000000"/>
                          </a:solidFill>
                          <a:effectLst/>
                          <a:latin typeface="Calibri" pitchFamily="34" charset="0"/>
                        </a:rPr>
                        <a:t>                                                     </a:t>
                      </a:r>
                      <a:r>
                        <a:rPr kumimoji="0" lang="es-ES" sz="1400" b="0" i="0" u="none" strike="noStrike" cap="none" normalizeH="0" baseline="0" dirty="0">
                          <a:ln>
                            <a:noFill/>
                          </a:ln>
                          <a:solidFill>
                            <a:schemeClr val="bg2">
                              <a:lumMod val="50000"/>
                            </a:schemeClr>
                          </a:solidFill>
                          <a:effectLst/>
                          <a:latin typeface="+mn-lt"/>
                          <a:cs typeface="Arial" panose="020B0604020202020204" pitchFamily="34" charset="0"/>
                        </a:rPr>
                        <a:t>Porcentaje  Realizado</a:t>
                      </a:r>
                    </a:p>
                    <a:p>
                      <a:pPr marL="0" marR="0" lvl="0" indent="0" algn="l" defTabSz="914400" rtl="0" eaLnBrk="1" fontAlgn="b"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rgbClr val="000000"/>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7"/>
                  </a:ext>
                </a:extLst>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rgbClr val="000000"/>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8"/>
                  </a:ext>
                </a:extLst>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rgbClr val="000000"/>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9"/>
                  </a:ext>
                </a:extLst>
              </a:tr>
            </a:tbl>
          </a:graphicData>
        </a:graphic>
      </p:graphicFrame>
      <p:graphicFrame>
        <p:nvGraphicFramePr>
          <p:cNvPr id="19551" name="Gráfico 3">
            <a:extLst>
              <a:ext uri="{FF2B5EF4-FFF2-40B4-BE49-F238E27FC236}">
                <a16:creationId xmlns:a16="http://schemas.microsoft.com/office/drawing/2014/main" id="{E22844E5-2C4B-44CF-B6E9-7115E6BDA72F}"/>
              </a:ext>
            </a:extLst>
          </p:cNvPr>
          <p:cNvGraphicFramePr>
            <a:graphicFrameLocks/>
          </p:cNvGraphicFramePr>
          <p:nvPr/>
        </p:nvGraphicFramePr>
        <p:xfrm>
          <a:off x="1724026" y="1793875"/>
          <a:ext cx="8670925" cy="3557588"/>
        </p:xfrm>
        <a:graphic>
          <a:graphicData uri="http://schemas.openxmlformats.org/presentationml/2006/ole">
            <mc:AlternateContent xmlns:mc="http://schemas.openxmlformats.org/markup-compatibility/2006">
              <mc:Choice xmlns:v="urn:schemas-microsoft-com:vml" Requires="v">
                <p:oleObj spid="_x0000_s9220" name="Gráfico" r:id="rId3" imgW="8681456" imgH="3560373" progId="Excel.Chart.8">
                  <p:embed/>
                </p:oleObj>
              </mc:Choice>
              <mc:Fallback>
                <p:oleObj name="Gráfico" r:id="rId3" imgW="8681456" imgH="3560373" progId="Excel.Chart.8">
                  <p:embed/>
                  <p:pic>
                    <p:nvPicPr>
                      <p:cNvPr id="19551" name="Gráfico 3">
                        <a:extLst>
                          <a:ext uri="{FF2B5EF4-FFF2-40B4-BE49-F238E27FC236}">
                            <a16:creationId xmlns:a16="http://schemas.microsoft.com/office/drawing/2014/main" id="{E22844E5-2C4B-44CF-B6E9-7115E6BDA72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6" y="1793875"/>
                        <a:ext cx="8670925"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56" name="Group 48">
            <a:extLst>
              <a:ext uri="{FF2B5EF4-FFF2-40B4-BE49-F238E27FC236}">
                <a16:creationId xmlns:a16="http://schemas.microsoft.com/office/drawing/2014/main" id="{04CC6DF9-692D-45CE-87EB-93654C0E1394}"/>
              </a:ext>
            </a:extLst>
          </p:cNvPr>
          <p:cNvGraphicFramePr>
            <a:graphicFrameLocks noGrp="1"/>
          </p:cNvGraphicFramePr>
          <p:nvPr/>
        </p:nvGraphicFramePr>
        <p:xfrm>
          <a:off x="2841625" y="765175"/>
          <a:ext cx="6783388" cy="4535488"/>
        </p:xfrm>
        <a:graphic>
          <a:graphicData uri="http://schemas.openxmlformats.org/drawingml/2006/table">
            <a:tbl>
              <a:tblPr/>
              <a:tblGrid>
                <a:gridCol w="1530956">
                  <a:extLst>
                    <a:ext uri="{9D8B030D-6E8A-4147-A177-3AD203B41FA5}">
                      <a16:colId xmlns:a16="http://schemas.microsoft.com/office/drawing/2014/main" val="20000"/>
                    </a:ext>
                  </a:extLst>
                </a:gridCol>
                <a:gridCol w="1832654">
                  <a:extLst>
                    <a:ext uri="{9D8B030D-6E8A-4147-A177-3AD203B41FA5}">
                      <a16:colId xmlns:a16="http://schemas.microsoft.com/office/drawing/2014/main" val="20001"/>
                    </a:ext>
                  </a:extLst>
                </a:gridCol>
                <a:gridCol w="1490837">
                  <a:extLst>
                    <a:ext uri="{9D8B030D-6E8A-4147-A177-3AD203B41FA5}">
                      <a16:colId xmlns:a16="http://schemas.microsoft.com/office/drawing/2014/main" val="20002"/>
                    </a:ext>
                  </a:extLst>
                </a:gridCol>
                <a:gridCol w="1928941">
                  <a:extLst>
                    <a:ext uri="{9D8B030D-6E8A-4147-A177-3AD203B41FA5}">
                      <a16:colId xmlns:a16="http://schemas.microsoft.com/office/drawing/2014/main" val="20003"/>
                    </a:ext>
                  </a:extLst>
                </a:gridCol>
              </a:tblGrid>
              <a:tr h="282966">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PLAN OPERATIVO DE TRABAJO 2018</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82966">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DIRECCIÓN DE ADMINISTRACIÓN Y FINANZAS</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2829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rgbClr val="000000"/>
                          </a:solidFill>
                          <a:effectLst/>
                          <a:latin typeface="Arial"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rgbClr val="000000"/>
                          </a:solidFill>
                          <a:effectLst/>
                          <a:latin typeface="Arial"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282966">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AVANCES AL 31 DE DICIEMBRE DEL 2018</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3"/>
                  </a:ext>
                </a:extLst>
              </a:tr>
              <a:tr h="437310">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DEPARTAMENTO DE  INFORMÁTICA</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4"/>
                  </a:ext>
                </a:extLst>
              </a:tr>
              <a:tr h="2829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r h="28296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Calibri" pitchFamily="34" charset="0"/>
                        </a:rPr>
                        <a:t>PROYECTO</a:t>
                      </a:r>
                    </a:p>
                  </a:txBody>
                  <a:tcPr marL="0" marR="0" marT="0" marB="0" anchor="b" horzOverflow="overflow">
                    <a:lnL>
                      <a:noFill/>
                    </a:lnL>
                    <a:lnR>
                      <a:noFill/>
                    </a:lnR>
                    <a:lnT>
                      <a:noFill/>
                    </a:lnT>
                    <a:lnB>
                      <a:noFill/>
                    </a:lnB>
                    <a:lnTlToBr>
                      <a:noFill/>
                    </a:lnTlToBr>
                    <a:lnBlToTr>
                      <a:noFill/>
                    </a:lnBlToTr>
                    <a:solidFill>
                      <a:srgbClr val="FAC09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Calibri" pitchFamily="34" charset="0"/>
                        </a:rPr>
                        <a:t>REALIZADO</a:t>
                      </a:r>
                    </a:p>
                  </a:txBody>
                  <a:tcPr marL="0" marR="0" marT="0" marB="0" anchor="b" horzOverflow="overflow">
                    <a:lnL>
                      <a:noFill/>
                    </a:lnL>
                    <a:lnR>
                      <a:noFill/>
                    </a:lnR>
                    <a:lnT>
                      <a:noFill/>
                    </a:lnT>
                    <a:lnB>
                      <a:noFill/>
                    </a:lnB>
                    <a:lnTlToBr>
                      <a:noFill/>
                    </a:lnTlToBr>
                    <a:lnBlToTr>
                      <a:noFill/>
                    </a:lnBlToTr>
                    <a:solidFill>
                      <a:srgbClr val="FAC09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rgbClr val="000000"/>
                          </a:solidFill>
                          <a:effectLst/>
                          <a:latin typeface="Calibri" pitchFamily="34" charset="0"/>
                        </a:rPr>
                        <a:t>PENDIENTE</a:t>
                      </a:r>
                    </a:p>
                  </a:txBody>
                  <a:tcPr marL="0" marR="0" marT="0" marB="0" anchor="b" horzOverflow="overflow">
                    <a:lnL>
                      <a:noFill/>
                    </a:lnL>
                    <a:lnR>
                      <a:noFill/>
                    </a:lnR>
                    <a:lnT>
                      <a:noFill/>
                    </a:lnT>
                    <a:lnB>
                      <a:noFill/>
                    </a:lnB>
                    <a:lnTlToBr>
                      <a:noFill/>
                    </a:lnTlToBr>
                    <a:lnBlToTr>
                      <a:noFill/>
                    </a:lnBlToTr>
                    <a:solidFill>
                      <a:srgbClr val="FAC09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Calibri" pitchFamily="34" charset="0"/>
                        </a:rPr>
                        <a:t>PORCENTAJE</a:t>
                      </a:r>
                    </a:p>
                  </a:txBody>
                  <a:tcPr marL="0" marR="0" marT="0" marB="0" anchor="b" horzOverflow="overflow">
                    <a:lnL>
                      <a:noFill/>
                    </a:lnL>
                    <a:lnR>
                      <a:noFill/>
                    </a:lnR>
                    <a:lnT>
                      <a:noFill/>
                    </a:lnT>
                    <a:lnB>
                      <a:noFill/>
                    </a:lnB>
                    <a:lnTlToBr>
                      <a:noFill/>
                    </a:lnTlToBr>
                    <a:lnBlToTr>
                      <a:noFill/>
                    </a:lnBlToTr>
                    <a:solidFill>
                      <a:srgbClr val="FAC090"/>
                    </a:solidFill>
                  </a:tcPr>
                </a:tc>
                <a:extLst>
                  <a:ext uri="{0D108BD9-81ED-4DB2-BD59-A6C34878D82A}">
                    <a16:rowId xmlns:a16="http://schemas.microsoft.com/office/drawing/2014/main" val="10006"/>
                  </a:ext>
                </a:extLst>
              </a:tr>
              <a:tr h="7202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Mantenimiento preventivo al Equipo de cómputo</a:t>
                      </a:r>
                    </a:p>
                  </a:txBody>
                  <a:tcPr marL="0" marR="0" marT="0" marB="0" anchor="ctr"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100%</a:t>
                      </a:r>
                    </a:p>
                  </a:txBody>
                  <a:tcPr marL="0" marR="0" marT="0" marB="0" anchor="ctr"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0%</a:t>
                      </a:r>
                    </a:p>
                  </a:txBody>
                  <a:tcPr marL="0" marR="0" marT="0" marB="0" anchor="ctr"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100%</a:t>
                      </a:r>
                    </a:p>
                  </a:txBody>
                  <a:tcPr marL="0" marR="0" marT="0" marB="0" anchor="ctr" horzOverflow="overflow">
                    <a:lnL>
                      <a:noFill/>
                    </a:lnL>
                    <a:lnR>
                      <a:noFill/>
                    </a:lnR>
                    <a:lnT>
                      <a:noFill/>
                    </a:lnT>
                    <a:lnB>
                      <a:noFill/>
                    </a:lnB>
                    <a:lnTlToBr>
                      <a:noFill/>
                    </a:lnTlToBr>
                    <a:lnBlToTr>
                      <a:noFill/>
                    </a:lnBlToTr>
                    <a:solidFill>
                      <a:srgbClr val="FDE9D9"/>
                    </a:solidFill>
                  </a:tcPr>
                </a:tc>
                <a:extLst>
                  <a:ext uri="{0D108BD9-81ED-4DB2-BD59-A6C34878D82A}">
                    <a16:rowId xmlns:a16="http://schemas.microsoft.com/office/drawing/2014/main" val="10007"/>
                  </a:ext>
                </a:extLst>
              </a:tr>
              <a:tr h="168010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pitchFamily="34" charset="0"/>
                        </a:rPr>
                        <a:t>Adquisición de licencia de OFFICE 2012</a:t>
                      </a:r>
                    </a:p>
                  </a:txBody>
                  <a:tcPr marL="0" marR="0" marT="0" marB="0" anchor="ctr"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0%</a:t>
                      </a:r>
                    </a:p>
                  </a:txBody>
                  <a:tcPr marL="0" marR="0" marT="0" marB="0" anchor="ctr"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100%</a:t>
                      </a:r>
                    </a:p>
                  </a:txBody>
                  <a:tcPr marL="0" marR="0" marT="0" marB="0" anchor="ctr"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0%</a:t>
                      </a:r>
                    </a:p>
                  </a:txBody>
                  <a:tcPr marL="0" marR="0" marT="0" marB="0" anchor="ctr" horzOverflow="overflow">
                    <a:lnL>
                      <a:noFill/>
                    </a:lnL>
                    <a:lnR>
                      <a:noFill/>
                    </a:lnR>
                    <a:lnT>
                      <a:noFill/>
                    </a:lnT>
                    <a:lnB>
                      <a:noFill/>
                    </a:lnB>
                    <a:lnTlToBr>
                      <a:noFill/>
                    </a:lnTlToBr>
                    <a:lnBlToTr>
                      <a:noFill/>
                    </a:lnBlToTr>
                    <a:solidFill>
                      <a:srgbClr val="FDE9D9"/>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24" name="Group 92">
            <a:extLst>
              <a:ext uri="{FF2B5EF4-FFF2-40B4-BE49-F238E27FC236}">
                <a16:creationId xmlns:a16="http://schemas.microsoft.com/office/drawing/2014/main" id="{F4BEC163-C8C7-4671-A950-048CB9D0A9CF}"/>
              </a:ext>
            </a:extLst>
          </p:cNvPr>
          <p:cNvGraphicFramePr>
            <a:graphicFrameLocks noGrp="1"/>
          </p:cNvGraphicFramePr>
          <p:nvPr/>
        </p:nvGraphicFramePr>
        <p:xfrm>
          <a:off x="1847850" y="1123950"/>
          <a:ext cx="8496300" cy="5232396"/>
        </p:xfrm>
        <a:graphic>
          <a:graphicData uri="http://schemas.openxmlformats.org/drawingml/2006/table">
            <a:tbl>
              <a:tblPr/>
              <a:tblGrid>
                <a:gridCol w="1458913">
                  <a:extLst>
                    <a:ext uri="{9D8B030D-6E8A-4147-A177-3AD203B41FA5}">
                      <a16:colId xmlns:a16="http://schemas.microsoft.com/office/drawing/2014/main" val="20000"/>
                    </a:ext>
                  </a:extLst>
                </a:gridCol>
                <a:gridCol w="1746250">
                  <a:extLst>
                    <a:ext uri="{9D8B030D-6E8A-4147-A177-3AD203B41FA5}">
                      <a16:colId xmlns:a16="http://schemas.microsoft.com/office/drawing/2014/main" val="20001"/>
                    </a:ext>
                  </a:extLst>
                </a:gridCol>
                <a:gridCol w="1763067">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871886">
                  <a:extLst>
                    <a:ext uri="{9D8B030D-6E8A-4147-A177-3AD203B41FA5}">
                      <a16:colId xmlns:a16="http://schemas.microsoft.com/office/drawing/2014/main" val="20004"/>
                    </a:ext>
                  </a:extLst>
                </a:gridCol>
              </a:tblGrid>
              <a:tr h="263513">
                <a:tc gridSpan="5">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AVANCES AL 31 DE DICIEMBRE DEL 2018</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63513">
                <a:tc gridSpan="5">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DEPTO DE INFORMÁTICA</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2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33528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p>
                      <a:pPr marL="0" marR="0" lvl="0" indent="0" algn="l" defTabSz="914400" rtl="0" eaLnBrk="1" fontAlgn="b"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rgbClr val="000000"/>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r h="2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2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r h="2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6"/>
                  </a:ext>
                </a:extLst>
              </a:tr>
              <a:tr h="2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7"/>
                  </a:ext>
                </a:extLst>
              </a:tr>
              <a:tr h="2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8"/>
                  </a:ext>
                </a:extLst>
              </a:tr>
              <a:tr h="2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9"/>
                  </a:ext>
                </a:extLst>
              </a:tr>
              <a:tr h="2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0"/>
                  </a:ext>
                </a:extLst>
              </a:tr>
              <a:tr h="2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1"/>
                  </a:ext>
                </a:extLst>
              </a:tr>
              <a:tr h="2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2"/>
                  </a:ext>
                </a:extLst>
              </a:tr>
              <a:tr h="2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3"/>
                  </a:ext>
                </a:extLst>
              </a:tr>
              <a:tr h="2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4"/>
                  </a:ext>
                </a:extLst>
              </a:tr>
              <a:tr h="2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5"/>
                  </a:ext>
                </a:extLst>
              </a:tr>
              <a:tr h="2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s-ES" sz="1400" b="0" i="0" u="none" strike="noStrike" cap="none" normalizeH="0" baseline="0" dirty="0">
                        <a:ln>
                          <a:noFill/>
                        </a:ln>
                        <a:solidFill>
                          <a:srgbClr val="000000"/>
                        </a:solidFill>
                        <a:effectLst/>
                        <a:latin typeface="+mn-lt"/>
                        <a:cs typeface="Arial" panose="020B0604020202020204" pitchFamily="34" charset="0"/>
                      </a:endParaRP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s-ES" sz="1400" b="0" i="0" u="none" strike="noStrike" cap="none" normalizeH="0" baseline="0" dirty="0">
                          <a:ln>
                            <a:noFill/>
                          </a:ln>
                          <a:solidFill>
                            <a:schemeClr val="bg2">
                              <a:lumMod val="50000"/>
                            </a:schemeClr>
                          </a:solidFill>
                          <a:effectLst/>
                          <a:latin typeface="+mn-lt"/>
                          <a:cs typeface="Arial" panose="020B0604020202020204" pitchFamily="34" charset="0"/>
                        </a:rPr>
                        <a:t>Porcentaje realizado</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S" sz="1100" b="0" i="0" u="none" strike="noStrike" cap="none" normalizeH="0" baseline="0" dirty="0">
                        <a:ln>
                          <a:noFill/>
                        </a:ln>
                        <a:solidFill>
                          <a:srgbClr val="000000"/>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6"/>
                  </a:ext>
                </a:extLst>
              </a:tr>
              <a:tr h="41739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7"/>
                  </a:ext>
                </a:extLst>
              </a:tr>
              <a:tr h="2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8"/>
                  </a:ext>
                </a:extLst>
              </a:tr>
            </a:tbl>
          </a:graphicData>
        </a:graphic>
      </p:graphicFrame>
      <p:graphicFrame>
        <p:nvGraphicFramePr>
          <p:cNvPr id="4" name="Gráfico 3">
            <a:extLst>
              <a:ext uri="{FF2B5EF4-FFF2-40B4-BE49-F238E27FC236}">
                <a16:creationId xmlns:a16="http://schemas.microsoft.com/office/drawing/2014/main" id="{37E10A0F-C894-48B2-9CDC-279F44C4E8C2}"/>
              </a:ext>
            </a:extLst>
          </p:cNvPr>
          <p:cNvGraphicFramePr>
            <a:graphicFrameLocks/>
          </p:cNvGraphicFramePr>
          <p:nvPr/>
        </p:nvGraphicFramePr>
        <p:xfrm>
          <a:off x="1847850" y="2132856"/>
          <a:ext cx="8496300" cy="33123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97" name="Group 41">
            <a:extLst>
              <a:ext uri="{FF2B5EF4-FFF2-40B4-BE49-F238E27FC236}">
                <a16:creationId xmlns:a16="http://schemas.microsoft.com/office/drawing/2014/main" id="{D992AD07-C416-49B0-A634-6A1D54801DB2}"/>
              </a:ext>
            </a:extLst>
          </p:cNvPr>
          <p:cNvGraphicFramePr>
            <a:graphicFrameLocks noGrp="1"/>
          </p:cNvGraphicFramePr>
          <p:nvPr/>
        </p:nvGraphicFramePr>
        <p:xfrm>
          <a:off x="2890839" y="1604963"/>
          <a:ext cx="6518275" cy="3048001"/>
        </p:xfrm>
        <a:graphic>
          <a:graphicData uri="http://schemas.openxmlformats.org/drawingml/2006/table">
            <a:tbl>
              <a:tblPr/>
              <a:tblGrid>
                <a:gridCol w="1471612">
                  <a:extLst>
                    <a:ext uri="{9D8B030D-6E8A-4147-A177-3AD203B41FA5}">
                      <a16:colId xmlns:a16="http://schemas.microsoft.com/office/drawing/2014/main" val="20000"/>
                    </a:ext>
                  </a:extLst>
                </a:gridCol>
                <a:gridCol w="1762125">
                  <a:extLst>
                    <a:ext uri="{9D8B030D-6E8A-4147-A177-3AD203B41FA5}">
                      <a16:colId xmlns:a16="http://schemas.microsoft.com/office/drawing/2014/main" val="20001"/>
                    </a:ext>
                  </a:extLst>
                </a:gridCol>
                <a:gridCol w="1431925">
                  <a:extLst>
                    <a:ext uri="{9D8B030D-6E8A-4147-A177-3AD203B41FA5}">
                      <a16:colId xmlns:a16="http://schemas.microsoft.com/office/drawing/2014/main" val="20002"/>
                    </a:ext>
                  </a:extLst>
                </a:gridCol>
                <a:gridCol w="1852613">
                  <a:extLst>
                    <a:ext uri="{9D8B030D-6E8A-4147-A177-3AD203B41FA5}">
                      <a16:colId xmlns:a16="http://schemas.microsoft.com/office/drawing/2014/main" val="20003"/>
                    </a:ext>
                  </a:extLst>
                </a:gridCol>
              </a:tblGrid>
              <a:tr h="276225">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PLAN OPERATIVO DE TRABAJO 2018</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76225">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DIRECCIÓN DE ADMINISTRACIÓN Y FINANZAS</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276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rgbClr val="000000"/>
                          </a:solidFill>
                          <a:effectLst/>
                          <a:latin typeface="Arial"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a:ln>
                            <a:noFill/>
                          </a:ln>
                          <a:solidFill>
                            <a:srgbClr val="000000"/>
                          </a:solidFill>
                          <a:effectLst/>
                          <a:latin typeface="Arial"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276225">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AVANCES AL 31 DE DICIEMBRE DEL 2018</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3"/>
                  </a:ext>
                </a:extLst>
              </a:tr>
              <a:tr h="427038">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DEPARTAMENTO DE RECURSOS HUMANOS</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4"/>
                  </a:ext>
                </a:extLst>
              </a:tr>
              <a:tr h="276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r h="2762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rgbClr val="000000"/>
                          </a:solidFill>
                          <a:effectLst/>
                          <a:latin typeface="Calibri" pitchFamily="34" charset="0"/>
                        </a:rPr>
                        <a:t>PROYECTO</a:t>
                      </a:r>
                    </a:p>
                  </a:txBody>
                  <a:tcPr marL="0" marR="0" marT="0" marB="0" anchor="b" horzOverflow="overflow">
                    <a:lnL>
                      <a:noFill/>
                    </a:lnL>
                    <a:lnR>
                      <a:noFill/>
                    </a:lnR>
                    <a:lnT>
                      <a:noFill/>
                    </a:lnT>
                    <a:lnB>
                      <a:noFill/>
                    </a:lnB>
                    <a:lnTlToBr>
                      <a:noFill/>
                    </a:lnTlToBr>
                    <a:lnBlToTr>
                      <a:noFill/>
                    </a:lnBlToTr>
                    <a:solidFill>
                      <a:srgbClr val="FAC09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rgbClr val="000000"/>
                          </a:solidFill>
                          <a:effectLst/>
                          <a:latin typeface="Calibri" pitchFamily="34" charset="0"/>
                        </a:rPr>
                        <a:t>REALIZADO</a:t>
                      </a:r>
                    </a:p>
                  </a:txBody>
                  <a:tcPr marL="0" marR="0" marT="0" marB="0" anchor="b" horzOverflow="overflow">
                    <a:lnL>
                      <a:noFill/>
                    </a:lnL>
                    <a:lnR>
                      <a:noFill/>
                    </a:lnR>
                    <a:lnT>
                      <a:noFill/>
                    </a:lnT>
                    <a:lnB>
                      <a:noFill/>
                    </a:lnB>
                    <a:lnTlToBr>
                      <a:noFill/>
                    </a:lnTlToBr>
                    <a:lnBlToTr>
                      <a:noFill/>
                    </a:lnBlToTr>
                    <a:solidFill>
                      <a:srgbClr val="FAC09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rgbClr val="000000"/>
                          </a:solidFill>
                          <a:effectLst/>
                          <a:latin typeface="Calibri" pitchFamily="34" charset="0"/>
                        </a:rPr>
                        <a:t>PENDIENTE</a:t>
                      </a:r>
                    </a:p>
                  </a:txBody>
                  <a:tcPr marL="0" marR="0" marT="0" marB="0" anchor="b" horzOverflow="overflow">
                    <a:lnL>
                      <a:noFill/>
                    </a:lnL>
                    <a:lnR>
                      <a:noFill/>
                    </a:lnR>
                    <a:lnT>
                      <a:noFill/>
                    </a:lnT>
                    <a:lnB>
                      <a:noFill/>
                    </a:lnB>
                    <a:lnTlToBr>
                      <a:noFill/>
                    </a:lnTlToBr>
                    <a:lnBlToTr>
                      <a:noFill/>
                    </a:lnBlToTr>
                    <a:solidFill>
                      <a:srgbClr val="FAC09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rgbClr val="000000"/>
                          </a:solidFill>
                          <a:effectLst/>
                          <a:latin typeface="Calibri" pitchFamily="34" charset="0"/>
                        </a:rPr>
                        <a:t>PORCENTAJE</a:t>
                      </a:r>
                    </a:p>
                  </a:txBody>
                  <a:tcPr marL="0" marR="0" marT="0" marB="0" anchor="b" horzOverflow="overflow">
                    <a:lnL>
                      <a:noFill/>
                    </a:lnL>
                    <a:lnR>
                      <a:noFill/>
                    </a:lnR>
                    <a:lnT>
                      <a:noFill/>
                    </a:lnT>
                    <a:lnB>
                      <a:noFill/>
                    </a:lnB>
                    <a:lnTlToBr>
                      <a:noFill/>
                    </a:lnTlToBr>
                    <a:lnBlToTr>
                      <a:noFill/>
                    </a:lnBlToTr>
                    <a:solidFill>
                      <a:srgbClr val="FAC090"/>
                    </a:solidFill>
                  </a:tcPr>
                </a:tc>
                <a:extLst>
                  <a:ext uri="{0D108BD9-81ED-4DB2-BD59-A6C34878D82A}">
                    <a16:rowId xmlns:a16="http://schemas.microsoft.com/office/drawing/2014/main" val="10006"/>
                  </a:ext>
                </a:extLst>
              </a:tr>
              <a:tr h="2476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pitchFamily="34" charset="0"/>
                        </a:rPr>
                        <a:t> </a:t>
                      </a:r>
                    </a:p>
                  </a:txBody>
                  <a:tcPr marL="0" marR="0" marT="0" marB="0" anchor="ctr"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pitchFamily="34" charset="0"/>
                        </a:rPr>
                        <a:t> </a:t>
                      </a:r>
                    </a:p>
                  </a:txBody>
                  <a:tcPr marL="0" marR="0" marT="0" marB="0" anchor="ctr"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pitchFamily="34" charset="0"/>
                        </a:rPr>
                        <a:t> </a:t>
                      </a:r>
                    </a:p>
                  </a:txBody>
                  <a:tcPr marL="0" marR="0" marT="0" marB="0" anchor="ctr"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pitchFamily="34" charset="0"/>
                        </a:rPr>
                        <a:t> </a:t>
                      </a:r>
                    </a:p>
                  </a:txBody>
                  <a:tcPr marL="0" marR="0" marT="0" marB="0" anchor="ctr" horzOverflow="overflow">
                    <a:lnL>
                      <a:noFill/>
                    </a:lnL>
                    <a:lnR>
                      <a:noFill/>
                    </a:lnR>
                    <a:lnT>
                      <a:noFill/>
                    </a:lnT>
                    <a:lnB>
                      <a:noFill/>
                    </a:lnB>
                    <a:lnTlToBr>
                      <a:noFill/>
                    </a:lnTlToBr>
                    <a:lnBlToTr>
                      <a:noFill/>
                    </a:lnBlToTr>
                    <a:solidFill>
                      <a:srgbClr val="FDE9D9"/>
                    </a:solidFill>
                  </a:tcPr>
                </a:tc>
                <a:extLst>
                  <a:ext uri="{0D108BD9-81ED-4DB2-BD59-A6C34878D82A}">
                    <a16:rowId xmlns:a16="http://schemas.microsoft.com/office/drawing/2014/main" val="10007"/>
                  </a:ext>
                </a:extLst>
              </a:tr>
              <a:tr h="4683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Manual organizacional</a:t>
                      </a:r>
                    </a:p>
                  </a:txBody>
                  <a:tcPr marL="0" marR="0" marT="0" marB="0" anchor="ctr"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100%</a:t>
                      </a:r>
                    </a:p>
                  </a:txBody>
                  <a:tcPr marL="0" marR="0" marT="0" marB="0" anchor="ctr"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0%</a:t>
                      </a:r>
                    </a:p>
                  </a:txBody>
                  <a:tcPr marL="0" marR="0" marT="0" marB="0" anchor="ctr"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100%</a:t>
                      </a:r>
                    </a:p>
                  </a:txBody>
                  <a:tcPr marL="0" marR="0" marT="0" marB="0" anchor="ctr" horzOverflow="overflow">
                    <a:lnL>
                      <a:noFill/>
                    </a:lnL>
                    <a:lnR>
                      <a:noFill/>
                    </a:lnR>
                    <a:lnT>
                      <a:noFill/>
                    </a:lnT>
                    <a:lnB>
                      <a:noFill/>
                    </a:lnB>
                    <a:lnTlToBr>
                      <a:noFill/>
                    </a:lnTlToBr>
                    <a:lnBlToTr>
                      <a:noFill/>
                    </a:lnBlToTr>
                    <a:solidFill>
                      <a:srgbClr val="FDE9D9"/>
                    </a:solidFill>
                  </a:tcPr>
                </a:tc>
                <a:extLst>
                  <a:ext uri="{0D108BD9-81ED-4DB2-BD59-A6C34878D82A}">
                    <a16:rowId xmlns:a16="http://schemas.microsoft.com/office/drawing/2014/main" val="10008"/>
                  </a:ext>
                </a:extLst>
              </a:tr>
              <a:tr h="2476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pitchFamily="34" charset="0"/>
                        </a:rPr>
                        <a:t> </a:t>
                      </a:r>
                    </a:p>
                  </a:txBody>
                  <a:tcPr marL="0" marR="0" marT="0" marB="0" anchor="ctr"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 </a:t>
                      </a:r>
                    </a:p>
                  </a:txBody>
                  <a:tcPr marL="0" marR="0" marT="0" marB="0" anchor="ctr"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Calibri" pitchFamily="34" charset="0"/>
                        </a:rPr>
                        <a:t> </a:t>
                      </a:r>
                    </a:p>
                  </a:txBody>
                  <a:tcPr marL="0" marR="0" marT="0" marB="0" anchor="ctr" horzOverflow="overflow">
                    <a:lnL>
                      <a:noFill/>
                    </a:lnL>
                    <a:lnR>
                      <a:noFill/>
                    </a:lnR>
                    <a:lnT>
                      <a:noFill/>
                    </a:lnT>
                    <a:lnB>
                      <a:noFill/>
                    </a:lnB>
                    <a:lnTlToBr>
                      <a:noFill/>
                    </a:lnTlToBr>
                    <a:lnBlToTr>
                      <a:noFill/>
                    </a:lnBlToTr>
                    <a:solidFill>
                      <a:srgbClr val="FDE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Calibri" pitchFamily="34" charset="0"/>
                        </a:rPr>
                        <a:t> </a:t>
                      </a:r>
                    </a:p>
                  </a:txBody>
                  <a:tcPr marL="0" marR="0" marT="0" marB="0" anchor="ctr" horzOverflow="overflow">
                    <a:lnL>
                      <a:noFill/>
                    </a:lnL>
                    <a:lnR>
                      <a:noFill/>
                    </a:lnR>
                    <a:lnT>
                      <a:noFill/>
                    </a:lnT>
                    <a:lnB>
                      <a:noFill/>
                    </a:lnB>
                    <a:lnTlToBr>
                      <a:noFill/>
                    </a:lnTlToBr>
                    <a:lnBlToTr>
                      <a:noFill/>
                    </a:lnBlToTr>
                    <a:solidFill>
                      <a:srgbClr val="FDE9D9"/>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72" name="Group 92">
            <a:extLst>
              <a:ext uri="{FF2B5EF4-FFF2-40B4-BE49-F238E27FC236}">
                <a16:creationId xmlns:a16="http://schemas.microsoft.com/office/drawing/2014/main" id="{D63F1A3E-FF5B-415D-8F71-CF1FCE78E4FD}"/>
              </a:ext>
            </a:extLst>
          </p:cNvPr>
          <p:cNvGraphicFramePr>
            <a:graphicFrameLocks noGrp="1"/>
          </p:cNvGraphicFramePr>
          <p:nvPr/>
        </p:nvGraphicFramePr>
        <p:xfrm>
          <a:off x="1919288" y="1196975"/>
          <a:ext cx="8496300" cy="5399097"/>
        </p:xfrm>
        <a:graphic>
          <a:graphicData uri="http://schemas.openxmlformats.org/drawingml/2006/table">
            <a:tbl>
              <a:tblPr/>
              <a:tblGrid>
                <a:gridCol w="1458912">
                  <a:extLst>
                    <a:ext uri="{9D8B030D-6E8A-4147-A177-3AD203B41FA5}">
                      <a16:colId xmlns:a16="http://schemas.microsoft.com/office/drawing/2014/main" val="20000"/>
                    </a:ext>
                  </a:extLst>
                </a:gridCol>
                <a:gridCol w="1746250">
                  <a:extLst>
                    <a:ext uri="{9D8B030D-6E8A-4147-A177-3AD203B41FA5}">
                      <a16:colId xmlns:a16="http://schemas.microsoft.com/office/drawing/2014/main" val="20001"/>
                    </a:ext>
                  </a:extLst>
                </a:gridCol>
                <a:gridCol w="1187574">
                  <a:extLst>
                    <a:ext uri="{9D8B030D-6E8A-4147-A177-3AD203B41FA5}">
                      <a16:colId xmlns:a16="http://schemas.microsoft.com/office/drawing/2014/main" val="20002"/>
                    </a:ext>
                  </a:extLst>
                </a:gridCol>
                <a:gridCol w="2071564">
                  <a:extLst>
                    <a:ext uri="{9D8B030D-6E8A-4147-A177-3AD203B41FA5}">
                      <a16:colId xmlns:a16="http://schemas.microsoft.com/office/drawing/2014/main" val="20003"/>
                    </a:ext>
                  </a:extLst>
                </a:gridCol>
                <a:gridCol w="2032000">
                  <a:extLst>
                    <a:ext uri="{9D8B030D-6E8A-4147-A177-3AD203B41FA5}">
                      <a16:colId xmlns:a16="http://schemas.microsoft.com/office/drawing/2014/main" val="20004"/>
                    </a:ext>
                  </a:extLst>
                </a:gridCol>
              </a:tblGrid>
              <a:tr h="284163">
                <a:tc gridSpan="5">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AVANCES AL 31 DE DICIEMBRE  DEL 2018</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84163">
                <a:tc gridSpan="5">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DEPARTAMENTO DE RECURSOS HUMANOS</a:t>
                      </a:r>
                    </a:p>
                  </a:txBody>
                  <a:tcPr marL="0" marR="0" marT="0" marB="0" anchor="b" horzOverflow="overflow">
                    <a:lnL>
                      <a:noFill/>
                    </a:lnL>
                    <a:lnR>
                      <a:noFill/>
                    </a:lnR>
                    <a:lnT>
                      <a:noFill/>
                    </a:lnT>
                    <a:lnB>
                      <a:noFill/>
                    </a:lnB>
                    <a:lnTlToBr>
                      <a:noFill/>
                    </a:lnTlToBr>
                    <a:lnBlToTr>
                      <a:noFill/>
                    </a:lnBlToTr>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6"/>
                  </a:ext>
                </a:extLst>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7"/>
                  </a:ext>
                </a:extLst>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8"/>
                  </a:ext>
                </a:extLst>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9"/>
                  </a:ext>
                </a:extLst>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0"/>
                  </a:ext>
                </a:extLst>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1"/>
                  </a:ext>
                </a:extLst>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2"/>
                  </a:ext>
                </a:extLst>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3"/>
                  </a:ext>
                </a:extLst>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4"/>
                  </a:ext>
                </a:extLst>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r>
                        <a:rPr kumimoji="0" lang="es-ES" sz="1400" b="0" i="0" u="none" strike="noStrike" cap="none" normalizeH="0" baseline="0" dirty="0">
                          <a:ln>
                            <a:noFill/>
                          </a:ln>
                          <a:solidFill>
                            <a:srgbClr val="000000"/>
                          </a:solidFill>
                          <a:effectLst/>
                          <a:latin typeface="+mn-lt"/>
                        </a:rPr>
                        <a:t>Porcentaje realizado</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5"/>
                  </a:ext>
                </a:extLst>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6"/>
                  </a:ext>
                </a:extLst>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7"/>
                  </a:ext>
                </a:extLst>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000000"/>
                          </a:solidFill>
                          <a:effectLst/>
                          <a:latin typeface="Calibri" pitchFamily="34" charset="0"/>
                        </a:rPr>
                        <a:t> </a:t>
                      </a:r>
                    </a:p>
                  </a:txBody>
                  <a:tcPr marL="0" marR="0" marT="0"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8"/>
                  </a:ext>
                </a:extLst>
              </a:tr>
            </a:tbl>
          </a:graphicData>
        </a:graphic>
      </p:graphicFrame>
      <p:graphicFrame>
        <p:nvGraphicFramePr>
          <p:cNvPr id="4" name="11 Gráfico">
            <a:extLst>
              <a:ext uri="{FF2B5EF4-FFF2-40B4-BE49-F238E27FC236}">
                <a16:creationId xmlns:a16="http://schemas.microsoft.com/office/drawing/2014/main" id="{077934BD-8F70-47AF-BC7D-C2BF2996A4E2}"/>
              </a:ext>
            </a:extLst>
          </p:cNvPr>
          <p:cNvGraphicFramePr/>
          <p:nvPr/>
        </p:nvGraphicFramePr>
        <p:xfrm>
          <a:off x="1919288" y="2204864"/>
          <a:ext cx="8496300" cy="3168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7">
            <a:extLst>
              <a:ext uri="{FF2B5EF4-FFF2-40B4-BE49-F238E27FC236}">
                <a16:creationId xmlns:a16="http://schemas.microsoft.com/office/drawing/2014/main" id="{158965EE-5E02-4A30-8D67-2337A92CBB21}"/>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sp>
        <p:nvSpPr>
          <p:cNvPr id="6" name="5 Rectángulo">
            <a:extLst>
              <a:ext uri="{FF2B5EF4-FFF2-40B4-BE49-F238E27FC236}">
                <a16:creationId xmlns:a16="http://schemas.microsoft.com/office/drawing/2014/main" id="{65FD21DE-7C78-48F5-91D0-0BD1F4B86CA8}"/>
              </a:ext>
            </a:extLst>
          </p:cNvPr>
          <p:cNvSpPr/>
          <p:nvPr/>
        </p:nvSpPr>
        <p:spPr>
          <a:xfrm>
            <a:off x="1631504" y="116633"/>
            <a:ext cx="7033071" cy="113877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MX" sz="3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Promotores de la Transparencia entre jóvenes y estudiantes</a:t>
            </a:r>
            <a:endParaRPr lang="es-ES" sz="3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6388" name="6 Imagen" descr="Logo_ICAI GDE.jpg">
            <a:extLst>
              <a:ext uri="{FF2B5EF4-FFF2-40B4-BE49-F238E27FC236}">
                <a16:creationId xmlns:a16="http://schemas.microsoft.com/office/drawing/2014/main" id="{E97AD036-E9F5-40AC-A001-89A5CF3FC8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4575" y="115888"/>
            <a:ext cx="16081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4 CuadroTexto">
            <a:extLst>
              <a:ext uri="{FF2B5EF4-FFF2-40B4-BE49-F238E27FC236}">
                <a16:creationId xmlns:a16="http://schemas.microsoft.com/office/drawing/2014/main" id="{11FE7DB7-4A4C-4E2A-B970-523F674A06C4}"/>
              </a:ext>
            </a:extLst>
          </p:cNvPr>
          <p:cNvSpPr txBox="1">
            <a:spLocks noChangeArrowheads="1"/>
          </p:cNvSpPr>
          <p:nvPr/>
        </p:nvSpPr>
        <p:spPr bwMode="auto">
          <a:xfrm>
            <a:off x="1631951" y="1255714"/>
            <a:ext cx="8785225" cy="5354637"/>
          </a:xfrm>
          <a:prstGeom prst="rect">
            <a:avLst/>
          </a:prstGeom>
          <a:noFill/>
          <a:ln w="9525">
            <a:noFill/>
            <a:miter lim="800000"/>
            <a:headEnd/>
            <a:tailEnd/>
          </a:ln>
        </p:spPr>
        <p:txBody>
          <a:bodyPr>
            <a:spAutoFit/>
          </a:bodyPr>
          <a:lstStyle/>
          <a:p>
            <a:pPr algn="just" eaLnBrk="1" hangingPunct="1">
              <a:defRPr/>
            </a:pPr>
            <a:r>
              <a:rPr lang="es-ES" u="sng" dirty="0">
                <a:latin typeface="Arial" charset="0"/>
              </a:rPr>
              <a:t>Objetivo</a:t>
            </a:r>
            <a:r>
              <a:rPr lang="es-ES" dirty="0">
                <a:latin typeface="Arial" charset="0"/>
              </a:rPr>
              <a:t>: </a:t>
            </a:r>
            <a:r>
              <a:rPr lang="es-MX" dirty="0">
                <a:latin typeface="Arial" charset="0"/>
              </a:rPr>
              <a:t>Promover el conocimiento y ejercicio de la transparencia,  de acceso a la información y la protección de los datos personales.</a:t>
            </a:r>
            <a:endParaRPr lang="es-ES" sz="1000" dirty="0">
              <a:latin typeface="Arial" charset="0"/>
            </a:endParaRPr>
          </a:p>
          <a:p>
            <a:pPr algn="just" eaLnBrk="1" hangingPunct="1">
              <a:defRPr/>
            </a:pPr>
            <a:endParaRPr lang="es-ES" sz="1000" dirty="0">
              <a:latin typeface="Arial" charset="0"/>
            </a:endParaRPr>
          </a:p>
          <a:p>
            <a:pPr algn="just" eaLnBrk="1" hangingPunct="1">
              <a:defRPr/>
            </a:pPr>
            <a:r>
              <a:rPr lang="es-ES" u="sng" dirty="0">
                <a:latin typeface="Arial" charset="0"/>
              </a:rPr>
              <a:t>Metas</a:t>
            </a:r>
            <a:r>
              <a:rPr lang="es-ES" dirty="0">
                <a:latin typeface="Arial" charset="0"/>
              </a:rPr>
              <a:t>: </a:t>
            </a:r>
            <a:endParaRPr lang="es-ES" sz="1000" dirty="0">
              <a:latin typeface="Arial" charset="0"/>
            </a:endParaRPr>
          </a:p>
          <a:p>
            <a:pPr marL="342900" indent="-342900" algn="just">
              <a:buFont typeface="+mj-lt"/>
              <a:buAutoNum type="alphaLcParenR"/>
              <a:defRPr/>
            </a:pPr>
            <a:r>
              <a:rPr lang="es-MX" dirty="0">
                <a:latin typeface="Arial" charset="0"/>
              </a:rPr>
              <a:t>20 cursos de capacitación.</a:t>
            </a:r>
          </a:p>
          <a:p>
            <a:pPr marL="342900" indent="-342900" algn="just">
              <a:buFont typeface="+mj-lt"/>
              <a:buAutoNum type="alphaLcParenR"/>
              <a:defRPr/>
            </a:pPr>
            <a:r>
              <a:rPr lang="es-MX" dirty="0">
                <a:latin typeface="Arial" charset="0"/>
              </a:rPr>
              <a:t>2 certámenes </a:t>
            </a:r>
          </a:p>
          <a:p>
            <a:pPr marL="342900" indent="-342900" algn="just">
              <a:buFont typeface="+mj-lt"/>
              <a:buAutoNum type="alphaLcParenR"/>
              <a:defRPr/>
            </a:pPr>
            <a:r>
              <a:rPr lang="es-MX" dirty="0">
                <a:latin typeface="Arial" charset="0"/>
              </a:rPr>
              <a:t>3 mil 500 alumnos capacitados. </a:t>
            </a:r>
          </a:p>
          <a:p>
            <a:pPr marL="342900" indent="-342900" algn="just">
              <a:buFont typeface="+mj-lt"/>
              <a:buAutoNum type="alphaLcParenR"/>
              <a:defRPr/>
            </a:pPr>
            <a:r>
              <a:rPr lang="es-MX" dirty="0">
                <a:latin typeface="Arial" charset="0"/>
              </a:rPr>
              <a:t>2 instituciones de educación superior certificadas.</a:t>
            </a:r>
          </a:p>
          <a:p>
            <a:pPr algn="just" eaLnBrk="1" hangingPunct="1">
              <a:defRPr/>
            </a:pPr>
            <a:endParaRPr lang="es-MX" sz="800" dirty="0">
              <a:latin typeface="Arial" charset="0"/>
            </a:endParaRPr>
          </a:p>
          <a:p>
            <a:pPr algn="just" eaLnBrk="1" hangingPunct="1">
              <a:defRPr/>
            </a:pPr>
            <a:r>
              <a:rPr lang="es-ES" u="sng" dirty="0">
                <a:latin typeface="Arial" charset="0"/>
              </a:rPr>
              <a:t>Actividades realizadas</a:t>
            </a:r>
            <a:r>
              <a:rPr lang="es-ES" dirty="0">
                <a:latin typeface="Arial" charset="0"/>
              </a:rPr>
              <a:t>: </a:t>
            </a:r>
          </a:p>
          <a:p>
            <a:pPr algn="just" eaLnBrk="1" hangingPunct="1">
              <a:defRPr/>
            </a:pPr>
            <a:r>
              <a:rPr lang="es-ES" dirty="0">
                <a:latin typeface="Arial" charset="0"/>
              </a:rPr>
              <a:t>Durante el tercer trimestre se realizó el certamen La información pública semilla para el conocimiento en </a:t>
            </a:r>
            <a:r>
              <a:rPr lang="es-MX" dirty="0">
                <a:latin typeface="Arial" charset="0"/>
              </a:rPr>
              <a:t>Instituto Tecnológico Superior de San Pedro y en el Instituto Tecnológico Superior de </a:t>
            </a:r>
            <a:r>
              <a:rPr lang="es-MX" dirty="0" err="1">
                <a:latin typeface="Arial" charset="0"/>
              </a:rPr>
              <a:t>Múzquiz</a:t>
            </a:r>
            <a:r>
              <a:rPr lang="es-MX" dirty="0">
                <a:latin typeface="Arial" charset="0"/>
              </a:rPr>
              <a:t>. </a:t>
            </a:r>
          </a:p>
          <a:p>
            <a:pPr algn="just" eaLnBrk="1" hangingPunct="1">
              <a:defRPr/>
            </a:pPr>
            <a:r>
              <a:rPr lang="es-ES" dirty="0">
                <a:latin typeface="Arial" charset="0"/>
              </a:rPr>
              <a:t>El 17 de octubre se certificó como institución Promotora de la Transparencia al Instituto Tecnológico Superior de San Pedro y el 14 de diciembre al Instituto Tecnológico Superior de </a:t>
            </a:r>
            <a:r>
              <a:rPr lang="es-ES" dirty="0" err="1">
                <a:latin typeface="Arial" charset="0"/>
              </a:rPr>
              <a:t>Múzquiz</a:t>
            </a:r>
            <a:r>
              <a:rPr lang="es-ES" dirty="0">
                <a:latin typeface="Arial" charset="0"/>
              </a:rPr>
              <a:t>.</a:t>
            </a:r>
          </a:p>
          <a:p>
            <a:pPr algn="just" eaLnBrk="1" hangingPunct="1">
              <a:defRPr/>
            </a:pPr>
            <a:r>
              <a:rPr lang="es-ES" dirty="0">
                <a:latin typeface="Arial" charset="0"/>
              </a:rPr>
              <a:t> </a:t>
            </a:r>
          </a:p>
          <a:p>
            <a:pPr algn="just" eaLnBrk="1" hangingPunct="1">
              <a:defRPr/>
            </a:pPr>
            <a:r>
              <a:rPr lang="es-ES" dirty="0">
                <a:latin typeface="Arial" charset="0"/>
              </a:rPr>
              <a:t>En 2018 se capacitó a un total de 3,815 estudiantes. </a:t>
            </a:r>
          </a:p>
          <a:p>
            <a:pPr algn="just" eaLnBrk="1" hangingPunct="1">
              <a:defRPr/>
            </a:pPr>
            <a:endParaRPr lang="es-ES" u="sng" dirty="0">
              <a:latin typeface="Arial" charset="0"/>
            </a:endParaRPr>
          </a:p>
          <a:p>
            <a:pPr algn="just" eaLnBrk="1" hangingPunct="1">
              <a:defRPr/>
            </a:pPr>
            <a:r>
              <a:rPr lang="es-ES" u="sng" dirty="0">
                <a:latin typeface="Arial" charset="0"/>
              </a:rPr>
              <a:t>Avance global ponderado</a:t>
            </a:r>
            <a:r>
              <a:rPr lang="es-ES" dirty="0">
                <a:latin typeface="Arial" charset="0"/>
              </a:rPr>
              <a:t>: 100 por ciento.</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3E0F8594-4987-4C70-A6D7-02A686A31798}"/>
              </a:ext>
            </a:extLst>
          </p:cNvPr>
          <p:cNvSpPr>
            <a:spLocks noChangeArrowheads="1"/>
          </p:cNvSpPr>
          <p:nvPr/>
        </p:nvSpPr>
        <p:spPr bwMode="auto">
          <a:xfrm>
            <a:off x="1524000" y="785814"/>
            <a:ext cx="9144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s-ES_tradnl" altLang="es-MX" sz="1400">
                <a:ea typeface="Times New Roman" panose="02020603050405020304" pitchFamily="18" charset="0"/>
                <a:cs typeface="Arial" panose="020B0604020202020204" pitchFamily="34" charset="0"/>
              </a:rPr>
              <a:t>INSTITUTO COAHUILENSE DE ACCESO A LA INFORMACIÓN PÚBLICA</a:t>
            </a:r>
            <a:endParaRPr lang="es-ES" altLang="es-MX" sz="1400">
              <a:ea typeface="Times New Roman" panose="02020603050405020304" pitchFamily="18" charset="0"/>
              <a:cs typeface="Arial" panose="020B0604020202020204" pitchFamily="34" charset="0"/>
            </a:endParaRPr>
          </a:p>
          <a:p>
            <a:pPr algn="ctr"/>
            <a:r>
              <a:rPr lang="es-ES_tradnl" altLang="es-MX" sz="1400">
                <a:ea typeface="Times New Roman" panose="02020603050405020304" pitchFamily="18" charset="0"/>
                <a:cs typeface="Arial" panose="020B0604020202020204" pitchFamily="34" charset="0"/>
              </a:rPr>
              <a:t>CONTROL PRESUPUESTAL</a:t>
            </a:r>
            <a:endParaRPr lang="es-ES" altLang="es-MX" sz="1400">
              <a:ea typeface="Times New Roman" panose="02020603050405020304" pitchFamily="18" charset="0"/>
              <a:cs typeface="Arial" panose="020B0604020202020204" pitchFamily="34" charset="0"/>
            </a:endParaRPr>
          </a:p>
          <a:p>
            <a:pPr algn="ctr"/>
            <a:r>
              <a:rPr lang="es-ES_tradnl" altLang="es-MX" sz="1400">
                <a:ea typeface="Times New Roman" panose="02020603050405020304" pitchFamily="18" charset="0"/>
                <a:cs typeface="Arial" panose="020B0604020202020204" pitchFamily="34" charset="0"/>
              </a:rPr>
              <a:t>AL  31  DE  DICIEMBRE DEL 2018</a:t>
            </a:r>
            <a:endParaRPr lang="es-ES" altLang="es-MX" sz="1400">
              <a:ea typeface="Times New Roman" panose="02020603050405020304" pitchFamily="18" charset="0"/>
              <a:cs typeface="Arial" panose="020B0604020202020204" pitchFamily="34" charset="0"/>
            </a:endParaRPr>
          </a:p>
        </p:txBody>
      </p:sp>
      <p:graphicFrame>
        <p:nvGraphicFramePr>
          <p:cNvPr id="3" name="Tabla 2">
            <a:extLst>
              <a:ext uri="{FF2B5EF4-FFF2-40B4-BE49-F238E27FC236}">
                <a16:creationId xmlns:a16="http://schemas.microsoft.com/office/drawing/2014/main" id="{C712CF83-5C6A-4BC4-8580-03E72E7D9AE9}"/>
              </a:ext>
            </a:extLst>
          </p:cNvPr>
          <p:cNvGraphicFramePr>
            <a:graphicFrameLocks noGrp="1"/>
          </p:cNvGraphicFramePr>
          <p:nvPr/>
        </p:nvGraphicFramePr>
        <p:xfrm>
          <a:off x="1919288" y="2349501"/>
          <a:ext cx="8208962" cy="2951164"/>
        </p:xfrm>
        <a:graphic>
          <a:graphicData uri="http://schemas.openxmlformats.org/drawingml/2006/table">
            <a:tbl>
              <a:tblPr>
                <a:tableStyleId>{5C22544A-7EE6-4342-B048-85BDC9FD1C3A}</a:tableStyleId>
              </a:tblPr>
              <a:tblGrid>
                <a:gridCol w="2340708">
                  <a:extLst>
                    <a:ext uri="{9D8B030D-6E8A-4147-A177-3AD203B41FA5}">
                      <a16:colId xmlns:a16="http://schemas.microsoft.com/office/drawing/2014/main" val="20000"/>
                    </a:ext>
                  </a:extLst>
                </a:gridCol>
                <a:gridCol w="2258289">
                  <a:extLst>
                    <a:ext uri="{9D8B030D-6E8A-4147-A177-3AD203B41FA5}">
                      <a16:colId xmlns:a16="http://schemas.microsoft.com/office/drawing/2014/main" val="20001"/>
                    </a:ext>
                  </a:extLst>
                </a:gridCol>
                <a:gridCol w="1978063">
                  <a:extLst>
                    <a:ext uri="{9D8B030D-6E8A-4147-A177-3AD203B41FA5}">
                      <a16:colId xmlns:a16="http://schemas.microsoft.com/office/drawing/2014/main" val="20002"/>
                    </a:ext>
                  </a:extLst>
                </a:gridCol>
                <a:gridCol w="1631902">
                  <a:extLst>
                    <a:ext uri="{9D8B030D-6E8A-4147-A177-3AD203B41FA5}">
                      <a16:colId xmlns:a16="http://schemas.microsoft.com/office/drawing/2014/main" val="20003"/>
                    </a:ext>
                  </a:extLst>
                </a:gridCol>
              </a:tblGrid>
              <a:tr h="898915">
                <a:tc>
                  <a:txBody>
                    <a:bodyPr/>
                    <a:lstStyle/>
                    <a:p>
                      <a:pPr algn="ctr" fontAlgn="b"/>
                      <a:r>
                        <a:rPr lang="es-MX" sz="1200" b="1" u="none" strike="noStrike" dirty="0">
                          <a:effectLst/>
                          <a:latin typeface="Arial" panose="020B0604020202020204" pitchFamily="34" charset="0"/>
                          <a:cs typeface="Arial" panose="020B0604020202020204" pitchFamily="34" charset="0"/>
                        </a:rPr>
                        <a:t>CAPITULO</a:t>
                      </a:r>
                      <a:endParaRPr lang="es-MX"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b">
                    <a:solidFill>
                      <a:srgbClr val="FF9999"/>
                    </a:solidFill>
                  </a:tcPr>
                </a:tc>
                <a:tc>
                  <a:txBody>
                    <a:bodyPr/>
                    <a:lstStyle/>
                    <a:p>
                      <a:pPr algn="ctr" fontAlgn="b"/>
                      <a:r>
                        <a:rPr lang="es-MX" sz="1200" b="1" u="none" strike="noStrike" dirty="0">
                          <a:effectLst/>
                          <a:latin typeface="Arial" panose="020B0604020202020204" pitchFamily="34" charset="0"/>
                          <a:cs typeface="Arial" panose="020B0604020202020204" pitchFamily="34" charset="0"/>
                        </a:rPr>
                        <a:t>PRESUPUESTO  MODIFICADO Y AUTORIZADO POR EL CONSEJO GRAL. DEL ICAI </a:t>
                      </a:r>
                      <a:endParaRPr lang="es-MX"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b">
                    <a:solidFill>
                      <a:srgbClr val="FF9999"/>
                    </a:solidFill>
                  </a:tcPr>
                </a:tc>
                <a:tc>
                  <a:txBody>
                    <a:bodyPr/>
                    <a:lstStyle/>
                    <a:p>
                      <a:pPr algn="ctr" fontAlgn="b"/>
                      <a:r>
                        <a:rPr lang="es-MX" sz="1200" b="1" u="none" strike="noStrike" dirty="0">
                          <a:effectLst/>
                          <a:latin typeface="Arial" panose="020B0604020202020204" pitchFamily="34" charset="0"/>
                          <a:cs typeface="Arial" panose="020B0604020202020204" pitchFamily="34" charset="0"/>
                        </a:rPr>
                        <a:t>  PPTO. PAGADO AL  MES DE DICIEMBRE DE 2018</a:t>
                      </a:r>
                      <a:endParaRPr lang="es-MX"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b">
                    <a:solidFill>
                      <a:srgbClr val="FF9999"/>
                    </a:solidFill>
                  </a:tcPr>
                </a:tc>
                <a:tc>
                  <a:txBody>
                    <a:bodyPr/>
                    <a:lstStyle/>
                    <a:p>
                      <a:pPr algn="ctr" fontAlgn="b"/>
                      <a:r>
                        <a:rPr lang="es-MX" sz="1200" b="1" u="none" strike="noStrike" dirty="0">
                          <a:effectLst/>
                          <a:latin typeface="Arial" panose="020B0604020202020204" pitchFamily="34" charset="0"/>
                          <a:cs typeface="Arial" panose="020B0604020202020204" pitchFamily="34" charset="0"/>
                        </a:rPr>
                        <a:t>DISPONIBLE </a:t>
                      </a:r>
                      <a:endParaRPr lang="es-MX"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1" marB="0" anchor="b">
                    <a:solidFill>
                      <a:srgbClr val="FF9999"/>
                    </a:solidFill>
                  </a:tcPr>
                </a:tc>
                <a:extLst>
                  <a:ext uri="{0D108BD9-81ED-4DB2-BD59-A6C34878D82A}">
                    <a16:rowId xmlns:a16="http://schemas.microsoft.com/office/drawing/2014/main" val="10000"/>
                  </a:ext>
                </a:extLst>
              </a:tr>
              <a:tr h="339215">
                <a:tc>
                  <a:txBody>
                    <a:bodyPr/>
                    <a:lstStyle/>
                    <a:p>
                      <a:pPr algn="l" fontAlgn="b"/>
                      <a:r>
                        <a:rPr lang="es-MX" sz="1300" u="none" strike="noStrike" dirty="0">
                          <a:effectLst/>
                          <a:latin typeface="+mn-lt"/>
                          <a:cs typeface="Arial" panose="020B0604020202020204" pitchFamily="34" charset="0"/>
                        </a:rPr>
                        <a:t>Servicios Personales </a:t>
                      </a:r>
                      <a:endParaRPr lang="es-MX" sz="1300" b="0" i="0" u="none" strike="noStrike" dirty="0">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dirty="0">
                          <a:effectLst/>
                          <a:latin typeface="+mn-lt"/>
                          <a:cs typeface="Arial" panose="020B0604020202020204" pitchFamily="34" charset="0"/>
                        </a:rPr>
                        <a:t> $                            32,550,000.00 </a:t>
                      </a:r>
                      <a:endParaRPr lang="es-MX" sz="1300" b="0" i="0" u="none" strike="noStrike" dirty="0">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dirty="0">
                          <a:effectLst/>
                          <a:latin typeface="+mn-lt"/>
                          <a:cs typeface="Arial" panose="020B0604020202020204" pitchFamily="34" charset="0"/>
                        </a:rPr>
                        <a:t> $                     30,285,396.02 </a:t>
                      </a:r>
                      <a:endParaRPr lang="es-MX" sz="1300" b="0" i="0" u="none" strike="noStrike" dirty="0">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a:effectLst/>
                          <a:latin typeface="+mn-lt"/>
                          <a:cs typeface="Arial" panose="020B0604020202020204" pitchFamily="34" charset="0"/>
                        </a:rPr>
                        <a:t> $              2,264,603.98 </a:t>
                      </a:r>
                      <a:endParaRPr lang="es-MX" sz="1300" b="0" i="0" u="none" strike="noStrike">
                        <a:solidFill>
                          <a:srgbClr val="000000"/>
                        </a:solidFill>
                        <a:effectLst/>
                        <a:latin typeface="+mn-lt"/>
                        <a:cs typeface="Arial" panose="020B0604020202020204" pitchFamily="34" charset="0"/>
                      </a:endParaRPr>
                    </a:p>
                  </a:txBody>
                  <a:tcPr marL="9525" marR="9525" marT="9521" marB="0" anchor="b"/>
                </a:tc>
                <a:extLst>
                  <a:ext uri="{0D108BD9-81ED-4DB2-BD59-A6C34878D82A}">
                    <a16:rowId xmlns:a16="http://schemas.microsoft.com/office/drawing/2014/main" val="10001"/>
                  </a:ext>
                </a:extLst>
              </a:tr>
              <a:tr h="339215">
                <a:tc>
                  <a:txBody>
                    <a:bodyPr/>
                    <a:lstStyle/>
                    <a:p>
                      <a:pPr algn="l" fontAlgn="b"/>
                      <a:r>
                        <a:rPr lang="es-MX" sz="1300" u="none" strike="noStrike" dirty="0">
                          <a:effectLst/>
                          <a:latin typeface="+mn-lt"/>
                          <a:cs typeface="Arial" panose="020B0604020202020204" pitchFamily="34" charset="0"/>
                        </a:rPr>
                        <a:t> Materiales y Suministro</a:t>
                      </a:r>
                      <a:endParaRPr lang="es-MX" sz="1300" b="0" i="0" u="none" strike="noStrike" dirty="0">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dirty="0">
                          <a:effectLst/>
                          <a:latin typeface="+mn-lt"/>
                          <a:cs typeface="Arial" panose="020B0604020202020204" pitchFamily="34" charset="0"/>
                        </a:rPr>
                        <a:t> $                              2,038,450.00 </a:t>
                      </a:r>
                      <a:endParaRPr lang="es-MX" sz="1300" b="0" i="0" u="none" strike="noStrike" dirty="0">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dirty="0">
                          <a:effectLst/>
                          <a:latin typeface="+mn-lt"/>
                          <a:cs typeface="Arial" panose="020B0604020202020204" pitchFamily="34" charset="0"/>
                        </a:rPr>
                        <a:t> $                       1,307,373.79 </a:t>
                      </a:r>
                      <a:endParaRPr lang="es-MX" sz="1300" b="0" i="0" u="none" strike="noStrike" dirty="0">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a:effectLst/>
                          <a:latin typeface="+mn-lt"/>
                          <a:cs typeface="Arial" panose="020B0604020202020204" pitchFamily="34" charset="0"/>
                        </a:rPr>
                        <a:t> $                 731,076.21 </a:t>
                      </a:r>
                      <a:endParaRPr lang="es-MX" sz="1300" b="0" i="0" u="none" strike="noStrike">
                        <a:solidFill>
                          <a:srgbClr val="000000"/>
                        </a:solidFill>
                        <a:effectLst/>
                        <a:latin typeface="+mn-lt"/>
                        <a:cs typeface="Arial" panose="020B0604020202020204" pitchFamily="34" charset="0"/>
                      </a:endParaRPr>
                    </a:p>
                  </a:txBody>
                  <a:tcPr marL="9525" marR="9525" marT="9521" marB="0" anchor="b"/>
                </a:tc>
                <a:extLst>
                  <a:ext uri="{0D108BD9-81ED-4DB2-BD59-A6C34878D82A}">
                    <a16:rowId xmlns:a16="http://schemas.microsoft.com/office/drawing/2014/main" val="10002"/>
                  </a:ext>
                </a:extLst>
              </a:tr>
              <a:tr h="339215">
                <a:tc>
                  <a:txBody>
                    <a:bodyPr/>
                    <a:lstStyle/>
                    <a:p>
                      <a:pPr algn="l" fontAlgn="b"/>
                      <a:r>
                        <a:rPr lang="es-MX" sz="1300" u="none" strike="noStrike">
                          <a:effectLst/>
                          <a:latin typeface="+mn-lt"/>
                          <a:cs typeface="Arial" panose="020B0604020202020204" pitchFamily="34" charset="0"/>
                        </a:rPr>
                        <a:t>Servicios Generales</a:t>
                      </a:r>
                      <a:endParaRPr lang="es-MX" sz="1300" b="0" i="0" u="none" strike="noStrike">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dirty="0">
                          <a:effectLst/>
                          <a:latin typeface="+mn-lt"/>
                          <a:cs typeface="Arial" panose="020B0604020202020204" pitchFamily="34" charset="0"/>
                        </a:rPr>
                        <a:t> $                              9,415,550.00 </a:t>
                      </a:r>
                      <a:endParaRPr lang="es-MX" sz="1300" b="0" i="0" u="none" strike="noStrike" dirty="0">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dirty="0">
                          <a:effectLst/>
                          <a:latin typeface="+mn-lt"/>
                          <a:cs typeface="Arial" panose="020B0604020202020204" pitchFamily="34" charset="0"/>
                        </a:rPr>
                        <a:t> $                       7,751,243.15 </a:t>
                      </a:r>
                      <a:endParaRPr lang="es-MX" sz="1300" b="0" i="0" u="none" strike="noStrike" dirty="0">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a:effectLst/>
                          <a:latin typeface="+mn-lt"/>
                          <a:cs typeface="Arial" panose="020B0604020202020204" pitchFamily="34" charset="0"/>
                        </a:rPr>
                        <a:t> $              1,664,306.85 </a:t>
                      </a:r>
                      <a:endParaRPr lang="es-MX" sz="1300" b="0" i="0" u="none" strike="noStrike">
                        <a:solidFill>
                          <a:srgbClr val="000000"/>
                        </a:solidFill>
                        <a:effectLst/>
                        <a:latin typeface="+mn-lt"/>
                        <a:cs typeface="Arial" panose="020B0604020202020204" pitchFamily="34" charset="0"/>
                      </a:endParaRPr>
                    </a:p>
                  </a:txBody>
                  <a:tcPr marL="9525" marR="9525" marT="9521" marB="0" anchor="b"/>
                </a:tc>
                <a:extLst>
                  <a:ext uri="{0D108BD9-81ED-4DB2-BD59-A6C34878D82A}">
                    <a16:rowId xmlns:a16="http://schemas.microsoft.com/office/drawing/2014/main" val="10003"/>
                  </a:ext>
                </a:extLst>
              </a:tr>
              <a:tr h="339215">
                <a:tc>
                  <a:txBody>
                    <a:bodyPr/>
                    <a:lstStyle/>
                    <a:p>
                      <a:pPr algn="l" fontAlgn="b"/>
                      <a:r>
                        <a:rPr lang="es-MX" sz="1300" u="none" strike="noStrike">
                          <a:effectLst/>
                          <a:latin typeface="+mn-lt"/>
                          <a:cs typeface="Arial" panose="020B0604020202020204" pitchFamily="34" charset="0"/>
                        </a:rPr>
                        <a:t>Transferencias</a:t>
                      </a:r>
                      <a:endParaRPr lang="es-MX" sz="1300" b="0" i="0" u="none" strike="noStrike">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dirty="0">
                          <a:effectLst/>
                          <a:latin typeface="+mn-lt"/>
                          <a:cs typeface="Arial" panose="020B0604020202020204" pitchFamily="34" charset="0"/>
                        </a:rPr>
                        <a:t> $                                  400,000.00 </a:t>
                      </a:r>
                      <a:endParaRPr lang="es-MX" sz="1300" b="0" i="0" u="none" strike="noStrike" dirty="0">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dirty="0">
                          <a:effectLst/>
                          <a:latin typeface="+mn-lt"/>
                          <a:cs typeface="Arial" panose="020B0604020202020204" pitchFamily="34" charset="0"/>
                        </a:rPr>
                        <a:t> $                          154,554.87 </a:t>
                      </a:r>
                      <a:endParaRPr lang="es-MX" sz="1300" b="0" i="0" u="none" strike="noStrike" dirty="0">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dirty="0">
                          <a:effectLst/>
                          <a:latin typeface="+mn-lt"/>
                          <a:cs typeface="Arial" panose="020B0604020202020204" pitchFamily="34" charset="0"/>
                        </a:rPr>
                        <a:t> $                 245,445.13 </a:t>
                      </a:r>
                      <a:endParaRPr lang="es-MX" sz="1300" b="0" i="0" u="none" strike="noStrike" dirty="0">
                        <a:solidFill>
                          <a:srgbClr val="000000"/>
                        </a:solidFill>
                        <a:effectLst/>
                        <a:latin typeface="+mn-lt"/>
                        <a:cs typeface="Arial" panose="020B0604020202020204" pitchFamily="34" charset="0"/>
                      </a:endParaRPr>
                    </a:p>
                  </a:txBody>
                  <a:tcPr marL="9525" marR="9525" marT="9521" marB="0" anchor="b"/>
                </a:tc>
                <a:extLst>
                  <a:ext uri="{0D108BD9-81ED-4DB2-BD59-A6C34878D82A}">
                    <a16:rowId xmlns:a16="http://schemas.microsoft.com/office/drawing/2014/main" val="10004"/>
                  </a:ext>
                </a:extLst>
              </a:tr>
              <a:tr h="339215">
                <a:tc>
                  <a:txBody>
                    <a:bodyPr/>
                    <a:lstStyle/>
                    <a:p>
                      <a:pPr algn="l" fontAlgn="b"/>
                      <a:r>
                        <a:rPr lang="es-MX" sz="1300" u="none" strike="noStrike">
                          <a:effectLst/>
                          <a:latin typeface="+mn-lt"/>
                          <a:cs typeface="Arial" panose="020B0604020202020204" pitchFamily="34" charset="0"/>
                        </a:rPr>
                        <a:t>Bienes Muebles e Inmuebles</a:t>
                      </a:r>
                      <a:endParaRPr lang="es-MX" sz="1300" b="0" i="0" u="none" strike="noStrike">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a:effectLst/>
                          <a:latin typeface="+mn-lt"/>
                          <a:cs typeface="Arial" panose="020B0604020202020204" pitchFamily="34" charset="0"/>
                        </a:rPr>
                        <a:t> $                              1,245,000.00 </a:t>
                      </a:r>
                      <a:endParaRPr lang="es-MX" sz="1300" b="0" i="0" u="none" strike="noStrike">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dirty="0">
                          <a:effectLst/>
                          <a:latin typeface="+mn-lt"/>
                          <a:cs typeface="Arial" panose="020B0604020202020204" pitchFamily="34" charset="0"/>
                        </a:rPr>
                        <a:t> $                       1,162,436.41 </a:t>
                      </a:r>
                      <a:endParaRPr lang="es-MX" sz="1300" b="0" i="0" u="none" strike="noStrike" dirty="0">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dirty="0">
                          <a:effectLst/>
                          <a:latin typeface="+mn-lt"/>
                          <a:cs typeface="Arial" panose="020B0604020202020204" pitchFamily="34" charset="0"/>
                        </a:rPr>
                        <a:t> $                   82,563.59 </a:t>
                      </a:r>
                      <a:endParaRPr lang="es-MX" sz="1300" b="0" i="0" u="none" strike="noStrike" dirty="0">
                        <a:solidFill>
                          <a:srgbClr val="000000"/>
                        </a:solidFill>
                        <a:effectLst/>
                        <a:latin typeface="+mn-lt"/>
                        <a:cs typeface="Arial" panose="020B0604020202020204" pitchFamily="34" charset="0"/>
                      </a:endParaRPr>
                    </a:p>
                  </a:txBody>
                  <a:tcPr marL="9525" marR="9525" marT="9521" marB="0" anchor="b"/>
                </a:tc>
                <a:extLst>
                  <a:ext uri="{0D108BD9-81ED-4DB2-BD59-A6C34878D82A}">
                    <a16:rowId xmlns:a16="http://schemas.microsoft.com/office/drawing/2014/main" val="10005"/>
                  </a:ext>
                </a:extLst>
              </a:tr>
              <a:tr h="356174">
                <a:tc>
                  <a:txBody>
                    <a:bodyPr/>
                    <a:lstStyle/>
                    <a:p>
                      <a:pPr algn="ctr" fontAlgn="b"/>
                      <a:r>
                        <a:rPr lang="es-MX" sz="1300" b="1" u="none" strike="noStrike" dirty="0">
                          <a:effectLst/>
                          <a:latin typeface="+mn-lt"/>
                          <a:cs typeface="Arial" panose="020B0604020202020204" pitchFamily="34" charset="0"/>
                        </a:rPr>
                        <a:t>TOTAL PRESUPUESTO</a:t>
                      </a:r>
                      <a:endParaRPr lang="es-MX" sz="1300" b="1" i="0" u="none" strike="noStrike" dirty="0">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a:effectLst/>
                          <a:latin typeface="+mn-lt"/>
                          <a:cs typeface="Arial" panose="020B0604020202020204" pitchFamily="34" charset="0"/>
                        </a:rPr>
                        <a:t> $                            45,649,000.00 </a:t>
                      </a:r>
                      <a:endParaRPr lang="es-MX" sz="1300" b="1" i="0" u="none" strike="noStrike">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dirty="0">
                          <a:effectLst/>
                          <a:latin typeface="+mn-lt"/>
                          <a:cs typeface="Arial" panose="020B0604020202020204" pitchFamily="34" charset="0"/>
                        </a:rPr>
                        <a:t> $                     40,661,004.24 </a:t>
                      </a:r>
                      <a:endParaRPr lang="es-MX" sz="1300" b="1" i="0" u="none" strike="noStrike" dirty="0">
                        <a:solidFill>
                          <a:srgbClr val="000000"/>
                        </a:solidFill>
                        <a:effectLst/>
                        <a:latin typeface="+mn-lt"/>
                        <a:cs typeface="Arial" panose="020B0604020202020204" pitchFamily="34" charset="0"/>
                      </a:endParaRPr>
                    </a:p>
                  </a:txBody>
                  <a:tcPr marL="9525" marR="9525" marT="9521" marB="0" anchor="b"/>
                </a:tc>
                <a:tc>
                  <a:txBody>
                    <a:bodyPr/>
                    <a:lstStyle/>
                    <a:p>
                      <a:pPr algn="l" fontAlgn="b"/>
                      <a:r>
                        <a:rPr lang="es-MX" sz="1300" u="none" strike="noStrike" dirty="0">
                          <a:effectLst/>
                          <a:latin typeface="+mn-lt"/>
                          <a:cs typeface="Arial" panose="020B0604020202020204" pitchFamily="34" charset="0"/>
                        </a:rPr>
                        <a:t> $              4,987,995.76 </a:t>
                      </a:r>
                      <a:endParaRPr lang="es-MX" sz="1300" b="1" i="0" u="none" strike="noStrike" dirty="0">
                        <a:solidFill>
                          <a:srgbClr val="000000"/>
                        </a:solidFill>
                        <a:effectLst/>
                        <a:latin typeface="+mn-lt"/>
                        <a:cs typeface="Arial" panose="020B0604020202020204" pitchFamily="34" charset="0"/>
                      </a:endParaRPr>
                    </a:p>
                  </a:txBody>
                  <a:tcPr marL="9525" marR="9525" marT="9521" marB="0" anchor="b"/>
                </a:tc>
                <a:extLst>
                  <a:ext uri="{0D108BD9-81ED-4DB2-BD59-A6C34878D82A}">
                    <a16:rowId xmlns:a16="http://schemas.microsoft.com/office/drawing/2014/main" val="10006"/>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338182E5-3C23-4B8B-965F-4ACDC0E9BD5A}"/>
              </a:ext>
            </a:extLst>
          </p:cNvPr>
          <p:cNvGraphicFramePr>
            <a:graphicFrameLocks noGrp="1"/>
          </p:cNvGraphicFramePr>
          <p:nvPr/>
        </p:nvGraphicFramePr>
        <p:xfrm>
          <a:off x="1524000" y="0"/>
          <a:ext cx="9144000" cy="6921499"/>
        </p:xfrm>
        <a:graphic>
          <a:graphicData uri="http://schemas.openxmlformats.org/drawingml/2006/table">
            <a:tbl>
              <a:tblPr/>
              <a:tblGrid>
                <a:gridCol w="994149">
                  <a:extLst>
                    <a:ext uri="{9D8B030D-6E8A-4147-A177-3AD203B41FA5}">
                      <a16:colId xmlns:a16="http://schemas.microsoft.com/office/drawing/2014/main" val="20000"/>
                    </a:ext>
                  </a:extLst>
                </a:gridCol>
                <a:gridCol w="944442">
                  <a:extLst>
                    <a:ext uri="{9D8B030D-6E8A-4147-A177-3AD203B41FA5}">
                      <a16:colId xmlns:a16="http://schemas.microsoft.com/office/drawing/2014/main" val="20001"/>
                    </a:ext>
                  </a:extLst>
                </a:gridCol>
                <a:gridCol w="1590606">
                  <a:extLst>
                    <a:ext uri="{9D8B030D-6E8A-4147-A177-3AD203B41FA5}">
                      <a16:colId xmlns:a16="http://schemas.microsoft.com/office/drawing/2014/main" val="20002"/>
                    </a:ext>
                  </a:extLst>
                </a:gridCol>
                <a:gridCol w="1257117">
                  <a:extLst>
                    <a:ext uri="{9D8B030D-6E8A-4147-A177-3AD203B41FA5}">
                      <a16:colId xmlns:a16="http://schemas.microsoft.com/office/drawing/2014/main" val="20003"/>
                    </a:ext>
                  </a:extLst>
                </a:gridCol>
                <a:gridCol w="1971729">
                  <a:extLst>
                    <a:ext uri="{9D8B030D-6E8A-4147-A177-3AD203B41FA5}">
                      <a16:colId xmlns:a16="http://schemas.microsoft.com/office/drawing/2014/main" val="20004"/>
                    </a:ext>
                  </a:extLst>
                </a:gridCol>
                <a:gridCol w="115983">
                  <a:extLst>
                    <a:ext uri="{9D8B030D-6E8A-4147-A177-3AD203B41FA5}">
                      <a16:colId xmlns:a16="http://schemas.microsoft.com/office/drawing/2014/main" val="20005"/>
                    </a:ext>
                  </a:extLst>
                </a:gridCol>
                <a:gridCol w="1275825">
                  <a:extLst>
                    <a:ext uri="{9D8B030D-6E8A-4147-A177-3AD203B41FA5}">
                      <a16:colId xmlns:a16="http://schemas.microsoft.com/office/drawing/2014/main" val="20006"/>
                    </a:ext>
                  </a:extLst>
                </a:gridCol>
                <a:gridCol w="994149">
                  <a:extLst>
                    <a:ext uri="{9D8B030D-6E8A-4147-A177-3AD203B41FA5}">
                      <a16:colId xmlns:a16="http://schemas.microsoft.com/office/drawing/2014/main" val="20007"/>
                    </a:ext>
                  </a:extLst>
                </a:gridCol>
              </a:tblGrid>
              <a:tr h="375715">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00"/>
                  </a:ext>
                </a:extLst>
              </a:tr>
              <a:tr h="375715">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gridSpan="6">
                  <a:txBody>
                    <a:bodyPr/>
                    <a:lstStyle/>
                    <a:p>
                      <a:pPr algn="ctr" rtl="0" fontAlgn="b"/>
                      <a:r>
                        <a:rPr lang="es-MX" sz="1600" b="1" i="0" u="none" strike="noStrike" dirty="0">
                          <a:solidFill>
                            <a:srgbClr val="000000"/>
                          </a:solidFill>
                          <a:effectLst/>
                          <a:latin typeface="Arial" panose="020B0604020202020204" pitchFamily="34" charset="0"/>
                        </a:rPr>
                        <a:t>PLAN OPERATIVO DE TRABAJO 2018</a:t>
                      </a:r>
                    </a:p>
                  </a:txBody>
                  <a:tcPr marL="9525" marR="9525" marT="9524"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rtl="0" fontAlgn="b"/>
                      <a:endParaRPr lang="es-MX" sz="1100" b="1" i="0" u="none" strike="noStrike">
                        <a:solidFill>
                          <a:srgbClr val="000000"/>
                        </a:solidFill>
                        <a:effectLst/>
                        <a:latin typeface="Arial" panose="020B060402020202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01"/>
                  </a:ext>
                </a:extLst>
              </a:tr>
              <a:tr h="375715">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gridSpan="6">
                  <a:txBody>
                    <a:bodyPr/>
                    <a:lstStyle/>
                    <a:p>
                      <a:pPr algn="ctr" rtl="0" fontAlgn="b"/>
                      <a:r>
                        <a:rPr lang="es-MX" sz="1600" b="1" i="0" u="none" strike="noStrike" dirty="0">
                          <a:solidFill>
                            <a:srgbClr val="000000"/>
                          </a:solidFill>
                          <a:effectLst/>
                          <a:latin typeface="Arial" panose="020B0604020202020204" pitchFamily="34" charset="0"/>
                        </a:rPr>
                        <a:t>DIRECCIÓN DE ADMINISTRACIÓN Y FINANZAS</a:t>
                      </a:r>
                    </a:p>
                  </a:txBody>
                  <a:tcPr marL="9525" marR="9525" marT="9524"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rtl="0" fontAlgn="b"/>
                      <a:endParaRPr lang="es-MX" sz="1100" b="1" i="0" u="none" strike="noStrike">
                        <a:solidFill>
                          <a:srgbClr val="000000"/>
                        </a:solidFill>
                        <a:effectLst/>
                        <a:latin typeface="Arial" panose="020B060402020202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02"/>
                  </a:ext>
                </a:extLst>
              </a:tr>
              <a:tr h="582358">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800" b="0" i="0" u="none" strike="noStrike">
                        <a:solidFill>
                          <a:srgbClr val="000000"/>
                        </a:solidFill>
                        <a:effectLst/>
                        <a:latin typeface="Arial" panose="020B0604020202020204" pitchFamily="34" charset="0"/>
                      </a:endParaRPr>
                    </a:p>
                  </a:txBody>
                  <a:tcPr marL="9525" marR="9525" marT="9524" marB="0" anchor="b">
                    <a:lnL>
                      <a:noFill/>
                    </a:lnL>
                    <a:lnR>
                      <a:noFill/>
                    </a:lnR>
                    <a:lnT>
                      <a:noFill/>
                    </a:lnT>
                    <a:lnB>
                      <a:noFill/>
                    </a:lnB>
                  </a:tcPr>
                </a:tc>
                <a:tc>
                  <a:txBody>
                    <a:bodyPr/>
                    <a:lstStyle/>
                    <a:p>
                      <a:pPr algn="ctr" rtl="0" fontAlgn="b"/>
                      <a:endParaRPr lang="es-MX" sz="1600" b="1" i="0" u="none" strike="noStrike">
                        <a:solidFill>
                          <a:srgbClr val="000000"/>
                        </a:solidFill>
                        <a:effectLst/>
                        <a:latin typeface="Arial" panose="020B0604020202020204" pitchFamily="34" charset="0"/>
                      </a:endParaRPr>
                    </a:p>
                  </a:txBody>
                  <a:tcPr marL="9525" marR="9525" marT="9524" marB="0" anchor="b">
                    <a:lnL>
                      <a:noFill/>
                    </a:lnL>
                    <a:lnR>
                      <a:noFill/>
                    </a:lnR>
                    <a:lnT>
                      <a:noFill/>
                    </a:lnT>
                    <a:lnB>
                      <a:noFill/>
                    </a:lnB>
                  </a:tcPr>
                </a:tc>
                <a:tc>
                  <a:txBody>
                    <a:bodyPr/>
                    <a:lstStyle/>
                    <a:p>
                      <a:pPr algn="l" rtl="0" fontAlgn="b"/>
                      <a:endParaRPr lang="es-MX" sz="1600" b="1" i="0" u="none" strike="noStrike" dirty="0">
                        <a:solidFill>
                          <a:srgbClr val="000000"/>
                        </a:solidFill>
                        <a:effectLst/>
                        <a:latin typeface="Arial" panose="020B0604020202020204" pitchFamily="34" charset="0"/>
                      </a:endParaRPr>
                    </a:p>
                  </a:txBody>
                  <a:tcPr marL="9525" marR="9525" marT="9524" marB="0" anchor="b">
                    <a:lnL>
                      <a:noFill/>
                    </a:lnL>
                    <a:lnR>
                      <a:noFill/>
                    </a:lnR>
                    <a:lnT>
                      <a:noFill/>
                    </a:lnT>
                    <a:lnB>
                      <a:noFill/>
                    </a:lnB>
                  </a:tcPr>
                </a:tc>
                <a:tc gridSpan="2">
                  <a:txBody>
                    <a:bodyPr/>
                    <a:lstStyle/>
                    <a:p>
                      <a:pPr algn="ctr" rtl="0" fontAlgn="b"/>
                      <a:endParaRPr lang="es-MX" sz="1600" b="1" i="0" u="none" strike="noStrike" dirty="0">
                        <a:solidFill>
                          <a:srgbClr val="000000"/>
                        </a:solidFill>
                        <a:effectLst/>
                        <a:latin typeface="Arial" panose="020B0604020202020204" pitchFamily="34" charset="0"/>
                      </a:endParaRPr>
                    </a:p>
                  </a:txBody>
                  <a:tcPr marL="9525" marR="9525" marT="9524" marB="0" anchor="b">
                    <a:lnL>
                      <a:noFill/>
                    </a:lnL>
                    <a:lnR>
                      <a:noFill/>
                    </a:lnR>
                    <a:lnT>
                      <a:noFill/>
                    </a:lnT>
                    <a:lnB>
                      <a:noFill/>
                    </a:lnB>
                  </a:tcPr>
                </a:tc>
                <a:tc hMerge="1">
                  <a:txBody>
                    <a:bodyPr/>
                    <a:lstStyle/>
                    <a:p>
                      <a:endParaRPr lang="es-MX"/>
                    </a:p>
                  </a:txBody>
                  <a:tcPr/>
                </a:tc>
                <a:tc>
                  <a:txBody>
                    <a:bodyPr/>
                    <a:lstStyle/>
                    <a:p>
                      <a:pPr algn="l" fontAlgn="b"/>
                      <a:endParaRPr lang="es-MX" sz="1800" b="0" i="0" u="none" strike="noStrike">
                        <a:solidFill>
                          <a:srgbClr val="000000"/>
                        </a:solidFill>
                        <a:effectLst/>
                        <a:latin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800" b="0" i="0" u="none" strike="noStrike">
                        <a:solidFill>
                          <a:srgbClr val="000000"/>
                        </a:solidFill>
                        <a:effectLst/>
                        <a:latin typeface="Arial" panose="020B060402020202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03"/>
                  </a:ext>
                </a:extLst>
              </a:tr>
              <a:tr h="375715">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gridSpan="6">
                  <a:txBody>
                    <a:bodyPr/>
                    <a:lstStyle/>
                    <a:p>
                      <a:pPr algn="ctr" rtl="0" fontAlgn="b"/>
                      <a:r>
                        <a:rPr lang="es-MX" sz="1600" b="1" i="0" u="none" strike="noStrike" dirty="0">
                          <a:solidFill>
                            <a:srgbClr val="000000"/>
                          </a:solidFill>
                          <a:effectLst/>
                          <a:latin typeface="Arial" panose="020B0604020202020204" pitchFamily="34" charset="0"/>
                        </a:rPr>
                        <a:t>AVANCES AL 31 DE DICIEMBRE DEL 2018</a:t>
                      </a:r>
                    </a:p>
                  </a:txBody>
                  <a:tcPr marL="9525" marR="9525" marT="9524"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rtl="0" fontAlgn="b"/>
                      <a:endParaRPr lang="es-MX" sz="1100" b="1" i="0" u="none" strike="noStrike">
                        <a:solidFill>
                          <a:srgbClr val="000000"/>
                        </a:solidFill>
                        <a:effectLst/>
                        <a:latin typeface="Arial" panose="020B060402020202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04"/>
                  </a:ext>
                </a:extLst>
              </a:tr>
              <a:tr h="582358">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gridSpan="6">
                  <a:txBody>
                    <a:bodyPr/>
                    <a:lstStyle/>
                    <a:p>
                      <a:pPr algn="ctr" rtl="0" fontAlgn="b"/>
                      <a:r>
                        <a:rPr lang="es-MX" sz="2200" b="1" i="0" u="none" strike="noStrike" dirty="0">
                          <a:solidFill>
                            <a:srgbClr val="000000"/>
                          </a:solidFill>
                          <a:effectLst/>
                          <a:latin typeface="Calibri" panose="020F0502020204030204" pitchFamily="34" charset="0"/>
                        </a:rPr>
                        <a:t>DEPARTAMENTO DE CONTABILIDAD</a:t>
                      </a:r>
                    </a:p>
                  </a:txBody>
                  <a:tcPr marL="9525" marR="9525" marT="9524"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rtl="0" fontAlgn="b"/>
                      <a:endParaRPr lang="es-MX" sz="1800" b="1"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05"/>
                  </a:ext>
                </a:extLst>
              </a:tr>
              <a:tr h="375715">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06"/>
                  </a:ext>
                </a:extLst>
              </a:tr>
              <a:tr h="436244">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ctr" fontAlgn="b"/>
                      <a:endParaRPr lang="es-MX" sz="14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4"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9900"/>
                    </a:solidFill>
                  </a:tcPr>
                </a:tc>
                <a:tc>
                  <a:txBody>
                    <a:bodyPr/>
                    <a:lstStyle/>
                    <a:p>
                      <a:pPr algn="ctr" fontAlgn="b"/>
                      <a:r>
                        <a:rPr lang="es-MX" sz="1400" b="1" i="0" u="none" strike="noStrike" dirty="0">
                          <a:solidFill>
                            <a:srgbClr val="FFFFFF"/>
                          </a:solidFill>
                          <a:effectLst/>
                          <a:latin typeface="Arial" panose="020B0604020202020204" pitchFamily="34" charset="0"/>
                          <a:cs typeface="Arial" panose="020B0604020202020204" pitchFamily="34" charset="0"/>
                        </a:rPr>
                        <a:t>AUTORIZADO</a:t>
                      </a:r>
                    </a:p>
                  </a:txBody>
                  <a:tcPr marL="9525" marR="9525" marT="952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9900"/>
                    </a:solidFill>
                  </a:tcPr>
                </a:tc>
                <a:tc>
                  <a:txBody>
                    <a:bodyPr/>
                    <a:lstStyle/>
                    <a:p>
                      <a:pPr algn="ctr" fontAlgn="b"/>
                      <a:r>
                        <a:rPr lang="es-MX" sz="1400" b="1" i="0" u="none" strike="noStrike">
                          <a:solidFill>
                            <a:srgbClr val="FFFFFF"/>
                          </a:solidFill>
                          <a:effectLst/>
                          <a:latin typeface="Arial" panose="020B0604020202020204" pitchFamily="34" charset="0"/>
                          <a:cs typeface="Arial" panose="020B0604020202020204" pitchFamily="34" charset="0"/>
                        </a:rPr>
                        <a:t>EJERCIDO</a:t>
                      </a:r>
                    </a:p>
                  </a:txBody>
                  <a:tcPr marL="9525" marR="9525" marT="952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9900"/>
                    </a:solidFill>
                  </a:tcPr>
                </a:tc>
                <a:tc>
                  <a:txBody>
                    <a:bodyPr/>
                    <a:lstStyle/>
                    <a:p>
                      <a:pPr algn="ctr" fontAlgn="b"/>
                      <a:r>
                        <a:rPr lang="es-MX" sz="1400" b="1" i="0" u="sng" strike="noStrike">
                          <a:solidFill>
                            <a:srgbClr val="FFFFFF"/>
                          </a:solidFill>
                          <a:effectLst/>
                          <a:latin typeface="Arial" panose="020B0604020202020204" pitchFamily="34" charset="0"/>
                          <a:cs typeface="Arial" panose="020B0604020202020204" pitchFamily="34" charset="0"/>
                        </a:rPr>
                        <a:t>PORCENTAJE DISPONIBLE</a:t>
                      </a:r>
                    </a:p>
                  </a:txBody>
                  <a:tcPr marL="9525" marR="9525" marT="9524"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F9900"/>
                    </a:solidFill>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07"/>
                  </a:ext>
                </a:extLst>
              </a:tr>
              <a:tr h="375715">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ctr" fontAlgn="b"/>
                      <a:r>
                        <a:rPr lang="es-MX" sz="14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4"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l" fontAlgn="b"/>
                      <a:r>
                        <a:rPr lang="es-MX" sz="1400" b="0" i="0" u="none" strike="noStrike" dirty="0">
                          <a:solidFill>
                            <a:srgbClr val="000000"/>
                          </a:solidFill>
                          <a:effectLst/>
                          <a:latin typeface="Arial" panose="020B0604020202020204" pitchFamily="34" charset="0"/>
                          <a:cs typeface="Arial" panose="020B0604020202020204" pitchFamily="34" charset="0"/>
                        </a:rPr>
                        <a:t> $    32,550,000.00 </a:t>
                      </a:r>
                    </a:p>
                  </a:txBody>
                  <a:tcPr marL="9525" marR="9525" marT="952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r" fontAlgn="b"/>
                      <a:r>
                        <a:rPr lang="es-MX" sz="1400" b="0" i="0" u="none" strike="noStrike" dirty="0">
                          <a:solidFill>
                            <a:srgbClr val="000000"/>
                          </a:solidFill>
                          <a:effectLst/>
                          <a:latin typeface="Arial" panose="020B0604020202020204" pitchFamily="34" charset="0"/>
                          <a:cs typeface="Arial" panose="020B0604020202020204" pitchFamily="34" charset="0"/>
                        </a:rPr>
                        <a:t>$30,285,396.02</a:t>
                      </a:r>
                    </a:p>
                  </a:txBody>
                  <a:tcPr marL="9525" marR="9525" marT="952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r" fontAlgn="b"/>
                      <a:r>
                        <a:rPr lang="es-MX" sz="1400" b="0" i="0" u="none" strike="noStrike">
                          <a:solidFill>
                            <a:srgbClr val="000000"/>
                          </a:solidFill>
                          <a:effectLst/>
                          <a:latin typeface="Arial" panose="020B0604020202020204" pitchFamily="34" charset="0"/>
                          <a:cs typeface="Arial" panose="020B0604020202020204" pitchFamily="34" charset="0"/>
                        </a:rPr>
                        <a:t>7%</a:t>
                      </a:r>
                    </a:p>
                  </a:txBody>
                  <a:tcPr marL="9525" marR="9525" marT="9524"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08"/>
                  </a:ext>
                </a:extLst>
              </a:tr>
              <a:tr h="375715">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ctr" fontAlgn="b"/>
                      <a:r>
                        <a:rPr lang="es-MX" sz="1400" b="0" i="0" u="none" strike="noStrike" dirty="0">
                          <a:solidFill>
                            <a:srgbClr val="000000"/>
                          </a:solidFill>
                          <a:effectLst/>
                          <a:latin typeface="Arial" panose="020B0604020202020204" pitchFamily="34" charset="0"/>
                          <a:cs typeface="Arial" panose="020B0604020202020204" pitchFamily="34" charset="0"/>
                        </a:rPr>
                        <a:t>2000</a:t>
                      </a:r>
                    </a:p>
                  </a:txBody>
                  <a:tcPr marL="9525" marR="9525" marT="9524"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l" fontAlgn="b"/>
                      <a:r>
                        <a:rPr lang="es-MX" sz="1400" b="0" i="0" u="none" strike="noStrike" dirty="0">
                          <a:solidFill>
                            <a:srgbClr val="000000"/>
                          </a:solidFill>
                          <a:effectLst/>
                          <a:latin typeface="Arial" panose="020B0604020202020204" pitchFamily="34" charset="0"/>
                          <a:cs typeface="Arial" panose="020B0604020202020204" pitchFamily="34" charset="0"/>
                        </a:rPr>
                        <a:t> $       2,038,450.00 </a:t>
                      </a:r>
                    </a:p>
                  </a:txBody>
                  <a:tcPr marL="9525" marR="9525" marT="952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r" fontAlgn="b"/>
                      <a:r>
                        <a:rPr lang="es-MX" sz="1400" b="0" i="0" u="none" strike="noStrike" dirty="0">
                          <a:solidFill>
                            <a:srgbClr val="000000"/>
                          </a:solidFill>
                          <a:effectLst/>
                          <a:latin typeface="Arial" panose="020B0604020202020204" pitchFamily="34" charset="0"/>
                          <a:cs typeface="Arial" panose="020B0604020202020204" pitchFamily="34" charset="0"/>
                        </a:rPr>
                        <a:t>$1,307,373.79</a:t>
                      </a:r>
                    </a:p>
                  </a:txBody>
                  <a:tcPr marL="9525" marR="9525" marT="952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r" fontAlgn="b"/>
                      <a:r>
                        <a:rPr lang="es-MX" sz="1400" b="0" i="0" u="none" strike="noStrike">
                          <a:solidFill>
                            <a:srgbClr val="000000"/>
                          </a:solidFill>
                          <a:effectLst/>
                          <a:latin typeface="Arial" panose="020B0604020202020204" pitchFamily="34" charset="0"/>
                          <a:cs typeface="Arial" panose="020B0604020202020204" pitchFamily="34" charset="0"/>
                        </a:rPr>
                        <a:t>36%</a:t>
                      </a:r>
                    </a:p>
                  </a:txBody>
                  <a:tcPr marL="9525" marR="9525" marT="9524"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09"/>
                  </a:ext>
                </a:extLst>
              </a:tr>
              <a:tr h="375715">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ctr" fontAlgn="b"/>
                      <a:r>
                        <a:rPr lang="es-MX" sz="1400" b="0" i="0" u="none" strike="noStrike">
                          <a:solidFill>
                            <a:srgbClr val="000000"/>
                          </a:solidFill>
                          <a:effectLst/>
                          <a:latin typeface="Arial" panose="020B0604020202020204" pitchFamily="34" charset="0"/>
                          <a:cs typeface="Arial" panose="020B0604020202020204" pitchFamily="34" charset="0"/>
                        </a:rPr>
                        <a:t>3000</a:t>
                      </a:r>
                    </a:p>
                  </a:txBody>
                  <a:tcPr marL="9525" marR="9525" marT="9524"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l" fontAlgn="b"/>
                      <a:r>
                        <a:rPr lang="es-MX" sz="1400" b="0" i="0" u="none" strike="noStrike">
                          <a:solidFill>
                            <a:srgbClr val="000000"/>
                          </a:solidFill>
                          <a:effectLst/>
                          <a:latin typeface="Arial" panose="020B0604020202020204" pitchFamily="34" charset="0"/>
                          <a:cs typeface="Arial" panose="020B0604020202020204" pitchFamily="34" charset="0"/>
                        </a:rPr>
                        <a:t> $       9,415,550.00 </a:t>
                      </a:r>
                    </a:p>
                  </a:txBody>
                  <a:tcPr marL="9525" marR="9525" marT="952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r" fontAlgn="b"/>
                      <a:r>
                        <a:rPr lang="es-MX" sz="1400" b="0" i="0" u="none" strike="noStrike" dirty="0">
                          <a:solidFill>
                            <a:srgbClr val="000000"/>
                          </a:solidFill>
                          <a:effectLst/>
                          <a:latin typeface="Arial" panose="020B0604020202020204" pitchFamily="34" charset="0"/>
                          <a:cs typeface="Arial" panose="020B0604020202020204" pitchFamily="34" charset="0"/>
                        </a:rPr>
                        <a:t>$7,751,243.15</a:t>
                      </a:r>
                    </a:p>
                  </a:txBody>
                  <a:tcPr marL="9525" marR="9525" marT="952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r" fontAlgn="b"/>
                      <a:r>
                        <a:rPr lang="es-MX" sz="14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4"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10"/>
                  </a:ext>
                </a:extLst>
              </a:tr>
              <a:tr h="375715">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ctr" fontAlgn="b"/>
                      <a:r>
                        <a:rPr lang="es-MX" sz="1400" b="0" i="0" u="none" strike="noStrike">
                          <a:solidFill>
                            <a:srgbClr val="000000"/>
                          </a:solidFill>
                          <a:effectLst/>
                          <a:latin typeface="Arial" panose="020B0604020202020204" pitchFamily="34" charset="0"/>
                          <a:cs typeface="Arial" panose="020B0604020202020204" pitchFamily="34" charset="0"/>
                        </a:rPr>
                        <a:t>4000</a:t>
                      </a:r>
                    </a:p>
                  </a:txBody>
                  <a:tcPr marL="9525" marR="9525" marT="9524"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l" fontAlgn="b"/>
                      <a:r>
                        <a:rPr lang="es-MX" sz="1400" b="0" i="0" u="none" strike="noStrike">
                          <a:solidFill>
                            <a:srgbClr val="000000"/>
                          </a:solidFill>
                          <a:effectLst/>
                          <a:latin typeface="Arial" panose="020B0604020202020204" pitchFamily="34" charset="0"/>
                          <a:cs typeface="Arial" panose="020B0604020202020204" pitchFamily="34" charset="0"/>
                        </a:rPr>
                        <a:t> $          400,000.00 </a:t>
                      </a:r>
                    </a:p>
                  </a:txBody>
                  <a:tcPr marL="9525" marR="9525" marT="952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r" fontAlgn="b"/>
                      <a:r>
                        <a:rPr lang="es-MX" sz="1400" b="0" i="0" u="none" strike="noStrike">
                          <a:solidFill>
                            <a:srgbClr val="000000"/>
                          </a:solidFill>
                          <a:effectLst/>
                          <a:latin typeface="Arial" panose="020B0604020202020204" pitchFamily="34" charset="0"/>
                          <a:cs typeface="Arial" panose="020B0604020202020204" pitchFamily="34" charset="0"/>
                        </a:rPr>
                        <a:t>$154,554.87</a:t>
                      </a:r>
                    </a:p>
                  </a:txBody>
                  <a:tcPr marL="9525" marR="9525" marT="952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r" fontAlgn="b"/>
                      <a:r>
                        <a:rPr lang="es-MX" sz="14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4"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11"/>
                  </a:ext>
                </a:extLst>
              </a:tr>
              <a:tr h="375715">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ctr" fontAlgn="b"/>
                      <a:r>
                        <a:rPr lang="es-MX" sz="1400" b="0" i="0" u="none" strike="noStrike">
                          <a:solidFill>
                            <a:srgbClr val="000000"/>
                          </a:solidFill>
                          <a:effectLst/>
                          <a:latin typeface="Arial" panose="020B0604020202020204" pitchFamily="34" charset="0"/>
                          <a:cs typeface="Arial" panose="020B0604020202020204" pitchFamily="34" charset="0"/>
                        </a:rPr>
                        <a:t>5000</a:t>
                      </a:r>
                    </a:p>
                  </a:txBody>
                  <a:tcPr marL="9525" marR="9525" marT="9524"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8CBAD"/>
                    </a:solidFill>
                  </a:tcPr>
                </a:tc>
                <a:tc>
                  <a:txBody>
                    <a:bodyPr/>
                    <a:lstStyle/>
                    <a:p>
                      <a:pPr algn="l" fontAlgn="b"/>
                      <a:r>
                        <a:rPr lang="es-MX" sz="1400" b="0" i="0" u="none" strike="noStrike">
                          <a:solidFill>
                            <a:srgbClr val="000000"/>
                          </a:solidFill>
                          <a:effectLst/>
                          <a:latin typeface="Arial" panose="020B0604020202020204" pitchFamily="34" charset="0"/>
                          <a:cs typeface="Arial" panose="020B0604020202020204" pitchFamily="34" charset="0"/>
                        </a:rPr>
                        <a:t> $       1,245,000.00 </a:t>
                      </a:r>
                    </a:p>
                  </a:txBody>
                  <a:tcPr marL="9525" marR="9525" marT="952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8CBAD"/>
                    </a:solidFill>
                  </a:tcPr>
                </a:tc>
                <a:tc>
                  <a:txBody>
                    <a:bodyPr/>
                    <a:lstStyle/>
                    <a:p>
                      <a:pPr algn="r" fontAlgn="b"/>
                      <a:r>
                        <a:rPr lang="es-MX" sz="1400" b="0" i="0" u="none" strike="noStrike">
                          <a:solidFill>
                            <a:srgbClr val="000000"/>
                          </a:solidFill>
                          <a:effectLst/>
                          <a:latin typeface="Arial" panose="020B0604020202020204" pitchFamily="34" charset="0"/>
                          <a:cs typeface="Arial" panose="020B0604020202020204" pitchFamily="34" charset="0"/>
                        </a:rPr>
                        <a:t>$1,162,436.41</a:t>
                      </a:r>
                    </a:p>
                  </a:txBody>
                  <a:tcPr marL="9525" marR="9525" marT="952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8CBAD"/>
                    </a:solidFill>
                  </a:tcPr>
                </a:tc>
                <a:tc>
                  <a:txBody>
                    <a:bodyPr/>
                    <a:lstStyle/>
                    <a:p>
                      <a:pPr algn="r" fontAlgn="b"/>
                      <a:r>
                        <a:rPr lang="es-MX" sz="14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4"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8CBAD"/>
                    </a:solidFill>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12"/>
                  </a:ext>
                </a:extLst>
              </a:tr>
              <a:tr h="375715">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ctr"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13"/>
                  </a:ext>
                </a:extLst>
              </a:tr>
              <a:tr h="375715">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ctr"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14"/>
                  </a:ext>
                </a:extLst>
              </a:tr>
              <a:tr h="436244">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tc gridSpan="2">
                  <a:txBody>
                    <a:bodyPr/>
                    <a:lstStyle/>
                    <a:p>
                      <a:pPr algn="l" rtl="0" fontAlgn="b"/>
                      <a:r>
                        <a:rPr lang="es-MX" sz="1400" b="1" i="0" u="none" strike="noStrike">
                          <a:solidFill>
                            <a:srgbClr val="000000"/>
                          </a:solidFill>
                          <a:effectLst/>
                          <a:latin typeface="Arial" panose="020B0604020202020204" pitchFamily="34" charset="0"/>
                          <a:cs typeface="Arial" panose="020B0604020202020204" pitchFamily="34" charset="0"/>
                        </a:rPr>
                        <a:t>TOTAL</a:t>
                      </a:r>
                    </a:p>
                  </a:txBody>
                  <a:tcPr marL="9525" marR="9525" marT="9524" marB="0" anchor="b">
                    <a:lnL>
                      <a:noFill/>
                    </a:lnL>
                    <a:lnR>
                      <a:noFill/>
                    </a:lnR>
                    <a:lnT>
                      <a:noFill/>
                    </a:lnT>
                    <a:lnB>
                      <a:noFill/>
                    </a:lnB>
                    <a:solidFill>
                      <a:srgbClr val="92D050"/>
                    </a:solidFill>
                  </a:tcPr>
                </a:tc>
                <a:tc hMerge="1">
                  <a:txBody>
                    <a:bodyPr/>
                    <a:lstStyle/>
                    <a:p>
                      <a:endParaRPr lang="es-MX"/>
                    </a:p>
                  </a:txBody>
                  <a:tcPr/>
                </a:tc>
                <a:tc>
                  <a:txBody>
                    <a:bodyPr/>
                    <a:lstStyle/>
                    <a:p>
                      <a:pPr algn="l" rtl="0" fontAlgn="b"/>
                      <a:r>
                        <a:rPr lang="es-MX" sz="1400" b="0" i="0" u="none" strike="noStrike" dirty="0">
                          <a:solidFill>
                            <a:srgbClr val="000000"/>
                          </a:solidFill>
                          <a:effectLst/>
                          <a:latin typeface="Arial" panose="020B0604020202020204" pitchFamily="34" charset="0"/>
                          <a:cs typeface="Arial" panose="020B0604020202020204" pitchFamily="34" charset="0"/>
                        </a:rPr>
                        <a:t> $45,649,000.00 </a:t>
                      </a:r>
                    </a:p>
                  </a:txBody>
                  <a:tcPr marL="9525" marR="9525" marT="9524" marB="0" anchor="b">
                    <a:lnL>
                      <a:noFill/>
                    </a:lnL>
                    <a:lnR>
                      <a:noFill/>
                    </a:lnR>
                    <a:lnT>
                      <a:noFill/>
                    </a:lnT>
                    <a:lnB>
                      <a:noFill/>
                    </a:lnB>
                    <a:solidFill>
                      <a:srgbClr val="92D050"/>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15"/>
                  </a:ext>
                </a:extLst>
              </a:tr>
              <a:tr h="375715">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4" marB="0" anchor="b">
                    <a:lnL>
                      <a:noFill/>
                    </a:lnL>
                    <a:lnR>
                      <a:noFill/>
                    </a:lnR>
                    <a:lnT>
                      <a:noFill/>
                    </a:lnT>
                    <a:lnB>
                      <a:noFill/>
                    </a:lnB>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61A2C488-CFA4-4C58-84A3-7E7B3566C8C2}"/>
              </a:ext>
            </a:extLst>
          </p:cNvPr>
          <p:cNvGraphicFramePr>
            <a:graphicFrameLocks noGrp="1"/>
          </p:cNvGraphicFramePr>
          <p:nvPr/>
        </p:nvGraphicFramePr>
        <p:xfrm>
          <a:off x="1517650" y="-14288"/>
          <a:ext cx="9150352" cy="1706563"/>
        </p:xfrm>
        <a:graphic>
          <a:graphicData uri="http://schemas.openxmlformats.org/drawingml/2006/table">
            <a:tbl>
              <a:tblPr/>
              <a:tblGrid>
                <a:gridCol w="1143794">
                  <a:extLst>
                    <a:ext uri="{9D8B030D-6E8A-4147-A177-3AD203B41FA5}">
                      <a16:colId xmlns:a16="http://schemas.microsoft.com/office/drawing/2014/main" val="20000"/>
                    </a:ext>
                  </a:extLst>
                </a:gridCol>
                <a:gridCol w="1143794">
                  <a:extLst>
                    <a:ext uri="{9D8B030D-6E8A-4147-A177-3AD203B41FA5}">
                      <a16:colId xmlns:a16="http://schemas.microsoft.com/office/drawing/2014/main" val="20001"/>
                    </a:ext>
                  </a:extLst>
                </a:gridCol>
                <a:gridCol w="1143794">
                  <a:extLst>
                    <a:ext uri="{9D8B030D-6E8A-4147-A177-3AD203B41FA5}">
                      <a16:colId xmlns:a16="http://schemas.microsoft.com/office/drawing/2014/main" val="20002"/>
                    </a:ext>
                  </a:extLst>
                </a:gridCol>
                <a:gridCol w="1143794">
                  <a:extLst>
                    <a:ext uri="{9D8B030D-6E8A-4147-A177-3AD203B41FA5}">
                      <a16:colId xmlns:a16="http://schemas.microsoft.com/office/drawing/2014/main" val="20003"/>
                    </a:ext>
                  </a:extLst>
                </a:gridCol>
                <a:gridCol w="1143794">
                  <a:extLst>
                    <a:ext uri="{9D8B030D-6E8A-4147-A177-3AD203B41FA5}">
                      <a16:colId xmlns:a16="http://schemas.microsoft.com/office/drawing/2014/main" val="20004"/>
                    </a:ext>
                  </a:extLst>
                </a:gridCol>
                <a:gridCol w="1143794">
                  <a:extLst>
                    <a:ext uri="{9D8B030D-6E8A-4147-A177-3AD203B41FA5}">
                      <a16:colId xmlns:a16="http://schemas.microsoft.com/office/drawing/2014/main" val="20005"/>
                    </a:ext>
                  </a:extLst>
                </a:gridCol>
                <a:gridCol w="1143794">
                  <a:extLst>
                    <a:ext uri="{9D8B030D-6E8A-4147-A177-3AD203B41FA5}">
                      <a16:colId xmlns:a16="http://schemas.microsoft.com/office/drawing/2014/main" val="20006"/>
                    </a:ext>
                  </a:extLst>
                </a:gridCol>
                <a:gridCol w="1143794">
                  <a:extLst>
                    <a:ext uri="{9D8B030D-6E8A-4147-A177-3AD203B41FA5}">
                      <a16:colId xmlns:a16="http://schemas.microsoft.com/office/drawing/2014/main" val="20007"/>
                    </a:ext>
                  </a:extLst>
                </a:gridCol>
              </a:tblGrid>
              <a:tr h="373573">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7" marB="0" anchor="b">
                    <a:lnL>
                      <a:noFill/>
                    </a:lnL>
                    <a:lnR>
                      <a:noFill/>
                    </a:lnR>
                    <a:lnT>
                      <a:noFill/>
                    </a:lnT>
                    <a:lnB>
                      <a:noFill/>
                    </a:lnB>
                  </a:tcPr>
                </a:tc>
                <a:extLst>
                  <a:ext uri="{0D108BD9-81ED-4DB2-BD59-A6C34878D82A}">
                    <a16:rowId xmlns:a16="http://schemas.microsoft.com/office/drawing/2014/main" val="10000"/>
                  </a:ext>
                </a:extLst>
              </a:tr>
              <a:tr h="436417">
                <a:tc>
                  <a:txBody>
                    <a:bodyPr/>
                    <a:lstStyle/>
                    <a:p>
                      <a:pPr algn="l" fontAlgn="b"/>
                      <a:endParaRPr lang="es-MX" sz="1400" b="0" i="0" u="none" strike="noStrike">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gridSpan="5">
                  <a:txBody>
                    <a:bodyPr/>
                    <a:lstStyle/>
                    <a:p>
                      <a:pPr algn="ctr" rtl="0" fontAlgn="b"/>
                      <a:r>
                        <a:rPr lang="es-MX" sz="1400" b="1" i="0" u="none" strike="noStrike" dirty="0">
                          <a:solidFill>
                            <a:srgbClr val="000000"/>
                          </a:solidFill>
                          <a:effectLst/>
                          <a:latin typeface="Arial" panose="020B0604020202020204" pitchFamily="34" charset="0"/>
                          <a:cs typeface="Arial" panose="020B0604020202020204" pitchFamily="34" charset="0"/>
                        </a:rPr>
                        <a:t>                             AVANCES AL 31 DE DICIEMBRE DEL 2018</a:t>
                      </a:r>
                    </a:p>
                  </a:txBody>
                  <a:tcPr marL="9525" marR="9525" marT="9527"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7" marB="0" anchor="b">
                    <a:lnL>
                      <a:noFill/>
                    </a:lnL>
                    <a:lnR>
                      <a:noFill/>
                    </a:lnR>
                    <a:lnT>
                      <a:noFill/>
                    </a:lnT>
                    <a:lnB>
                      <a:noFill/>
                    </a:lnB>
                  </a:tcPr>
                </a:tc>
                <a:extLst>
                  <a:ext uri="{0D108BD9-81ED-4DB2-BD59-A6C34878D82A}">
                    <a16:rowId xmlns:a16="http://schemas.microsoft.com/office/drawing/2014/main" val="10001"/>
                  </a:ext>
                </a:extLst>
              </a:tr>
              <a:tr h="523000">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gridSpan="5">
                  <a:txBody>
                    <a:bodyPr/>
                    <a:lstStyle/>
                    <a:p>
                      <a:pPr algn="ctr" rtl="0" fontAlgn="b"/>
                      <a:r>
                        <a:rPr lang="es-MX" sz="1600" b="1" i="0" u="none" strike="noStrike" dirty="0">
                          <a:solidFill>
                            <a:srgbClr val="000000"/>
                          </a:solidFill>
                          <a:effectLst/>
                          <a:latin typeface="Arial" panose="020B0604020202020204" pitchFamily="34" charset="0"/>
                          <a:cs typeface="Arial" panose="020B0604020202020204" pitchFamily="34" charset="0"/>
                        </a:rPr>
                        <a:t>                           </a:t>
                      </a:r>
                      <a:r>
                        <a:rPr lang="es-MX" sz="2000" b="1" i="0" u="none" strike="noStrike" dirty="0">
                          <a:solidFill>
                            <a:srgbClr val="000000"/>
                          </a:solidFill>
                          <a:effectLst/>
                          <a:latin typeface="+mn-lt"/>
                          <a:cs typeface="Arial" panose="020B0604020202020204" pitchFamily="34" charset="0"/>
                        </a:rPr>
                        <a:t>DEPTO DE CONTABILIDAD</a:t>
                      </a:r>
                    </a:p>
                  </a:txBody>
                  <a:tcPr marL="9525" marR="9525" marT="9527"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7" marB="0" anchor="b">
                    <a:lnL>
                      <a:noFill/>
                    </a:lnL>
                    <a:lnR>
                      <a:noFill/>
                    </a:lnR>
                    <a:lnT>
                      <a:noFill/>
                    </a:lnT>
                    <a:lnB>
                      <a:noFill/>
                    </a:lnB>
                  </a:tcPr>
                </a:tc>
                <a:extLst>
                  <a:ext uri="{0D108BD9-81ED-4DB2-BD59-A6C34878D82A}">
                    <a16:rowId xmlns:a16="http://schemas.microsoft.com/office/drawing/2014/main" val="10002"/>
                  </a:ext>
                </a:extLst>
              </a:tr>
              <a:tr h="373573">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7" marB="0" anchor="b">
                    <a:lnL>
                      <a:noFill/>
                    </a:lnL>
                    <a:lnR>
                      <a:noFill/>
                    </a:lnR>
                    <a:lnT>
                      <a:noFill/>
                    </a:lnT>
                    <a:lnB>
                      <a:noFill/>
                    </a:lnB>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7" marB="0" anchor="b">
                    <a:lnL>
                      <a:noFill/>
                    </a:lnL>
                    <a:lnR>
                      <a:noFill/>
                    </a:lnR>
                    <a:lnT>
                      <a:noFill/>
                    </a:lnT>
                    <a:lnB>
                      <a:noFill/>
                    </a:lnB>
                  </a:tcPr>
                </a:tc>
                <a:extLst>
                  <a:ext uri="{0D108BD9-81ED-4DB2-BD59-A6C34878D82A}">
                    <a16:rowId xmlns:a16="http://schemas.microsoft.com/office/drawing/2014/main" val="10003"/>
                  </a:ext>
                </a:extLst>
              </a:tr>
            </a:tbl>
          </a:graphicData>
        </a:graphic>
      </p:graphicFrame>
      <p:pic>
        <p:nvPicPr>
          <p:cNvPr id="26651" name="Imagen 2">
            <a:extLst>
              <a:ext uri="{FF2B5EF4-FFF2-40B4-BE49-F238E27FC236}">
                <a16:creationId xmlns:a16="http://schemas.microsoft.com/office/drawing/2014/main" id="{2B6EB754-F686-43F4-A17E-935F08991F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4788" y="1773239"/>
            <a:ext cx="6735762"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Imagen 1">
            <a:extLst>
              <a:ext uri="{FF2B5EF4-FFF2-40B4-BE49-F238E27FC236}">
                <a16:creationId xmlns:a16="http://schemas.microsoft.com/office/drawing/2014/main" id="{67F1D56C-A65D-4124-8945-9B23488C63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6163" y="190501"/>
            <a:ext cx="1822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7">
            <a:extLst>
              <a:ext uri="{FF2B5EF4-FFF2-40B4-BE49-F238E27FC236}">
                <a16:creationId xmlns:a16="http://schemas.microsoft.com/office/drawing/2014/main" id="{E5BF977A-F2FC-4430-932A-15C0AFB8116D}"/>
              </a:ext>
            </a:extLst>
          </p:cNvPr>
          <p:cNvSpPr txBox="1">
            <a:spLocks noChangeArrowheads="1"/>
          </p:cNvSpPr>
          <p:nvPr/>
        </p:nvSpPr>
        <p:spPr bwMode="auto">
          <a:xfrm>
            <a:off x="2136775" y="1706564"/>
            <a:ext cx="8280400" cy="2370137"/>
          </a:xfrm>
          <a:prstGeom prst="rect">
            <a:avLst/>
          </a:prstGeom>
          <a:noFill/>
          <a:ln w="9525">
            <a:noFill/>
            <a:miter lim="800000"/>
            <a:headEnd/>
            <a:tailEnd/>
          </a:ln>
          <a:effec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r>
              <a:rPr lang="es-ES" altLang="es-MX" sz="2800" dirty="0">
                <a:solidFill>
                  <a:srgbClr val="A50021"/>
                </a:solidFill>
                <a:effectLst>
                  <a:outerShdw blurRad="38100" dist="38100" dir="2700000" algn="tl">
                    <a:srgbClr val="C0C0C0"/>
                  </a:outerShdw>
                </a:effectLst>
                <a:cs typeface="Arial" charset="0"/>
              </a:rPr>
              <a:t>Avance de Actividades</a:t>
            </a:r>
          </a:p>
          <a:p>
            <a:pPr algn="ctr" eaLnBrk="1" hangingPunct="1">
              <a:defRPr/>
            </a:pPr>
            <a:r>
              <a:rPr lang="es-ES" altLang="es-MX" sz="3600" dirty="0">
                <a:solidFill>
                  <a:srgbClr val="A50021"/>
                </a:solidFill>
                <a:effectLst>
                  <a:outerShdw blurRad="38100" dist="38100" dir="2700000" algn="tl">
                    <a:srgbClr val="C0C0C0"/>
                  </a:outerShdw>
                </a:effectLst>
                <a:cs typeface="Arial" charset="0"/>
              </a:rPr>
              <a:t>Unidad de Transparencia</a:t>
            </a:r>
          </a:p>
          <a:p>
            <a:pPr algn="ctr" eaLnBrk="1" hangingPunct="1">
              <a:defRPr/>
            </a:pPr>
            <a:endParaRPr lang="es-ES" altLang="es-MX" sz="2800" dirty="0">
              <a:solidFill>
                <a:srgbClr val="A50021"/>
              </a:solidFill>
              <a:effectLst>
                <a:outerShdw blurRad="38100" dist="38100" dir="2700000" algn="tl">
                  <a:srgbClr val="C0C0C0"/>
                </a:outerShdw>
              </a:effectLst>
              <a:cs typeface="Arial" charset="0"/>
            </a:endParaRPr>
          </a:p>
          <a:p>
            <a:pPr algn="ctr" eaLnBrk="1" hangingPunct="1">
              <a:defRPr/>
            </a:pPr>
            <a:r>
              <a:rPr lang="es-ES" altLang="es-MX" sz="2800" dirty="0">
                <a:solidFill>
                  <a:srgbClr val="A50021"/>
                </a:solidFill>
                <a:effectLst>
                  <a:outerShdw blurRad="38100" dist="38100" dir="2700000" algn="tl">
                    <a:srgbClr val="C0C0C0"/>
                  </a:outerShdw>
                </a:effectLst>
                <a:cs typeface="Arial" charset="0"/>
              </a:rPr>
              <a:t>Cuarto Trimestre 2018</a:t>
            </a:r>
            <a:br>
              <a:rPr lang="es-ES" altLang="es-MX" sz="2800" dirty="0">
                <a:solidFill>
                  <a:srgbClr val="A50021"/>
                </a:solidFill>
                <a:effectLst>
                  <a:outerShdw blurRad="38100" dist="38100" dir="2700000" algn="tl">
                    <a:srgbClr val="C0C0C0"/>
                  </a:outerShdw>
                </a:effectLst>
                <a:cs typeface="Arial" charset="0"/>
              </a:rPr>
            </a:br>
            <a:r>
              <a:rPr lang="es-ES" altLang="es-MX" sz="2800" dirty="0">
                <a:solidFill>
                  <a:srgbClr val="A50021"/>
                </a:solidFill>
                <a:effectLst>
                  <a:outerShdw blurRad="38100" dist="38100" dir="2700000" algn="tl">
                    <a:srgbClr val="C0C0C0"/>
                  </a:outerShdw>
                </a:effectLst>
                <a:cs typeface="Arial" charset="0"/>
              </a:rPr>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n 1">
            <a:extLst>
              <a:ext uri="{FF2B5EF4-FFF2-40B4-BE49-F238E27FC236}">
                <a16:creationId xmlns:a16="http://schemas.microsoft.com/office/drawing/2014/main" id="{CCA4A207-F0F1-46D8-A85C-4D5E70B487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8388" y="115889"/>
            <a:ext cx="1822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Imagen 1">
            <a:extLst>
              <a:ext uri="{FF2B5EF4-FFF2-40B4-BE49-F238E27FC236}">
                <a16:creationId xmlns:a16="http://schemas.microsoft.com/office/drawing/2014/main" id="{DB2605AD-1623-448A-89FD-A52A4CB8A9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2492375"/>
            <a:ext cx="89868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4142356F-59B6-4285-8EDD-31832BF034CB}"/>
              </a:ext>
            </a:extLst>
          </p:cNvPr>
          <p:cNvSpPr/>
          <p:nvPr/>
        </p:nvSpPr>
        <p:spPr>
          <a:xfrm>
            <a:off x="1915515" y="776288"/>
            <a:ext cx="2007794" cy="707886"/>
          </a:xfrm>
          <a:prstGeom prst="rect">
            <a:avLst/>
          </a:prstGeom>
        </p:spPr>
        <p:txBody>
          <a:bodyPr wrap="none">
            <a:spAutoFit/>
          </a:bodyPr>
          <a:lstStyle/>
          <a:p>
            <a:pPr algn="ctr" eaLnBrk="1" hangingPunct="1">
              <a:defRPr/>
            </a:pPr>
            <a:r>
              <a:rPr lang="es-ES" sz="4000" spc="50" dirty="0">
                <a:ln w="11430"/>
                <a:solidFill>
                  <a:srgbClr val="C00000"/>
                </a:solidFill>
                <a:effectLst>
                  <a:outerShdw blurRad="76200" dist="50800" dir="5400000" algn="tl" rotWithShape="0">
                    <a:srgbClr val="000000">
                      <a:alpha val="65000"/>
                    </a:srgbClr>
                  </a:outerShdw>
                </a:effectLst>
              </a:rPr>
              <a:t>Objetivo</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n 1">
            <a:extLst>
              <a:ext uri="{FF2B5EF4-FFF2-40B4-BE49-F238E27FC236}">
                <a16:creationId xmlns:a16="http://schemas.microsoft.com/office/drawing/2014/main" id="{F087DE82-9ABC-49A1-A823-FA65898D31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7600" y="90489"/>
            <a:ext cx="1822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Marcador de contenido 3">
            <a:extLst>
              <a:ext uri="{FF2B5EF4-FFF2-40B4-BE49-F238E27FC236}">
                <a16:creationId xmlns:a16="http://schemas.microsoft.com/office/drawing/2014/main" id="{D92FFB10-9FBD-41A7-9FC7-9D401ED13F36}"/>
              </a:ext>
            </a:extLst>
          </p:cNvPr>
          <p:cNvGraphicFramePr>
            <a:graphicFrameLocks noGrp="1"/>
          </p:cNvGraphicFramePr>
          <p:nvPr>
            <p:ph idx="1"/>
          </p:nvPr>
        </p:nvGraphicFramePr>
        <p:xfrm>
          <a:off x="1631950" y="2185988"/>
          <a:ext cx="8928099" cy="4267200"/>
        </p:xfrm>
        <a:graphic>
          <a:graphicData uri="http://schemas.openxmlformats.org/drawingml/2006/table">
            <a:tbl>
              <a:tblPr firstRow="1" bandRow="1">
                <a:tableStyleId>{073A0DAA-6AF3-43AB-8588-CEC1D06C72B9}</a:tableStyleId>
              </a:tblPr>
              <a:tblGrid>
                <a:gridCol w="1151359">
                  <a:extLst>
                    <a:ext uri="{9D8B030D-6E8A-4147-A177-3AD203B41FA5}">
                      <a16:colId xmlns:a16="http://schemas.microsoft.com/office/drawing/2014/main" val="20000"/>
                    </a:ext>
                  </a:extLst>
                </a:gridCol>
                <a:gridCol w="1156841">
                  <a:extLst>
                    <a:ext uri="{9D8B030D-6E8A-4147-A177-3AD203B41FA5}">
                      <a16:colId xmlns:a16="http://schemas.microsoft.com/office/drawing/2014/main" val="20001"/>
                    </a:ext>
                  </a:extLst>
                </a:gridCol>
                <a:gridCol w="1279332">
                  <a:extLst>
                    <a:ext uri="{9D8B030D-6E8A-4147-A177-3AD203B41FA5}">
                      <a16:colId xmlns:a16="http://schemas.microsoft.com/office/drawing/2014/main" val="20002"/>
                    </a:ext>
                  </a:extLst>
                </a:gridCol>
                <a:gridCol w="1156841">
                  <a:extLst>
                    <a:ext uri="{9D8B030D-6E8A-4147-A177-3AD203B41FA5}">
                      <a16:colId xmlns:a16="http://schemas.microsoft.com/office/drawing/2014/main" val="20003"/>
                    </a:ext>
                  </a:extLst>
                </a:gridCol>
                <a:gridCol w="1551529">
                  <a:extLst>
                    <a:ext uri="{9D8B030D-6E8A-4147-A177-3AD203B41FA5}">
                      <a16:colId xmlns:a16="http://schemas.microsoft.com/office/drawing/2014/main" val="20004"/>
                    </a:ext>
                  </a:extLst>
                </a:gridCol>
                <a:gridCol w="1401821">
                  <a:extLst>
                    <a:ext uri="{9D8B030D-6E8A-4147-A177-3AD203B41FA5}">
                      <a16:colId xmlns:a16="http://schemas.microsoft.com/office/drawing/2014/main" val="20005"/>
                    </a:ext>
                  </a:extLst>
                </a:gridCol>
                <a:gridCol w="1230376">
                  <a:extLst>
                    <a:ext uri="{9D8B030D-6E8A-4147-A177-3AD203B41FA5}">
                      <a16:colId xmlns:a16="http://schemas.microsoft.com/office/drawing/2014/main" val="20006"/>
                    </a:ext>
                  </a:extLst>
                </a:gridCol>
              </a:tblGrid>
              <a:tr h="469810">
                <a:tc>
                  <a:txBody>
                    <a:bodyPr/>
                    <a:lstStyle/>
                    <a:p>
                      <a:r>
                        <a:rPr lang="es-MX" sz="1300" dirty="0"/>
                        <a:t>MES</a:t>
                      </a:r>
                    </a:p>
                  </a:txBody>
                  <a:tcPr marL="91431" marR="91431"/>
                </a:tc>
                <a:tc>
                  <a:txBody>
                    <a:bodyPr/>
                    <a:lstStyle/>
                    <a:p>
                      <a:r>
                        <a:rPr lang="es-MX" sz="1300" dirty="0"/>
                        <a:t>TOTAL</a:t>
                      </a:r>
                      <a:r>
                        <a:rPr lang="es-MX" sz="1300" baseline="0" dirty="0"/>
                        <a:t> DE SOLICITUDES</a:t>
                      </a:r>
                      <a:endParaRPr lang="es-MX" sz="1300" dirty="0"/>
                    </a:p>
                  </a:txBody>
                  <a:tcPr marL="91431" marR="91431"/>
                </a:tc>
                <a:tc>
                  <a:txBody>
                    <a:bodyPr/>
                    <a:lstStyle/>
                    <a:p>
                      <a:r>
                        <a:rPr lang="es-MX" sz="1300" dirty="0"/>
                        <a:t>NO COMPETENCIA</a:t>
                      </a:r>
                    </a:p>
                  </a:txBody>
                  <a:tcPr marL="91431" marR="91431"/>
                </a:tc>
                <a:tc>
                  <a:txBody>
                    <a:bodyPr/>
                    <a:lstStyle/>
                    <a:p>
                      <a:r>
                        <a:rPr lang="es-MX" sz="1300" dirty="0"/>
                        <a:t>NO CLARA PREVENCIÓN</a:t>
                      </a:r>
                    </a:p>
                  </a:txBody>
                  <a:tcPr marL="91431" marR="91431"/>
                </a:tc>
                <a:tc>
                  <a:txBody>
                    <a:bodyPr/>
                    <a:lstStyle/>
                    <a:p>
                      <a:r>
                        <a:rPr lang="es-MX" sz="1300" baseline="0" dirty="0"/>
                        <a:t>INFORMACION VIA INFOMEX O  IPO</a:t>
                      </a:r>
                      <a:endParaRPr lang="es-MX" sz="1300" dirty="0"/>
                    </a:p>
                  </a:txBody>
                  <a:tcPr marL="91431" marR="91431"/>
                </a:tc>
                <a:tc>
                  <a:txBody>
                    <a:bodyPr/>
                    <a:lstStyle/>
                    <a:p>
                      <a:r>
                        <a:rPr lang="es-MX" sz="1300" dirty="0"/>
                        <a:t>INEXISTENCIA DE INFORMACION</a:t>
                      </a:r>
                    </a:p>
                  </a:txBody>
                  <a:tcPr marL="91431" marR="91431"/>
                </a:tc>
                <a:tc>
                  <a:txBody>
                    <a:bodyPr/>
                    <a:lstStyle/>
                    <a:p>
                      <a:r>
                        <a:rPr lang="es-MX" sz="1300" dirty="0"/>
                        <a:t>INFORMACION CONFIDENCIAL</a:t>
                      </a:r>
                    </a:p>
                  </a:txBody>
                  <a:tcPr marL="91431" marR="91431"/>
                </a:tc>
                <a:extLst>
                  <a:ext uri="{0D108BD9-81ED-4DB2-BD59-A6C34878D82A}">
                    <a16:rowId xmlns:a16="http://schemas.microsoft.com/office/drawing/2014/main" val="10000"/>
                  </a:ext>
                </a:extLst>
              </a:tr>
              <a:tr h="278950">
                <a:tc>
                  <a:txBody>
                    <a:bodyPr/>
                    <a:lstStyle/>
                    <a:p>
                      <a:r>
                        <a:rPr lang="es-MX" sz="1300" dirty="0"/>
                        <a:t>ENERO</a:t>
                      </a:r>
                    </a:p>
                  </a:txBody>
                  <a:tcPr marL="91431" marR="91431"/>
                </a:tc>
                <a:tc>
                  <a:txBody>
                    <a:bodyPr/>
                    <a:lstStyle/>
                    <a:p>
                      <a:pPr algn="ctr"/>
                      <a:r>
                        <a:rPr lang="es-MX" sz="1300" dirty="0"/>
                        <a:t>23</a:t>
                      </a:r>
                    </a:p>
                  </a:txBody>
                  <a:tcPr marL="91431" marR="91431"/>
                </a:tc>
                <a:tc>
                  <a:txBody>
                    <a:bodyPr/>
                    <a:lstStyle/>
                    <a:p>
                      <a:pPr algn="ctr"/>
                      <a:r>
                        <a:rPr lang="es-MX" sz="1300" dirty="0"/>
                        <a:t>08</a:t>
                      </a:r>
                    </a:p>
                  </a:txBody>
                  <a:tcPr marL="91431" marR="91431"/>
                </a:tc>
                <a:tc>
                  <a:txBody>
                    <a:bodyPr/>
                    <a:lstStyle/>
                    <a:p>
                      <a:pPr algn="ctr"/>
                      <a:r>
                        <a:rPr lang="es-MX" sz="1300" dirty="0"/>
                        <a:t>03</a:t>
                      </a:r>
                    </a:p>
                  </a:txBody>
                  <a:tcPr marL="91431" marR="91431"/>
                </a:tc>
                <a:tc>
                  <a:txBody>
                    <a:bodyPr/>
                    <a:lstStyle/>
                    <a:p>
                      <a:pPr algn="ctr"/>
                      <a:r>
                        <a:rPr lang="es-MX" sz="1300" dirty="0"/>
                        <a:t>10</a:t>
                      </a:r>
                    </a:p>
                  </a:txBody>
                  <a:tcPr marL="91431" marR="91431"/>
                </a:tc>
                <a:tc>
                  <a:txBody>
                    <a:bodyPr/>
                    <a:lstStyle/>
                    <a:p>
                      <a:pPr algn="ctr"/>
                      <a:r>
                        <a:rPr lang="es-MX" sz="1300" dirty="0"/>
                        <a:t>01</a:t>
                      </a:r>
                    </a:p>
                  </a:txBody>
                  <a:tcPr marL="91431" marR="91431"/>
                </a:tc>
                <a:tc>
                  <a:txBody>
                    <a:bodyPr/>
                    <a:lstStyle/>
                    <a:p>
                      <a:pPr algn="ctr"/>
                      <a:r>
                        <a:rPr lang="es-MX" sz="1300" dirty="0"/>
                        <a:t>01</a:t>
                      </a:r>
                    </a:p>
                  </a:txBody>
                  <a:tcPr marL="91431" marR="91431"/>
                </a:tc>
                <a:extLst>
                  <a:ext uri="{0D108BD9-81ED-4DB2-BD59-A6C34878D82A}">
                    <a16:rowId xmlns:a16="http://schemas.microsoft.com/office/drawing/2014/main" val="10001"/>
                  </a:ext>
                </a:extLst>
              </a:tr>
              <a:tr h="278950">
                <a:tc>
                  <a:txBody>
                    <a:bodyPr/>
                    <a:lstStyle/>
                    <a:p>
                      <a:r>
                        <a:rPr lang="es-MX" sz="1300" dirty="0"/>
                        <a:t>FEBRERO</a:t>
                      </a:r>
                    </a:p>
                  </a:txBody>
                  <a:tcPr marL="91431" marR="91431"/>
                </a:tc>
                <a:tc>
                  <a:txBody>
                    <a:bodyPr/>
                    <a:lstStyle/>
                    <a:p>
                      <a:pPr algn="ctr"/>
                      <a:r>
                        <a:rPr lang="es-MX" sz="1300" dirty="0"/>
                        <a:t>28</a:t>
                      </a:r>
                    </a:p>
                  </a:txBody>
                  <a:tcPr marL="91431" marR="91431"/>
                </a:tc>
                <a:tc>
                  <a:txBody>
                    <a:bodyPr/>
                    <a:lstStyle/>
                    <a:p>
                      <a:pPr algn="ctr"/>
                      <a:r>
                        <a:rPr lang="es-MX" sz="1300" dirty="0"/>
                        <a:t>08</a:t>
                      </a:r>
                    </a:p>
                  </a:txBody>
                  <a:tcPr marL="91431" marR="91431"/>
                </a:tc>
                <a:tc>
                  <a:txBody>
                    <a:bodyPr/>
                    <a:lstStyle/>
                    <a:p>
                      <a:pPr algn="ctr"/>
                      <a:r>
                        <a:rPr lang="es-MX" sz="1300" dirty="0"/>
                        <a:t>01</a:t>
                      </a:r>
                    </a:p>
                  </a:txBody>
                  <a:tcPr marL="91431" marR="91431"/>
                </a:tc>
                <a:tc>
                  <a:txBody>
                    <a:bodyPr/>
                    <a:lstStyle/>
                    <a:p>
                      <a:pPr algn="ctr"/>
                      <a:r>
                        <a:rPr lang="es-MX" sz="1300" dirty="0"/>
                        <a:t>17</a:t>
                      </a:r>
                    </a:p>
                  </a:txBody>
                  <a:tcPr marL="91431" marR="91431"/>
                </a:tc>
                <a:tc>
                  <a:txBody>
                    <a:bodyPr/>
                    <a:lstStyle/>
                    <a:p>
                      <a:pPr algn="ctr"/>
                      <a:r>
                        <a:rPr lang="es-MX" sz="1300" dirty="0"/>
                        <a:t>01</a:t>
                      </a:r>
                    </a:p>
                  </a:txBody>
                  <a:tcPr marL="91431" marR="91431"/>
                </a:tc>
                <a:tc>
                  <a:txBody>
                    <a:bodyPr/>
                    <a:lstStyle/>
                    <a:p>
                      <a:pPr algn="ctr"/>
                      <a:r>
                        <a:rPr lang="es-MX" sz="1300" dirty="0"/>
                        <a:t>01</a:t>
                      </a:r>
                    </a:p>
                  </a:txBody>
                  <a:tcPr marL="91431" marR="91431"/>
                </a:tc>
                <a:extLst>
                  <a:ext uri="{0D108BD9-81ED-4DB2-BD59-A6C34878D82A}">
                    <a16:rowId xmlns:a16="http://schemas.microsoft.com/office/drawing/2014/main" val="10002"/>
                  </a:ext>
                </a:extLst>
              </a:tr>
              <a:tr h="278950">
                <a:tc>
                  <a:txBody>
                    <a:bodyPr/>
                    <a:lstStyle/>
                    <a:p>
                      <a:r>
                        <a:rPr lang="es-MX" sz="1300" dirty="0"/>
                        <a:t>MARZO</a:t>
                      </a:r>
                    </a:p>
                  </a:txBody>
                  <a:tcPr marL="91431" marR="91431"/>
                </a:tc>
                <a:tc>
                  <a:txBody>
                    <a:bodyPr/>
                    <a:lstStyle/>
                    <a:p>
                      <a:pPr algn="ctr"/>
                      <a:r>
                        <a:rPr lang="es-MX" sz="1300" dirty="0"/>
                        <a:t>52</a:t>
                      </a:r>
                    </a:p>
                  </a:txBody>
                  <a:tcPr marL="91431" marR="91431"/>
                </a:tc>
                <a:tc>
                  <a:txBody>
                    <a:bodyPr/>
                    <a:lstStyle/>
                    <a:p>
                      <a:pPr algn="ctr"/>
                      <a:r>
                        <a:rPr lang="es-MX" sz="1300" dirty="0"/>
                        <a:t>25</a:t>
                      </a:r>
                    </a:p>
                  </a:txBody>
                  <a:tcPr marL="91431" marR="91431"/>
                </a:tc>
                <a:tc>
                  <a:txBody>
                    <a:bodyPr/>
                    <a:lstStyle/>
                    <a:p>
                      <a:pPr algn="ctr"/>
                      <a:r>
                        <a:rPr lang="es-MX" sz="1300" dirty="0"/>
                        <a:t>00</a:t>
                      </a:r>
                    </a:p>
                  </a:txBody>
                  <a:tcPr marL="91431" marR="91431"/>
                </a:tc>
                <a:tc>
                  <a:txBody>
                    <a:bodyPr/>
                    <a:lstStyle/>
                    <a:p>
                      <a:pPr algn="ctr"/>
                      <a:r>
                        <a:rPr lang="es-MX" sz="1300" dirty="0"/>
                        <a:t>26</a:t>
                      </a:r>
                    </a:p>
                  </a:txBody>
                  <a:tcPr marL="91431" marR="91431"/>
                </a:tc>
                <a:tc>
                  <a:txBody>
                    <a:bodyPr/>
                    <a:lstStyle/>
                    <a:p>
                      <a:pPr algn="ctr"/>
                      <a:r>
                        <a:rPr lang="es-MX" sz="1300" dirty="0"/>
                        <a:t>01</a:t>
                      </a:r>
                    </a:p>
                  </a:txBody>
                  <a:tcPr marL="91431" marR="91431"/>
                </a:tc>
                <a:tc>
                  <a:txBody>
                    <a:bodyPr/>
                    <a:lstStyle/>
                    <a:p>
                      <a:pPr algn="ctr"/>
                      <a:r>
                        <a:rPr lang="es-MX" sz="1300" dirty="0"/>
                        <a:t>00</a:t>
                      </a:r>
                    </a:p>
                  </a:txBody>
                  <a:tcPr marL="91431" marR="91431"/>
                </a:tc>
                <a:extLst>
                  <a:ext uri="{0D108BD9-81ED-4DB2-BD59-A6C34878D82A}">
                    <a16:rowId xmlns:a16="http://schemas.microsoft.com/office/drawing/2014/main" val="10003"/>
                  </a:ext>
                </a:extLst>
              </a:tr>
              <a:tr h="278950">
                <a:tc>
                  <a:txBody>
                    <a:bodyPr/>
                    <a:lstStyle/>
                    <a:p>
                      <a:r>
                        <a:rPr lang="es-MX" sz="1300" dirty="0"/>
                        <a:t>ABRIL</a:t>
                      </a:r>
                    </a:p>
                  </a:txBody>
                  <a:tcPr marL="91431" marR="91431"/>
                </a:tc>
                <a:tc>
                  <a:txBody>
                    <a:bodyPr/>
                    <a:lstStyle/>
                    <a:p>
                      <a:pPr algn="ctr"/>
                      <a:r>
                        <a:rPr lang="es-MX" sz="1300" dirty="0"/>
                        <a:t>60</a:t>
                      </a:r>
                    </a:p>
                  </a:txBody>
                  <a:tcPr marL="91431" marR="91431"/>
                </a:tc>
                <a:tc>
                  <a:txBody>
                    <a:bodyPr/>
                    <a:lstStyle/>
                    <a:p>
                      <a:pPr algn="ctr"/>
                      <a:r>
                        <a:rPr lang="es-MX" sz="1300" dirty="0"/>
                        <a:t>14</a:t>
                      </a:r>
                    </a:p>
                  </a:txBody>
                  <a:tcPr marL="91431" marR="91431"/>
                </a:tc>
                <a:tc>
                  <a:txBody>
                    <a:bodyPr/>
                    <a:lstStyle/>
                    <a:p>
                      <a:pPr algn="ctr"/>
                      <a:r>
                        <a:rPr lang="es-MX" sz="1300" dirty="0"/>
                        <a:t>05</a:t>
                      </a:r>
                    </a:p>
                  </a:txBody>
                  <a:tcPr marL="91431" marR="91431"/>
                </a:tc>
                <a:tc>
                  <a:txBody>
                    <a:bodyPr/>
                    <a:lstStyle/>
                    <a:p>
                      <a:pPr algn="ctr"/>
                      <a:r>
                        <a:rPr lang="es-MX" sz="1300" dirty="0"/>
                        <a:t>40</a:t>
                      </a:r>
                    </a:p>
                  </a:txBody>
                  <a:tcPr marL="91431" marR="91431"/>
                </a:tc>
                <a:tc>
                  <a:txBody>
                    <a:bodyPr/>
                    <a:lstStyle/>
                    <a:p>
                      <a:pPr algn="ctr"/>
                      <a:r>
                        <a:rPr lang="es-MX" sz="1300" dirty="0"/>
                        <a:t>01</a:t>
                      </a:r>
                    </a:p>
                  </a:txBody>
                  <a:tcPr marL="91431" marR="91431"/>
                </a:tc>
                <a:tc>
                  <a:txBody>
                    <a:bodyPr/>
                    <a:lstStyle/>
                    <a:p>
                      <a:pPr algn="ctr"/>
                      <a:r>
                        <a:rPr lang="es-MX" sz="1300" dirty="0"/>
                        <a:t>00</a:t>
                      </a:r>
                    </a:p>
                  </a:txBody>
                  <a:tcPr marL="91431" marR="91431"/>
                </a:tc>
                <a:extLst>
                  <a:ext uri="{0D108BD9-81ED-4DB2-BD59-A6C34878D82A}">
                    <a16:rowId xmlns:a16="http://schemas.microsoft.com/office/drawing/2014/main" val="10004"/>
                  </a:ext>
                </a:extLst>
              </a:tr>
              <a:tr h="278950">
                <a:tc>
                  <a:txBody>
                    <a:bodyPr/>
                    <a:lstStyle/>
                    <a:p>
                      <a:r>
                        <a:rPr lang="es-MX" sz="1300" dirty="0"/>
                        <a:t>MAYO</a:t>
                      </a:r>
                    </a:p>
                  </a:txBody>
                  <a:tcPr marL="91431" marR="91431"/>
                </a:tc>
                <a:tc>
                  <a:txBody>
                    <a:bodyPr/>
                    <a:lstStyle/>
                    <a:p>
                      <a:pPr algn="ctr"/>
                      <a:r>
                        <a:rPr lang="es-MX" sz="1300" dirty="0"/>
                        <a:t>40</a:t>
                      </a:r>
                    </a:p>
                  </a:txBody>
                  <a:tcPr marL="91431" marR="91431"/>
                </a:tc>
                <a:tc>
                  <a:txBody>
                    <a:bodyPr/>
                    <a:lstStyle/>
                    <a:p>
                      <a:pPr algn="ctr"/>
                      <a:r>
                        <a:rPr lang="es-MX" sz="1300" dirty="0"/>
                        <a:t>10</a:t>
                      </a:r>
                    </a:p>
                  </a:txBody>
                  <a:tcPr marL="91431" marR="91431"/>
                </a:tc>
                <a:tc>
                  <a:txBody>
                    <a:bodyPr/>
                    <a:lstStyle/>
                    <a:p>
                      <a:pPr algn="ctr"/>
                      <a:r>
                        <a:rPr lang="es-MX" sz="1300" dirty="0"/>
                        <a:t>01</a:t>
                      </a:r>
                    </a:p>
                  </a:txBody>
                  <a:tcPr marL="91431" marR="91431"/>
                </a:tc>
                <a:tc>
                  <a:txBody>
                    <a:bodyPr/>
                    <a:lstStyle/>
                    <a:p>
                      <a:pPr algn="ctr"/>
                      <a:r>
                        <a:rPr lang="es-MX" sz="1300" dirty="0"/>
                        <a:t>27</a:t>
                      </a:r>
                    </a:p>
                  </a:txBody>
                  <a:tcPr marL="91431" marR="91431"/>
                </a:tc>
                <a:tc>
                  <a:txBody>
                    <a:bodyPr/>
                    <a:lstStyle/>
                    <a:p>
                      <a:pPr algn="ctr"/>
                      <a:r>
                        <a:rPr lang="es-MX" sz="1300" dirty="0"/>
                        <a:t>02</a:t>
                      </a:r>
                    </a:p>
                  </a:txBody>
                  <a:tcPr marL="91431" marR="91431"/>
                </a:tc>
                <a:tc>
                  <a:txBody>
                    <a:bodyPr/>
                    <a:lstStyle/>
                    <a:p>
                      <a:pPr algn="ctr"/>
                      <a:r>
                        <a:rPr lang="es-MX" sz="1300" dirty="0"/>
                        <a:t>00</a:t>
                      </a:r>
                    </a:p>
                  </a:txBody>
                  <a:tcPr marL="91431" marR="91431"/>
                </a:tc>
                <a:extLst>
                  <a:ext uri="{0D108BD9-81ED-4DB2-BD59-A6C34878D82A}">
                    <a16:rowId xmlns:a16="http://schemas.microsoft.com/office/drawing/2014/main" val="10005"/>
                  </a:ext>
                </a:extLst>
              </a:tr>
              <a:tr h="278950">
                <a:tc>
                  <a:txBody>
                    <a:bodyPr/>
                    <a:lstStyle/>
                    <a:p>
                      <a:r>
                        <a:rPr lang="es-MX" sz="1300" dirty="0"/>
                        <a:t>JUNIO</a:t>
                      </a:r>
                    </a:p>
                  </a:txBody>
                  <a:tcPr marL="91431" marR="91431"/>
                </a:tc>
                <a:tc>
                  <a:txBody>
                    <a:bodyPr/>
                    <a:lstStyle/>
                    <a:p>
                      <a:pPr algn="ctr"/>
                      <a:r>
                        <a:rPr lang="es-MX" sz="1300" dirty="0"/>
                        <a:t>26</a:t>
                      </a:r>
                    </a:p>
                  </a:txBody>
                  <a:tcPr marL="91431" marR="91431"/>
                </a:tc>
                <a:tc>
                  <a:txBody>
                    <a:bodyPr/>
                    <a:lstStyle/>
                    <a:p>
                      <a:pPr algn="ctr"/>
                      <a:r>
                        <a:rPr lang="es-MX" sz="1300" dirty="0"/>
                        <a:t>16</a:t>
                      </a:r>
                    </a:p>
                  </a:txBody>
                  <a:tcPr marL="91431" marR="91431"/>
                </a:tc>
                <a:tc>
                  <a:txBody>
                    <a:bodyPr/>
                    <a:lstStyle/>
                    <a:p>
                      <a:pPr algn="ctr"/>
                      <a:r>
                        <a:rPr lang="es-MX" sz="1300" dirty="0"/>
                        <a:t>01</a:t>
                      </a:r>
                    </a:p>
                  </a:txBody>
                  <a:tcPr marL="91431" marR="91431"/>
                </a:tc>
                <a:tc>
                  <a:txBody>
                    <a:bodyPr/>
                    <a:lstStyle/>
                    <a:p>
                      <a:pPr algn="ctr"/>
                      <a:r>
                        <a:rPr lang="es-MX" sz="1300" dirty="0"/>
                        <a:t>09</a:t>
                      </a:r>
                    </a:p>
                  </a:txBody>
                  <a:tcPr marL="91431" marR="91431"/>
                </a:tc>
                <a:tc>
                  <a:txBody>
                    <a:bodyPr/>
                    <a:lstStyle/>
                    <a:p>
                      <a:pPr algn="ctr"/>
                      <a:r>
                        <a:rPr lang="es-MX" sz="1300" dirty="0"/>
                        <a:t>00</a:t>
                      </a:r>
                    </a:p>
                  </a:txBody>
                  <a:tcPr marL="91431" marR="91431"/>
                </a:tc>
                <a:tc>
                  <a:txBody>
                    <a:bodyPr/>
                    <a:lstStyle/>
                    <a:p>
                      <a:pPr algn="ctr"/>
                      <a:r>
                        <a:rPr lang="es-MX" sz="1300" dirty="0"/>
                        <a:t>00</a:t>
                      </a:r>
                    </a:p>
                  </a:txBody>
                  <a:tcPr marL="91431" marR="91431"/>
                </a:tc>
                <a:extLst>
                  <a:ext uri="{0D108BD9-81ED-4DB2-BD59-A6C34878D82A}">
                    <a16:rowId xmlns:a16="http://schemas.microsoft.com/office/drawing/2014/main" val="10006"/>
                  </a:ext>
                </a:extLst>
              </a:tr>
              <a:tr h="278950">
                <a:tc>
                  <a:txBody>
                    <a:bodyPr/>
                    <a:lstStyle/>
                    <a:p>
                      <a:r>
                        <a:rPr lang="es-MX" sz="1300" dirty="0"/>
                        <a:t>JULIO</a:t>
                      </a:r>
                    </a:p>
                  </a:txBody>
                  <a:tcPr marL="91431" marR="91431"/>
                </a:tc>
                <a:tc>
                  <a:txBody>
                    <a:bodyPr/>
                    <a:lstStyle/>
                    <a:p>
                      <a:pPr algn="ctr"/>
                      <a:r>
                        <a:rPr lang="es-MX" sz="1300" dirty="0"/>
                        <a:t>08</a:t>
                      </a:r>
                    </a:p>
                  </a:txBody>
                  <a:tcPr marL="91431" marR="91431"/>
                </a:tc>
                <a:tc>
                  <a:txBody>
                    <a:bodyPr/>
                    <a:lstStyle/>
                    <a:p>
                      <a:pPr algn="ctr"/>
                      <a:r>
                        <a:rPr lang="es-MX" sz="1300" dirty="0"/>
                        <a:t>02</a:t>
                      </a:r>
                    </a:p>
                  </a:txBody>
                  <a:tcPr marL="91431" marR="91431"/>
                </a:tc>
                <a:tc>
                  <a:txBody>
                    <a:bodyPr/>
                    <a:lstStyle/>
                    <a:p>
                      <a:pPr algn="ctr"/>
                      <a:r>
                        <a:rPr lang="es-MX" sz="1300" dirty="0"/>
                        <a:t>00</a:t>
                      </a:r>
                    </a:p>
                  </a:txBody>
                  <a:tcPr marL="91431" marR="91431"/>
                </a:tc>
                <a:tc>
                  <a:txBody>
                    <a:bodyPr/>
                    <a:lstStyle/>
                    <a:p>
                      <a:pPr algn="ctr"/>
                      <a:r>
                        <a:rPr lang="es-MX" sz="1300" dirty="0"/>
                        <a:t>06</a:t>
                      </a:r>
                    </a:p>
                  </a:txBody>
                  <a:tcPr marL="91431" marR="91431"/>
                </a:tc>
                <a:tc>
                  <a:txBody>
                    <a:bodyPr/>
                    <a:lstStyle/>
                    <a:p>
                      <a:pPr algn="ctr"/>
                      <a:r>
                        <a:rPr lang="es-MX" sz="1300" dirty="0"/>
                        <a:t>00</a:t>
                      </a:r>
                    </a:p>
                  </a:txBody>
                  <a:tcPr marL="91431" marR="91431"/>
                </a:tc>
                <a:tc>
                  <a:txBody>
                    <a:bodyPr/>
                    <a:lstStyle/>
                    <a:p>
                      <a:pPr algn="ctr"/>
                      <a:r>
                        <a:rPr lang="es-MX" sz="1300" dirty="0"/>
                        <a:t>00</a:t>
                      </a:r>
                    </a:p>
                  </a:txBody>
                  <a:tcPr marL="91431" marR="91431"/>
                </a:tc>
                <a:extLst>
                  <a:ext uri="{0D108BD9-81ED-4DB2-BD59-A6C34878D82A}">
                    <a16:rowId xmlns:a16="http://schemas.microsoft.com/office/drawing/2014/main" val="10007"/>
                  </a:ext>
                </a:extLst>
              </a:tr>
              <a:tr h="278950">
                <a:tc>
                  <a:txBody>
                    <a:bodyPr/>
                    <a:lstStyle/>
                    <a:p>
                      <a:r>
                        <a:rPr lang="es-MX" sz="1300" dirty="0"/>
                        <a:t>AGOSTO</a:t>
                      </a:r>
                    </a:p>
                  </a:txBody>
                  <a:tcPr marL="91431" marR="91431"/>
                </a:tc>
                <a:tc>
                  <a:txBody>
                    <a:bodyPr/>
                    <a:lstStyle/>
                    <a:p>
                      <a:pPr algn="ctr"/>
                      <a:r>
                        <a:rPr lang="es-MX" sz="1300" dirty="0"/>
                        <a:t>56</a:t>
                      </a:r>
                    </a:p>
                  </a:txBody>
                  <a:tcPr marL="91431" marR="91431"/>
                </a:tc>
                <a:tc>
                  <a:txBody>
                    <a:bodyPr/>
                    <a:lstStyle/>
                    <a:p>
                      <a:pPr algn="ctr"/>
                      <a:r>
                        <a:rPr lang="es-MX" sz="1300" dirty="0"/>
                        <a:t>15</a:t>
                      </a:r>
                    </a:p>
                  </a:txBody>
                  <a:tcPr marL="91431" marR="91431"/>
                </a:tc>
                <a:tc>
                  <a:txBody>
                    <a:bodyPr/>
                    <a:lstStyle/>
                    <a:p>
                      <a:pPr algn="ctr"/>
                      <a:r>
                        <a:rPr lang="es-MX" sz="1300" dirty="0"/>
                        <a:t>06</a:t>
                      </a:r>
                    </a:p>
                  </a:txBody>
                  <a:tcPr marL="91431" marR="91431"/>
                </a:tc>
                <a:tc>
                  <a:txBody>
                    <a:bodyPr/>
                    <a:lstStyle/>
                    <a:p>
                      <a:pPr algn="ctr"/>
                      <a:r>
                        <a:rPr lang="es-MX" sz="1300" dirty="0"/>
                        <a:t>34</a:t>
                      </a:r>
                    </a:p>
                  </a:txBody>
                  <a:tcPr marL="91431" marR="91431"/>
                </a:tc>
                <a:tc>
                  <a:txBody>
                    <a:bodyPr/>
                    <a:lstStyle/>
                    <a:p>
                      <a:pPr algn="ctr"/>
                      <a:r>
                        <a:rPr lang="es-MX" sz="1300" dirty="0"/>
                        <a:t>01</a:t>
                      </a:r>
                    </a:p>
                  </a:txBody>
                  <a:tcPr marL="91431" marR="91431"/>
                </a:tc>
                <a:tc>
                  <a:txBody>
                    <a:bodyPr/>
                    <a:lstStyle/>
                    <a:p>
                      <a:pPr algn="ctr"/>
                      <a:r>
                        <a:rPr lang="es-MX" sz="1300" dirty="0"/>
                        <a:t>00</a:t>
                      </a:r>
                    </a:p>
                  </a:txBody>
                  <a:tcPr marL="91431" marR="91431"/>
                </a:tc>
                <a:extLst>
                  <a:ext uri="{0D108BD9-81ED-4DB2-BD59-A6C34878D82A}">
                    <a16:rowId xmlns:a16="http://schemas.microsoft.com/office/drawing/2014/main" val="10008"/>
                  </a:ext>
                </a:extLst>
              </a:tr>
              <a:tr h="278950">
                <a:tc>
                  <a:txBody>
                    <a:bodyPr/>
                    <a:lstStyle/>
                    <a:p>
                      <a:r>
                        <a:rPr lang="es-MX" sz="1300" dirty="0"/>
                        <a:t>SEPTIEMBRE</a:t>
                      </a:r>
                    </a:p>
                  </a:txBody>
                  <a:tcPr marL="91431" marR="91431"/>
                </a:tc>
                <a:tc>
                  <a:txBody>
                    <a:bodyPr/>
                    <a:lstStyle/>
                    <a:p>
                      <a:pPr algn="ctr"/>
                      <a:r>
                        <a:rPr lang="es-MX" sz="1300" dirty="0"/>
                        <a:t>31</a:t>
                      </a:r>
                    </a:p>
                  </a:txBody>
                  <a:tcPr marL="91431" marR="91431"/>
                </a:tc>
                <a:tc>
                  <a:txBody>
                    <a:bodyPr/>
                    <a:lstStyle/>
                    <a:p>
                      <a:pPr algn="ctr"/>
                      <a:r>
                        <a:rPr lang="es-MX" sz="1300" dirty="0"/>
                        <a:t>18</a:t>
                      </a:r>
                    </a:p>
                  </a:txBody>
                  <a:tcPr marL="91431" marR="91431"/>
                </a:tc>
                <a:tc>
                  <a:txBody>
                    <a:bodyPr/>
                    <a:lstStyle/>
                    <a:p>
                      <a:pPr algn="ctr"/>
                      <a:r>
                        <a:rPr lang="es-MX" sz="1300" dirty="0"/>
                        <a:t>00</a:t>
                      </a:r>
                    </a:p>
                  </a:txBody>
                  <a:tcPr marL="91431" marR="91431"/>
                </a:tc>
                <a:tc>
                  <a:txBody>
                    <a:bodyPr/>
                    <a:lstStyle/>
                    <a:p>
                      <a:pPr algn="ctr"/>
                      <a:r>
                        <a:rPr lang="es-MX" sz="1300" dirty="0"/>
                        <a:t>13</a:t>
                      </a:r>
                    </a:p>
                  </a:txBody>
                  <a:tcPr marL="91431" marR="91431"/>
                </a:tc>
                <a:tc>
                  <a:txBody>
                    <a:bodyPr/>
                    <a:lstStyle/>
                    <a:p>
                      <a:pPr algn="ctr"/>
                      <a:r>
                        <a:rPr lang="es-MX" sz="1300" dirty="0"/>
                        <a:t>00</a:t>
                      </a:r>
                    </a:p>
                  </a:txBody>
                  <a:tcPr marL="91431" marR="91431"/>
                </a:tc>
                <a:tc>
                  <a:txBody>
                    <a:bodyPr/>
                    <a:lstStyle/>
                    <a:p>
                      <a:pPr algn="ctr"/>
                      <a:r>
                        <a:rPr lang="es-MX" sz="1300" dirty="0"/>
                        <a:t>00</a:t>
                      </a:r>
                    </a:p>
                  </a:txBody>
                  <a:tcPr marL="91431" marR="91431"/>
                </a:tc>
                <a:extLst>
                  <a:ext uri="{0D108BD9-81ED-4DB2-BD59-A6C34878D82A}">
                    <a16:rowId xmlns:a16="http://schemas.microsoft.com/office/drawing/2014/main" val="10009"/>
                  </a:ext>
                </a:extLst>
              </a:tr>
              <a:tr h="278950">
                <a:tc>
                  <a:txBody>
                    <a:bodyPr/>
                    <a:lstStyle/>
                    <a:p>
                      <a:r>
                        <a:rPr lang="es-MX" sz="1300" dirty="0"/>
                        <a:t>OCTUBRE</a:t>
                      </a:r>
                    </a:p>
                  </a:txBody>
                  <a:tcPr marL="91431" marR="91431"/>
                </a:tc>
                <a:tc>
                  <a:txBody>
                    <a:bodyPr/>
                    <a:lstStyle/>
                    <a:p>
                      <a:pPr algn="ctr"/>
                      <a:r>
                        <a:rPr lang="es-MX" sz="1300" dirty="0"/>
                        <a:t>43</a:t>
                      </a:r>
                    </a:p>
                  </a:txBody>
                  <a:tcPr marL="91431" marR="91431"/>
                </a:tc>
                <a:tc>
                  <a:txBody>
                    <a:bodyPr/>
                    <a:lstStyle/>
                    <a:p>
                      <a:pPr algn="ctr"/>
                      <a:r>
                        <a:rPr lang="es-MX" sz="1300" dirty="0"/>
                        <a:t>24</a:t>
                      </a:r>
                    </a:p>
                  </a:txBody>
                  <a:tcPr marL="91431" marR="91431"/>
                </a:tc>
                <a:tc>
                  <a:txBody>
                    <a:bodyPr/>
                    <a:lstStyle/>
                    <a:p>
                      <a:pPr algn="ctr"/>
                      <a:r>
                        <a:rPr lang="es-MX" sz="1300" dirty="0"/>
                        <a:t>2</a:t>
                      </a:r>
                    </a:p>
                  </a:txBody>
                  <a:tcPr marL="91431" marR="91431"/>
                </a:tc>
                <a:tc>
                  <a:txBody>
                    <a:bodyPr/>
                    <a:lstStyle/>
                    <a:p>
                      <a:pPr algn="ctr"/>
                      <a:r>
                        <a:rPr lang="es-MX" sz="1300" dirty="0"/>
                        <a:t>17</a:t>
                      </a:r>
                    </a:p>
                  </a:txBody>
                  <a:tcPr marL="91431" marR="91431"/>
                </a:tc>
                <a:tc>
                  <a:txBody>
                    <a:bodyPr/>
                    <a:lstStyle/>
                    <a:p>
                      <a:pPr algn="ctr"/>
                      <a:r>
                        <a:rPr lang="es-MX" sz="1300" dirty="0"/>
                        <a:t>0</a:t>
                      </a:r>
                    </a:p>
                  </a:txBody>
                  <a:tcPr marL="91431" marR="91431"/>
                </a:tc>
                <a:tc>
                  <a:txBody>
                    <a:bodyPr/>
                    <a:lstStyle/>
                    <a:p>
                      <a:pPr algn="ctr"/>
                      <a:r>
                        <a:rPr lang="es-MX" sz="1300" dirty="0"/>
                        <a:t>0</a:t>
                      </a:r>
                    </a:p>
                  </a:txBody>
                  <a:tcPr marL="91431" marR="91431"/>
                </a:tc>
                <a:extLst>
                  <a:ext uri="{0D108BD9-81ED-4DB2-BD59-A6C34878D82A}">
                    <a16:rowId xmlns:a16="http://schemas.microsoft.com/office/drawing/2014/main" val="10010"/>
                  </a:ext>
                </a:extLst>
              </a:tr>
              <a:tr h="278950">
                <a:tc>
                  <a:txBody>
                    <a:bodyPr/>
                    <a:lstStyle/>
                    <a:p>
                      <a:r>
                        <a:rPr lang="es-MX" sz="1300" dirty="0"/>
                        <a:t>NOVIEMBRE</a:t>
                      </a:r>
                    </a:p>
                  </a:txBody>
                  <a:tcPr marL="91431" marR="91431"/>
                </a:tc>
                <a:tc>
                  <a:txBody>
                    <a:bodyPr/>
                    <a:lstStyle/>
                    <a:p>
                      <a:pPr algn="ctr"/>
                      <a:r>
                        <a:rPr lang="es-MX" sz="1300" dirty="0"/>
                        <a:t>82</a:t>
                      </a:r>
                    </a:p>
                  </a:txBody>
                  <a:tcPr marL="91431" marR="91431"/>
                </a:tc>
                <a:tc>
                  <a:txBody>
                    <a:bodyPr/>
                    <a:lstStyle/>
                    <a:p>
                      <a:pPr algn="ctr"/>
                      <a:r>
                        <a:rPr lang="es-MX" sz="1300" dirty="0"/>
                        <a:t>59</a:t>
                      </a:r>
                    </a:p>
                  </a:txBody>
                  <a:tcPr marL="91431" marR="91431"/>
                </a:tc>
                <a:tc>
                  <a:txBody>
                    <a:bodyPr/>
                    <a:lstStyle/>
                    <a:p>
                      <a:pPr algn="ctr"/>
                      <a:r>
                        <a:rPr lang="es-MX" sz="1300" dirty="0"/>
                        <a:t>2</a:t>
                      </a:r>
                    </a:p>
                  </a:txBody>
                  <a:tcPr marL="91431" marR="91431"/>
                </a:tc>
                <a:tc>
                  <a:txBody>
                    <a:bodyPr/>
                    <a:lstStyle/>
                    <a:p>
                      <a:pPr algn="ctr"/>
                      <a:r>
                        <a:rPr lang="es-MX" sz="1300" dirty="0"/>
                        <a:t>21</a:t>
                      </a:r>
                    </a:p>
                  </a:txBody>
                  <a:tcPr marL="91431" marR="91431"/>
                </a:tc>
                <a:tc>
                  <a:txBody>
                    <a:bodyPr/>
                    <a:lstStyle/>
                    <a:p>
                      <a:pPr algn="ctr"/>
                      <a:r>
                        <a:rPr lang="es-MX" sz="1300" dirty="0"/>
                        <a:t>0</a:t>
                      </a:r>
                    </a:p>
                  </a:txBody>
                  <a:tcPr marL="91431" marR="91431"/>
                </a:tc>
                <a:tc>
                  <a:txBody>
                    <a:bodyPr/>
                    <a:lstStyle/>
                    <a:p>
                      <a:pPr algn="ctr"/>
                      <a:r>
                        <a:rPr lang="es-MX" sz="1300" dirty="0"/>
                        <a:t>0</a:t>
                      </a:r>
                    </a:p>
                  </a:txBody>
                  <a:tcPr marL="91431" marR="91431"/>
                </a:tc>
                <a:extLst>
                  <a:ext uri="{0D108BD9-81ED-4DB2-BD59-A6C34878D82A}">
                    <a16:rowId xmlns:a16="http://schemas.microsoft.com/office/drawing/2014/main" val="10011"/>
                  </a:ext>
                </a:extLst>
              </a:tr>
              <a:tr h="278950">
                <a:tc>
                  <a:txBody>
                    <a:bodyPr/>
                    <a:lstStyle/>
                    <a:p>
                      <a:r>
                        <a:rPr lang="es-MX" sz="1300" dirty="0"/>
                        <a:t>DICIEMBRE</a:t>
                      </a:r>
                    </a:p>
                  </a:txBody>
                  <a:tcPr marL="91431" marR="91431"/>
                </a:tc>
                <a:tc>
                  <a:txBody>
                    <a:bodyPr/>
                    <a:lstStyle/>
                    <a:p>
                      <a:pPr algn="ctr"/>
                      <a:r>
                        <a:rPr lang="es-MX" sz="1300" dirty="0"/>
                        <a:t>13</a:t>
                      </a:r>
                    </a:p>
                  </a:txBody>
                  <a:tcPr marL="91431" marR="91431"/>
                </a:tc>
                <a:tc>
                  <a:txBody>
                    <a:bodyPr/>
                    <a:lstStyle/>
                    <a:p>
                      <a:pPr algn="ctr"/>
                      <a:r>
                        <a:rPr lang="es-MX" sz="1300" dirty="0"/>
                        <a:t>3</a:t>
                      </a:r>
                    </a:p>
                  </a:txBody>
                  <a:tcPr marL="91431" marR="91431"/>
                </a:tc>
                <a:tc>
                  <a:txBody>
                    <a:bodyPr/>
                    <a:lstStyle/>
                    <a:p>
                      <a:pPr algn="ctr"/>
                      <a:r>
                        <a:rPr lang="es-MX" sz="1300" dirty="0"/>
                        <a:t>0</a:t>
                      </a:r>
                    </a:p>
                  </a:txBody>
                  <a:tcPr marL="91431" marR="91431"/>
                </a:tc>
                <a:tc>
                  <a:txBody>
                    <a:bodyPr/>
                    <a:lstStyle/>
                    <a:p>
                      <a:pPr algn="ctr"/>
                      <a:r>
                        <a:rPr lang="es-MX" sz="1300" dirty="0"/>
                        <a:t>9</a:t>
                      </a:r>
                    </a:p>
                  </a:txBody>
                  <a:tcPr marL="91431" marR="91431"/>
                </a:tc>
                <a:tc>
                  <a:txBody>
                    <a:bodyPr/>
                    <a:lstStyle/>
                    <a:p>
                      <a:pPr algn="ctr"/>
                      <a:r>
                        <a:rPr lang="es-MX" sz="1300" dirty="0"/>
                        <a:t>1</a:t>
                      </a:r>
                    </a:p>
                  </a:txBody>
                  <a:tcPr marL="91431" marR="91431"/>
                </a:tc>
                <a:tc>
                  <a:txBody>
                    <a:bodyPr/>
                    <a:lstStyle/>
                    <a:p>
                      <a:pPr algn="ctr"/>
                      <a:r>
                        <a:rPr lang="es-MX" sz="1300" dirty="0"/>
                        <a:t>0</a:t>
                      </a:r>
                    </a:p>
                  </a:txBody>
                  <a:tcPr marL="91431" marR="91431"/>
                </a:tc>
                <a:extLst>
                  <a:ext uri="{0D108BD9-81ED-4DB2-BD59-A6C34878D82A}">
                    <a16:rowId xmlns:a16="http://schemas.microsoft.com/office/drawing/2014/main" val="10012"/>
                  </a:ext>
                </a:extLst>
              </a:tr>
              <a:tr h="293631">
                <a:tc>
                  <a:txBody>
                    <a:bodyPr/>
                    <a:lstStyle/>
                    <a:p>
                      <a:r>
                        <a:rPr lang="es-MX" sz="1400" b="1" dirty="0"/>
                        <a:t>TOTAL</a:t>
                      </a:r>
                      <a:r>
                        <a:rPr lang="es-MX" sz="1400" b="1" baseline="0" dirty="0"/>
                        <a:t> 2018:</a:t>
                      </a:r>
                      <a:endParaRPr lang="es-MX" sz="1400" b="1" dirty="0"/>
                    </a:p>
                  </a:txBody>
                  <a:tcPr marL="91431" marR="91431"/>
                </a:tc>
                <a:tc>
                  <a:txBody>
                    <a:bodyPr/>
                    <a:lstStyle/>
                    <a:p>
                      <a:pPr algn="ctr"/>
                      <a:r>
                        <a:rPr lang="es-MX" sz="1400" b="1" dirty="0"/>
                        <a:t>462</a:t>
                      </a:r>
                    </a:p>
                  </a:txBody>
                  <a:tcPr marL="91431" marR="91431"/>
                </a:tc>
                <a:tc>
                  <a:txBody>
                    <a:bodyPr/>
                    <a:lstStyle/>
                    <a:p>
                      <a:pPr algn="ctr"/>
                      <a:r>
                        <a:rPr lang="es-MX" sz="1400" b="1" dirty="0"/>
                        <a:t>202</a:t>
                      </a:r>
                    </a:p>
                  </a:txBody>
                  <a:tcPr marL="91431" marR="91431"/>
                </a:tc>
                <a:tc>
                  <a:txBody>
                    <a:bodyPr/>
                    <a:lstStyle/>
                    <a:p>
                      <a:pPr algn="ctr"/>
                      <a:r>
                        <a:rPr lang="es-MX" sz="1400" b="1" dirty="0"/>
                        <a:t>21</a:t>
                      </a:r>
                    </a:p>
                  </a:txBody>
                  <a:tcPr marL="91431" marR="91431"/>
                </a:tc>
                <a:tc>
                  <a:txBody>
                    <a:bodyPr/>
                    <a:lstStyle/>
                    <a:p>
                      <a:pPr algn="ctr"/>
                      <a:r>
                        <a:rPr lang="es-MX" sz="1400" b="1" dirty="0"/>
                        <a:t>229</a:t>
                      </a:r>
                    </a:p>
                  </a:txBody>
                  <a:tcPr marL="91431" marR="91431"/>
                </a:tc>
                <a:tc>
                  <a:txBody>
                    <a:bodyPr/>
                    <a:lstStyle/>
                    <a:p>
                      <a:pPr algn="ctr"/>
                      <a:r>
                        <a:rPr lang="es-MX" sz="1400" b="1" dirty="0"/>
                        <a:t>08</a:t>
                      </a:r>
                    </a:p>
                  </a:txBody>
                  <a:tcPr marL="91431" marR="91431"/>
                </a:tc>
                <a:tc>
                  <a:txBody>
                    <a:bodyPr/>
                    <a:lstStyle/>
                    <a:p>
                      <a:pPr algn="ctr"/>
                      <a:r>
                        <a:rPr lang="es-MX" sz="1400" b="1" dirty="0"/>
                        <a:t>02</a:t>
                      </a:r>
                    </a:p>
                  </a:txBody>
                  <a:tcPr marL="91431" marR="91431"/>
                </a:tc>
                <a:extLst>
                  <a:ext uri="{0D108BD9-81ED-4DB2-BD59-A6C34878D82A}">
                    <a16:rowId xmlns:a16="http://schemas.microsoft.com/office/drawing/2014/main" val="10013"/>
                  </a:ext>
                </a:extLst>
              </a:tr>
            </a:tbl>
          </a:graphicData>
        </a:graphic>
      </p:graphicFrame>
      <p:sp>
        <p:nvSpPr>
          <p:cNvPr id="5" name="5 Rectángulo">
            <a:extLst>
              <a:ext uri="{FF2B5EF4-FFF2-40B4-BE49-F238E27FC236}">
                <a16:creationId xmlns:a16="http://schemas.microsoft.com/office/drawing/2014/main" id="{9D535EB5-18E9-41B5-BBDB-394A0DA4D558}"/>
              </a:ext>
            </a:extLst>
          </p:cNvPr>
          <p:cNvSpPr/>
          <p:nvPr/>
        </p:nvSpPr>
        <p:spPr>
          <a:xfrm>
            <a:off x="1775520" y="773798"/>
            <a:ext cx="8568952" cy="64633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 sz="3600" spc="50" dirty="0">
                <a:ln w="11430"/>
                <a:solidFill>
                  <a:srgbClr val="C00000"/>
                </a:solidFill>
                <a:effectLst>
                  <a:outerShdw blurRad="76200" dist="50800" dir="5400000" algn="tl" rotWithShape="0">
                    <a:srgbClr val="000000">
                      <a:alpha val="65000"/>
                    </a:srgbClr>
                  </a:outerShdw>
                </a:effectLst>
              </a:rPr>
              <a:t>Solicitudes RECIBIDAS por el ICAI</a:t>
            </a:r>
          </a:p>
        </p:txBody>
      </p:sp>
      <p:graphicFrame>
        <p:nvGraphicFramePr>
          <p:cNvPr id="2" name="Tabla 1">
            <a:extLst>
              <a:ext uri="{FF2B5EF4-FFF2-40B4-BE49-F238E27FC236}">
                <a16:creationId xmlns:a16="http://schemas.microsoft.com/office/drawing/2014/main" id="{3C8C9D1A-5C81-4849-BE21-5580FF550850}"/>
              </a:ext>
            </a:extLst>
          </p:cNvPr>
          <p:cNvGraphicFramePr>
            <a:graphicFrameLocks noGrp="1"/>
          </p:cNvGraphicFramePr>
          <p:nvPr/>
        </p:nvGraphicFramePr>
        <p:xfrm>
          <a:off x="6383338" y="1916113"/>
          <a:ext cx="4176712" cy="519112"/>
        </p:xfrm>
        <a:graphic>
          <a:graphicData uri="http://schemas.openxmlformats.org/drawingml/2006/table">
            <a:tbl>
              <a:tblPr firstRow="1" bandRow="1">
                <a:tableStyleId>{073A0DAA-6AF3-43AB-8588-CEC1D06C72B9}</a:tableStyleId>
              </a:tblPr>
              <a:tblGrid>
                <a:gridCol w="4176712">
                  <a:extLst>
                    <a:ext uri="{9D8B030D-6E8A-4147-A177-3AD203B41FA5}">
                      <a16:colId xmlns:a16="http://schemas.microsoft.com/office/drawing/2014/main" val="20000"/>
                    </a:ext>
                  </a:extLst>
                </a:gridCol>
              </a:tblGrid>
              <a:tr h="519112">
                <a:tc>
                  <a:txBody>
                    <a:bodyPr/>
                    <a:lstStyle/>
                    <a:p>
                      <a:r>
                        <a:rPr lang="es-MX" sz="1400" dirty="0"/>
                        <a:t>SOLICITUDES</a:t>
                      </a:r>
                      <a:r>
                        <a:rPr lang="es-MX" sz="1400" baseline="0" dirty="0"/>
                        <a:t> RESPONDIDAS POR EL ICAI: TIPO DE RESP.</a:t>
                      </a:r>
                      <a:endParaRPr lang="es-MX" sz="1400" dirty="0"/>
                    </a:p>
                  </a:txBody>
                  <a:tcPr marL="91455" marR="91455" marT="45965" marB="45965"/>
                </a:tc>
                <a:extLst>
                  <a:ext uri="{0D108BD9-81ED-4DB2-BD59-A6C34878D82A}">
                    <a16:rowId xmlns:a16="http://schemas.microsoft.com/office/drawing/2014/main" val="10000"/>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n 1">
            <a:extLst>
              <a:ext uri="{FF2B5EF4-FFF2-40B4-BE49-F238E27FC236}">
                <a16:creationId xmlns:a16="http://schemas.microsoft.com/office/drawing/2014/main" id="{F85A1819-912A-4A0B-8311-AC7708E86F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8388" y="119064"/>
            <a:ext cx="1822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4">
            <a:extLst>
              <a:ext uri="{FF2B5EF4-FFF2-40B4-BE49-F238E27FC236}">
                <a16:creationId xmlns:a16="http://schemas.microsoft.com/office/drawing/2014/main" id="{732700D1-2D9A-49A5-AFC2-276D80A4E6D0}"/>
              </a:ext>
            </a:extLst>
          </p:cNvPr>
          <p:cNvGraphicFramePr>
            <a:graphicFrameLocks noGrp="1"/>
          </p:cNvGraphicFramePr>
          <p:nvPr/>
        </p:nvGraphicFramePr>
        <p:xfrm>
          <a:off x="1992314" y="2349501"/>
          <a:ext cx="4543425" cy="3230564"/>
        </p:xfrm>
        <a:graphic>
          <a:graphicData uri="http://schemas.openxmlformats.org/drawingml/2006/table">
            <a:tbl>
              <a:tblPr firstRow="1" bandRow="1">
                <a:tableStyleId>{073A0DAA-6AF3-43AB-8588-CEC1D06C72B9}</a:tableStyleId>
              </a:tblPr>
              <a:tblGrid>
                <a:gridCol w="2666792">
                  <a:extLst>
                    <a:ext uri="{9D8B030D-6E8A-4147-A177-3AD203B41FA5}">
                      <a16:colId xmlns:a16="http://schemas.microsoft.com/office/drawing/2014/main" val="20000"/>
                    </a:ext>
                  </a:extLst>
                </a:gridCol>
                <a:gridCol w="1876633">
                  <a:extLst>
                    <a:ext uri="{9D8B030D-6E8A-4147-A177-3AD203B41FA5}">
                      <a16:colId xmlns:a16="http://schemas.microsoft.com/office/drawing/2014/main" val="20001"/>
                    </a:ext>
                  </a:extLst>
                </a:gridCol>
              </a:tblGrid>
              <a:tr h="824472">
                <a:tc>
                  <a:txBody>
                    <a:bodyPr/>
                    <a:lstStyle/>
                    <a:p>
                      <a:r>
                        <a:rPr lang="es-MX" sz="2800" dirty="0">
                          <a:solidFill>
                            <a:schemeClr val="tx1"/>
                          </a:solidFill>
                        </a:rPr>
                        <a:t>AÑO</a:t>
                      </a:r>
                      <a:r>
                        <a:rPr lang="es-MX" sz="2800" baseline="0" dirty="0">
                          <a:solidFill>
                            <a:schemeClr val="tx1"/>
                          </a:solidFill>
                        </a:rPr>
                        <a:t> 2018</a:t>
                      </a:r>
                      <a:endParaRPr lang="es-MX" sz="2800" dirty="0">
                        <a:solidFill>
                          <a:schemeClr val="tx1"/>
                        </a:solidFill>
                      </a:endParaRPr>
                    </a:p>
                  </a:txBody>
                  <a:tcPr marL="91396" marR="91396" marT="45678" marB="45678">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s-MX" sz="2000" dirty="0">
                          <a:solidFill>
                            <a:schemeClr val="tx1"/>
                          </a:solidFill>
                        </a:rPr>
                        <a:t>PROMEDIO EN DÍAS</a:t>
                      </a:r>
                    </a:p>
                  </a:txBody>
                  <a:tcPr marL="91396" marR="91396" marT="45678" marB="45678">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601523">
                <a:tc>
                  <a:txBody>
                    <a:bodyPr/>
                    <a:lstStyle/>
                    <a:p>
                      <a:r>
                        <a:rPr lang="es-MX" sz="1800" b="1" dirty="0"/>
                        <a:t>1ER TRIM</a:t>
                      </a:r>
                    </a:p>
                  </a:txBody>
                  <a:tcPr marL="91396" marR="91396" marT="45678" marB="45678">
                    <a:solidFill>
                      <a:schemeClr val="bg1">
                        <a:lumMod val="95000"/>
                      </a:schemeClr>
                    </a:solidFill>
                  </a:tcPr>
                </a:tc>
                <a:tc>
                  <a:txBody>
                    <a:bodyPr/>
                    <a:lstStyle/>
                    <a:p>
                      <a:pPr algn="ctr"/>
                      <a:r>
                        <a:rPr lang="es-MX" sz="1800" b="1" dirty="0"/>
                        <a:t>4.89</a:t>
                      </a:r>
                    </a:p>
                  </a:txBody>
                  <a:tcPr marL="91396" marR="91396" marT="45678" marB="45678">
                    <a:solidFill>
                      <a:schemeClr val="bg1">
                        <a:lumMod val="95000"/>
                      </a:schemeClr>
                    </a:solidFill>
                  </a:tcPr>
                </a:tc>
                <a:extLst>
                  <a:ext uri="{0D108BD9-81ED-4DB2-BD59-A6C34878D82A}">
                    <a16:rowId xmlns:a16="http://schemas.microsoft.com/office/drawing/2014/main" val="10001"/>
                  </a:ext>
                </a:extLst>
              </a:tr>
              <a:tr h="601523">
                <a:tc>
                  <a:txBody>
                    <a:bodyPr/>
                    <a:lstStyle/>
                    <a:p>
                      <a:r>
                        <a:rPr lang="es-MX" sz="1800" b="1" dirty="0"/>
                        <a:t>2NDO TRIM</a:t>
                      </a:r>
                    </a:p>
                  </a:txBody>
                  <a:tcPr marT="45711" marB="45711">
                    <a:solidFill>
                      <a:schemeClr val="bg1">
                        <a:lumMod val="95000"/>
                      </a:schemeClr>
                    </a:solidFill>
                  </a:tcPr>
                </a:tc>
                <a:tc>
                  <a:txBody>
                    <a:bodyPr/>
                    <a:lstStyle/>
                    <a:p>
                      <a:pPr algn="ctr"/>
                      <a:r>
                        <a:rPr lang="es-MX" sz="1800" b="1" dirty="0"/>
                        <a:t>4.54</a:t>
                      </a:r>
                    </a:p>
                  </a:txBody>
                  <a:tcPr marT="45711" marB="45711">
                    <a:solidFill>
                      <a:schemeClr val="bg1">
                        <a:lumMod val="95000"/>
                      </a:schemeClr>
                    </a:solidFill>
                  </a:tcPr>
                </a:tc>
                <a:extLst>
                  <a:ext uri="{0D108BD9-81ED-4DB2-BD59-A6C34878D82A}">
                    <a16:rowId xmlns:a16="http://schemas.microsoft.com/office/drawing/2014/main" val="10002"/>
                  </a:ext>
                </a:extLst>
              </a:tr>
              <a:tr h="601523">
                <a:tc>
                  <a:txBody>
                    <a:bodyPr/>
                    <a:lstStyle/>
                    <a:p>
                      <a:r>
                        <a:rPr lang="es-MX" sz="1800" b="1" baseline="0" dirty="0"/>
                        <a:t>3ER</a:t>
                      </a:r>
                      <a:r>
                        <a:rPr lang="es-MX" sz="1800" b="1" dirty="0"/>
                        <a:t> TRIM</a:t>
                      </a:r>
                    </a:p>
                  </a:txBody>
                  <a:tcPr marL="91396" marR="91396" marT="45711" marB="45711">
                    <a:solidFill>
                      <a:schemeClr val="bg1">
                        <a:lumMod val="95000"/>
                      </a:schemeClr>
                    </a:solidFill>
                  </a:tcPr>
                </a:tc>
                <a:tc>
                  <a:txBody>
                    <a:bodyPr/>
                    <a:lstStyle/>
                    <a:p>
                      <a:pPr algn="ctr"/>
                      <a:r>
                        <a:rPr lang="es-MX" sz="1800" b="1" dirty="0"/>
                        <a:t>5.00</a:t>
                      </a:r>
                    </a:p>
                  </a:txBody>
                  <a:tcPr marL="91396" marR="91396" marT="45711" marB="45711">
                    <a:solidFill>
                      <a:schemeClr val="bg1">
                        <a:lumMod val="95000"/>
                      </a:schemeClr>
                    </a:solidFill>
                  </a:tcPr>
                </a:tc>
                <a:extLst>
                  <a:ext uri="{0D108BD9-81ED-4DB2-BD59-A6C34878D82A}">
                    <a16:rowId xmlns:a16="http://schemas.microsoft.com/office/drawing/2014/main" val="10003"/>
                  </a:ext>
                </a:extLst>
              </a:tr>
              <a:tr h="601523">
                <a:tc>
                  <a:txBody>
                    <a:bodyPr/>
                    <a:lstStyle/>
                    <a:p>
                      <a:r>
                        <a:rPr lang="es-MX" sz="1800" b="1" baseline="0" dirty="0"/>
                        <a:t>4TO</a:t>
                      </a:r>
                      <a:r>
                        <a:rPr lang="es-MX" sz="1800" b="1" dirty="0"/>
                        <a:t> TRIM</a:t>
                      </a:r>
                    </a:p>
                  </a:txBody>
                  <a:tcPr marL="91396" marR="91396" marT="45711" marB="45711">
                    <a:solidFill>
                      <a:schemeClr val="bg1">
                        <a:lumMod val="95000"/>
                      </a:schemeClr>
                    </a:solidFill>
                  </a:tcPr>
                </a:tc>
                <a:tc>
                  <a:txBody>
                    <a:bodyPr/>
                    <a:lstStyle/>
                    <a:p>
                      <a:pPr algn="ctr"/>
                      <a:r>
                        <a:rPr lang="es-MX" sz="1800" b="1" dirty="0"/>
                        <a:t>3.81</a:t>
                      </a:r>
                    </a:p>
                  </a:txBody>
                  <a:tcPr marL="91396" marR="91396" marT="45711" marB="45711">
                    <a:solidFill>
                      <a:schemeClr val="bg1">
                        <a:lumMod val="95000"/>
                      </a:schemeClr>
                    </a:solidFill>
                  </a:tcPr>
                </a:tc>
                <a:extLst>
                  <a:ext uri="{0D108BD9-81ED-4DB2-BD59-A6C34878D82A}">
                    <a16:rowId xmlns:a16="http://schemas.microsoft.com/office/drawing/2014/main" val="10004"/>
                  </a:ext>
                </a:extLst>
              </a:tr>
            </a:tbl>
          </a:graphicData>
        </a:graphic>
      </p:graphicFrame>
      <p:sp>
        <p:nvSpPr>
          <p:cNvPr id="9" name="5 Rectángulo">
            <a:extLst>
              <a:ext uri="{FF2B5EF4-FFF2-40B4-BE49-F238E27FC236}">
                <a16:creationId xmlns:a16="http://schemas.microsoft.com/office/drawing/2014/main" id="{E80C76E0-0141-4F7D-8C01-079795F8992F}"/>
              </a:ext>
            </a:extLst>
          </p:cNvPr>
          <p:cNvSpPr/>
          <p:nvPr/>
        </p:nvSpPr>
        <p:spPr>
          <a:xfrm>
            <a:off x="1631504" y="191542"/>
            <a:ext cx="6624736" cy="10772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sz="3200" spc="50" dirty="0">
                <a:ln w="11430"/>
                <a:solidFill>
                  <a:srgbClr val="C00000"/>
                </a:solidFill>
                <a:effectLst>
                  <a:outerShdw blurRad="38100" dist="38100" dir="2700000" algn="tl">
                    <a:srgbClr val="000000">
                      <a:alpha val="43137"/>
                    </a:srgbClr>
                  </a:outerShdw>
                </a:effectLst>
              </a:rPr>
              <a:t>Cumplimiento de los Estándares de Calidad del ICAI</a:t>
            </a:r>
          </a:p>
        </p:txBody>
      </p:sp>
      <p:sp>
        <p:nvSpPr>
          <p:cNvPr id="11" name="5 Rectángulo">
            <a:extLst>
              <a:ext uri="{FF2B5EF4-FFF2-40B4-BE49-F238E27FC236}">
                <a16:creationId xmlns:a16="http://schemas.microsoft.com/office/drawing/2014/main" id="{AEA4ED9F-2E61-49BF-B533-5DEE28B2CB13}"/>
              </a:ext>
            </a:extLst>
          </p:cNvPr>
          <p:cNvSpPr>
            <a:spLocks noGrp="1"/>
          </p:cNvSpPr>
          <p:nvPr>
            <p:ph type="title"/>
          </p:nvPr>
        </p:nvSpPr>
        <p:spPr>
          <a:xfrm>
            <a:off x="1559496" y="1691516"/>
            <a:ext cx="9036496" cy="369332"/>
          </a:xfrm>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s-ES" sz="2000" b="1" spc="50" dirty="0">
                <a:ln w="11430"/>
                <a:solidFill>
                  <a:srgbClr val="C00000"/>
                </a:solidFill>
                <a:latin typeface="Arial" panose="020B0604020202020204" pitchFamily="34" charset="0"/>
                <a:cs typeface="Arial" panose="020B0604020202020204" pitchFamily="34" charset="0"/>
              </a:rPr>
              <a:t>Promedio de días para dar respuesta a una solicitud de información:</a:t>
            </a:r>
          </a:p>
        </p:txBody>
      </p:sp>
      <p:graphicFrame>
        <p:nvGraphicFramePr>
          <p:cNvPr id="2" name="Tabla 1">
            <a:extLst>
              <a:ext uri="{FF2B5EF4-FFF2-40B4-BE49-F238E27FC236}">
                <a16:creationId xmlns:a16="http://schemas.microsoft.com/office/drawing/2014/main" id="{195BEE37-0AFB-4A58-A26B-DA1C949926D9}"/>
              </a:ext>
            </a:extLst>
          </p:cNvPr>
          <p:cNvGraphicFramePr>
            <a:graphicFrameLocks noGrp="1"/>
          </p:cNvGraphicFramePr>
          <p:nvPr/>
        </p:nvGraphicFramePr>
        <p:xfrm>
          <a:off x="6838950" y="3716338"/>
          <a:ext cx="3671888" cy="946150"/>
        </p:xfrm>
        <a:graphic>
          <a:graphicData uri="http://schemas.openxmlformats.org/drawingml/2006/table">
            <a:tbl>
              <a:tblPr firstRow="1" bandRow="1">
                <a:tableStyleId>{073A0DAA-6AF3-43AB-8588-CEC1D06C72B9}</a:tableStyleId>
              </a:tblPr>
              <a:tblGrid>
                <a:gridCol w="2015939">
                  <a:extLst>
                    <a:ext uri="{9D8B030D-6E8A-4147-A177-3AD203B41FA5}">
                      <a16:colId xmlns:a16="http://schemas.microsoft.com/office/drawing/2014/main" val="20000"/>
                    </a:ext>
                  </a:extLst>
                </a:gridCol>
                <a:gridCol w="1655949">
                  <a:extLst>
                    <a:ext uri="{9D8B030D-6E8A-4147-A177-3AD203B41FA5}">
                      <a16:colId xmlns:a16="http://schemas.microsoft.com/office/drawing/2014/main" val="20001"/>
                    </a:ext>
                  </a:extLst>
                </a:gridCol>
              </a:tblGrid>
              <a:tr h="946150">
                <a:tc>
                  <a:txBody>
                    <a:bodyPr/>
                    <a:lstStyle/>
                    <a:p>
                      <a:r>
                        <a:rPr lang="es-MX" sz="2800" dirty="0">
                          <a:solidFill>
                            <a:schemeClr val="tx1"/>
                          </a:solidFill>
                        </a:rPr>
                        <a:t>PROMEDIO</a:t>
                      </a:r>
                      <a:r>
                        <a:rPr lang="es-MX" sz="2800" baseline="0" dirty="0">
                          <a:solidFill>
                            <a:schemeClr val="tx1"/>
                          </a:solidFill>
                        </a:rPr>
                        <a:t> AÑO 2018</a:t>
                      </a:r>
                      <a:endParaRPr lang="es-MX" sz="2800" dirty="0">
                        <a:solidFill>
                          <a:schemeClr val="tx1"/>
                        </a:solidFill>
                      </a:endParaRPr>
                    </a:p>
                  </a:txBody>
                  <a:tcPr marL="91404" marR="91404" marT="45759" marB="45759">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s-MX" sz="2000" dirty="0">
                          <a:solidFill>
                            <a:schemeClr val="tx1"/>
                          </a:solidFill>
                        </a:rPr>
                        <a:t>4.56</a:t>
                      </a:r>
                      <a:r>
                        <a:rPr lang="es-MX" sz="2000" baseline="0" dirty="0">
                          <a:solidFill>
                            <a:schemeClr val="tx1"/>
                          </a:solidFill>
                        </a:rPr>
                        <a:t> DÍAS HÁBILES</a:t>
                      </a:r>
                      <a:endParaRPr lang="es-MX" sz="2000" dirty="0">
                        <a:solidFill>
                          <a:schemeClr val="tx1"/>
                        </a:solidFill>
                      </a:endParaRPr>
                    </a:p>
                  </a:txBody>
                  <a:tcPr marL="91404" marR="91404" marT="45759" marB="45759">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n 1">
            <a:extLst>
              <a:ext uri="{FF2B5EF4-FFF2-40B4-BE49-F238E27FC236}">
                <a16:creationId xmlns:a16="http://schemas.microsoft.com/office/drawing/2014/main" id="{3C8E47E2-D7BA-4E3B-8439-04AB558196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10625" y="44451"/>
            <a:ext cx="1822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oup 48">
            <a:extLst>
              <a:ext uri="{FF2B5EF4-FFF2-40B4-BE49-F238E27FC236}">
                <a16:creationId xmlns:a16="http://schemas.microsoft.com/office/drawing/2014/main" id="{365EA466-3567-4DEF-A1D9-5529F42ECC09}"/>
              </a:ext>
            </a:extLst>
          </p:cNvPr>
          <p:cNvGraphicFramePr>
            <a:graphicFrameLocks noGrp="1"/>
          </p:cNvGraphicFramePr>
          <p:nvPr/>
        </p:nvGraphicFramePr>
        <p:xfrm>
          <a:off x="1992313" y="3141664"/>
          <a:ext cx="3600450" cy="2471738"/>
        </p:xfrm>
        <a:graphic>
          <a:graphicData uri="http://schemas.openxmlformats.org/drawingml/2006/table">
            <a:tbl>
              <a:tblPr/>
              <a:tblGrid>
                <a:gridCol w="1736328">
                  <a:extLst>
                    <a:ext uri="{9D8B030D-6E8A-4147-A177-3AD203B41FA5}">
                      <a16:colId xmlns:a16="http://schemas.microsoft.com/office/drawing/2014/main" val="20000"/>
                    </a:ext>
                  </a:extLst>
                </a:gridCol>
                <a:gridCol w="1864122">
                  <a:extLst>
                    <a:ext uri="{9D8B030D-6E8A-4147-A177-3AD203B41FA5}">
                      <a16:colId xmlns:a16="http://schemas.microsoft.com/office/drawing/2014/main" val="20001"/>
                    </a:ext>
                  </a:extLst>
                </a:gridCol>
              </a:tblGrid>
              <a:tr h="594727">
                <a:tc>
                  <a:txBody>
                    <a:bodyPr/>
                    <a:lstStyle/>
                    <a:p>
                      <a:pPr algn="ctr">
                        <a:lnSpc>
                          <a:spcPct val="115000"/>
                        </a:lnSpc>
                        <a:spcAft>
                          <a:spcPts val="0"/>
                        </a:spcAft>
                      </a:pPr>
                      <a:r>
                        <a:rPr lang="es-MX" sz="1600" b="1" dirty="0">
                          <a:effectLst/>
                          <a:latin typeface="+mj-lt"/>
                          <a:ea typeface="Times New Roman" panose="02020603050405020304" pitchFamily="18" charset="0"/>
                        </a:rPr>
                        <a:t>TRIMESTRE</a:t>
                      </a:r>
                    </a:p>
                  </a:txBody>
                  <a:tcPr marL="91435" marR="91435" marT="45648" marB="456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mj-lt"/>
                          <a:cs typeface="Arial" charset="0"/>
                        </a:rPr>
                        <a:t>PORCENTAJE DE CUMPLIMIENTO</a:t>
                      </a:r>
                    </a:p>
                  </a:txBody>
                  <a:tcPr marL="91435" marR="91435" marT="45648" marB="456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870875">
                <a:tc>
                  <a:txBody>
                    <a:bodyPr/>
                    <a:lstStyle/>
                    <a:p>
                      <a:pPr algn="ctr">
                        <a:lnSpc>
                          <a:spcPct val="115000"/>
                        </a:lnSpc>
                        <a:spcAft>
                          <a:spcPts val="0"/>
                        </a:spcAft>
                      </a:pPr>
                      <a:r>
                        <a:rPr lang="es-MX" sz="1800" b="0" dirty="0">
                          <a:effectLst/>
                          <a:latin typeface="+mj-lt"/>
                          <a:ea typeface="Times New Roman" panose="02020603050405020304" pitchFamily="18" charset="0"/>
                        </a:rPr>
                        <a:t>1ER</a:t>
                      </a:r>
                      <a:br>
                        <a:rPr lang="es-MX" sz="1800" b="0" dirty="0">
                          <a:effectLst/>
                          <a:latin typeface="+mj-lt"/>
                          <a:ea typeface="Times New Roman" panose="02020603050405020304" pitchFamily="18" charset="0"/>
                        </a:rPr>
                      </a:br>
                      <a:r>
                        <a:rPr lang="es-MX" sz="1800" b="0" dirty="0">
                          <a:effectLst/>
                          <a:latin typeface="+mj-lt"/>
                          <a:ea typeface="Times New Roman" panose="02020603050405020304" pitchFamily="18" charset="0"/>
                        </a:rPr>
                        <a:t>Enero</a:t>
                      </a:r>
                      <a:r>
                        <a:rPr lang="es-MX" sz="1800" b="0" baseline="0" dirty="0">
                          <a:effectLst/>
                          <a:latin typeface="+mj-lt"/>
                          <a:ea typeface="Times New Roman" panose="02020603050405020304" pitchFamily="18" charset="0"/>
                        </a:rPr>
                        <a:t> - Marzo</a:t>
                      </a:r>
                      <a:endParaRPr lang="es-MX" sz="1800" b="0" dirty="0">
                        <a:effectLst/>
                        <a:latin typeface="+mj-lt"/>
                        <a:ea typeface="Times New Roman" panose="02020603050405020304" pitchFamily="18" charset="0"/>
                      </a:endParaRPr>
                    </a:p>
                  </a:txBody>
                  <a:tcPr marL="91435" marR="91435" marT="45648" marB="456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mj-lt"/>
                          <a:cs typeface="Arial" charset="0"/>
                        </a:rPr>
                        <a:t> 99.30% </a:t>
                      </a:r>
                    </a:p>
                  </a:txBody>
                  <a:tcPr marL="91435" marR="91435" marT="45648" marB="456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06136">
                <a:tc>
                  <a:txBody>
                    <a:bodyPr/>
                    <a:lstStyle/>
                    <a:p>
                      <a:pPr algn="ctr">
                        <a:lnSpc>
                          <a:spcPct val="115000"/>
                        </a:lnSpc>
                        <a:spcAft>
                          <a:spcPts val="0"/>
                        </a:spcAft>
                      </a:pPr>
                      <a:r>
                        <a:rPr lang="es-MX" sz="1800" b="0" dirty="0">
                          <a:effectLst/>
                          <a:latin typeface="+mj-lt"/>
                          <a:ea typeface="Times New Roman" panose="02020603050405020304" pitchFamily="18" charset="0"/>
                        </a:rPr>
                        <a:t>2NDO </a:t>
                      </a:r>
                      <a:endParaRPr lang="es-MX" sz="1800" b="0" baseline="0" dirty="0">
                        <a:effectLst/>
                        <a:latin typeface="+mj-lt"/>
                        <a:ea typeface="Times New Roman" panose="02020603050405020304" pitchFamily="18" charset="0"/>
                      </a:endParaRPr>
                    </a:p>
                    <a:p>
                      <a:pPr algn="ctr">
                        <a:lnSpc>
                          <a:spcPct val="115000"/>
                        </a:lnSpc>
                        <a:spcAft>
                          <a:spcPts val="0"/>
                        </a:spcAft>
                      </a:pPr>
                      <a:r>
                        <a:rPr lang="es-MX" sz="1800" b="0" baseline="0" dirty="0">
                          <a:effectLst/>
                          <a:latin typeface="+mj-lt"/>
                          <a:ea typeface="Times New Roman" panose="02020603050405020304" pitchFamily="18" charset="0"/>
                        </a:rPr>
                        <a:t>Abril – Junio </a:t>
                      </a:r>
                      <a:endParaRPr lang="es-MX" sz="1800" b="0" dirty="0">
                        <a:effectLst/>
                        <a:latin typeface="+mj-lt"/>
                        <a:ea typeface="Times New Roman" panose="02020603050405020304" pitchFamily="18" charset="0"/>
                      </a:endParaRPr>
                    </a:p>
                  </a:txBody>
                  <a:tcPr marL="91435" marR="91435" marT="45648" marB="456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mj-lt"/>
                          <a:cs typeface="Arial" charset="0"/>
                        </a:rPr>
                        <a:t>99.30%</a:t>
                      </a:r>
                    </a:p>
                  </a:txBody>
                  <a:tcPr marL="91435" marR="91435" marT="45648" marB="456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5" name="Group 48">
            <a:extLst>
              <a:ext uri="{FF2B5EF4-FFF2-40B4-BE49-F238E27FC236}">
                <a16:creationId xmlns:a16="http://schemas.microsoft.com/office/drawing/2014/main" id="{1CE0B813-0CE2-4A33-A0D8-1B160AD2D29A}"/>
              </a:ext>
            </a:extLst>
          </p:cNvPr>
          <p:cNvGraphicFramePr>
            <a:graphicFrameLocks noGrp="1"/>
          </p:cNvGraphicFramePr>
          <p:nvPr/>
        </p:nvGraphicFramePr>
        <p:xfrm>
          <a:off x="6456364" y="3284539"/>
          <a:ext cx="3768725" cy="2655887"/>
        </p:xfrm>
        <a:graphic>
          <a:graphicData uri="http://schemas.openxmlformats.org/drawingml/2006/table">
            <a:tbl>
              <a:tblPr/>
              <a:tblGrid>
                <a:gridCol w="1817480">
                  <a:extLst>
                    <a:ext uri="{9D8B030D-6E8A-4147-A177-3AD203B41FA5}">
                      <a16:colId xmlns:a16="http://schemas.microsoft.com/office/drawing/2014/main" val="20000"/>
                    </a:ext>
                  </a:extLst>
                </a:gridCol>
                <a:gridCol w="1951245">
                  <a:extLst>
                    <a:ext uri="{9D8B030D-6E8A-4147-A177-3AD203B41FA5}">
                      <a16:colId xmlns:a16="http://schemas.microsoft.com/office/drawing/2014/main" val="20001"/>
                    </a:ext>
                  </a:extLst>
                </a:gridCol>
              </a:tblGrid>
              <a:tr h="579420">
                <a:tc>
                  <a:txBody>
                    <a:bodyPr/>
                    <a:lstStyle/>
                    <a:p>
                      <a:pPr algn="ctr">
                        <a:lnSpc>
                          <a:spcPct val="115000"/>
                        </a:lnSpc>
                        <a:spcAft>
                          <a:spcPts val="0"/>
                        </a:spcAft>
                      </a:pPr>
                      <a:r>
                        <a:rPr lang="es-MX" sz="1600" b="1" dirty="0">
                          <a:effectLst/>
                          <a:latin typeface="+mj-lt"/>
                          <a:ea typeface="Times New Roman" panose="02020603050405020304" pitchFamily="18" charset="0"/>
                        </a:rPr>
                        <a:t>TRIMESTRE</a:t>
                      </a:r>
                    </a:p>
                  </a:txBody>
                  <a:tcPr marL="91444" marR="91444"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mj-lt"/>
                          <a:cs typeface="Arial" charset="0"/>
                        </a:rPr>
                        <a:t>PORCENTAJE DE CUMPLIMIENTO</a:t>
                      </a:r>
                    </a:p>
                  </a:txBody>
                  <a:tcPr marL="91444" marR="91444"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1038483">
                <a:tc>
                  <a:txBody>
                    <a:bodyPr/>
                    <a:lstStyle/>
                    <a:p>
                      <a:pPr algn="ctr">
                        <a:lnSpc>
                          <a:spcPct val="115000"/>
                        </a:lnSpc>
                        <a:spcAft>
                          <a:spcPts val="0"/>
                        </a:spcAft>
                      </a:pPr>
                      <a:r>
                        <a:rPr lang="es-MX" sz="1800" b="0" dirty="0">
                          <a:effectLst/>
                          <a:latin typeface="+mj-lt"/>
                          <a:ea typeface="Times New Roman" panose="02020603050405020304" pitchFamily="18" charset="0"/>
                        </a:rPr>
                        <a:t>3ER</a:t>
                      </a:r>
                      <a:br>
                        <a:rPr lang="es-MX" sz="1800" b="0" dirty="0">
                          <a:effectLst/>
                          <a:latin typeface="+mj-lt"/>
                          <a:ea typeface="Times New Roman" panose="02020603050405020304" pitchFamily="18" charset="0"/>
                        </a:rPr>
                      </a:br>
                      <a:r>
                        <a:rPr lang="es-MX" sz="1800" b="0" dirty="0">
                          <a:effectLst/>
                          <a:latin typeface="+mj-lt"/>
                          <a:ea typeface="Times New Roman" panose="02020603050405020304" pitchFamily="18" charset="0"/>
                        </a:rPr>
                        <a:t>Julio</a:t>
                      </a:r>
                      <a:r>
                        <a:rPr lang="es-MX" sz="1800" b="0" baseline="0" dirty="0">
                          <a:effectLst/>
                          <a:latin typeface="+mj-lt"/>
                          <a:ea typeface="Times New Roman" panose="02020603050405020304" pitchFamily="18" charset="0"/>
                        </a:rPr>
                        <a:t> - Septiembre</a:t>
                      </a:r>
                      <a:endParaRPr lang="es-MX" sz="1800" b="0" dirty="0">
                        <a:effectLst/>
                        <a:latin typeface="+mj-lt"/>
                        <a:ea typeface="Times New Roman" panose="02020603050405020304" pitchFamily="18" charset="0"/>
                      </a:endParaRPr>
                    </a:p>
                  </a:txBody>
                  <a:tcPr marL="91444" marR="91444"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mj-lt"/>
                          <a:cs typeface="Arial" charset="0"/>
                        </a:rPr>
                        <a:t> 100%</a:t>
                      </a:r>
                    </a:p>
                  </a:txBody>
                  <a:tcPr marL="91444" marR="91444"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37984">
                <a:tc>
                  <a:txBody>
                    <a:bodyPr/>
                    <a:lstStyle/>
                    <a:p>
                      <a:pPr algn="ctr">
                        <a:lnSpc>
                          <a:spcPct val="115000"/>
                        </a:lnSpc>
                        <a:spcAft>
                          <a:spcPts val="0"/>
                        </a:spcAft>
                      </a:pPr>
                      <a:r>
                        <a:rPr lang="es-MX" sz="1800" b="0" dirty="0">
                          <a:effectLst/>
                          <a:latin typeface="+mj-lt"/>
                          <a:ea typeface="Times New Roman" panose="02020603050405020304" pitchFamily="18" charset="0"/>
                        </a:rPr>
                        <a:t>4TO</a:t>
                      </a:r>
                      <a:r>
                        <a:rPr lang="es-MX" sz="1800" b="0" baseline="0" dirty="0">
                          <a:effectLst/>
                          <a:latin typeface="+mj-lt"/>
                          <a:ea typeface="Times New Roman" panose="02020603050405020304" pitchFamily="18" charset="0"/>
                        </a:rPr>
                        <a:t>  </a:t>
                      </a:r>
                      <a:br>
                        <a:rPr lang="es-MX" sz="1800" b="0" baseline="0" dirty="0">
                          <a:effectLst/>
                          <a:latin typeface="+mj-lt"/>
                          <a:ea typeface="Times New Roman" panose="02020603050405020304" pitchFamily="18" charset="0"/>
                        </a:rPr>
                      </a:br>
                      <a:r>
                        <a:rPr lang="es-MX" sz="1800" b="0" baseline="0" dirty="0">
                          <a:effectLst/>
                          <a:latin typeface="+mj-lt"/>
                          <a:ea typeface="Times New Roman" panose="02020603050405020304" pitchFamily="18" charset="0"/>
                        </a:rPr>
                        <a:t>Octubre - Diciembre</a:t>
                      </a:r>
                      <a:endParaRPr lang="es-MX" sz="1800" b="0" dirty="0">
                        <a:effectLst/>
                        <a:latin typeface="+mj-lt"/>
                        <a:ea typeface="Times New Roman" panose="02020603050405020304" pitchFamily="18" charset="0"/>
                      </a:endParaRPr>
                    </a:p>
                  </a:txBody>
                  <a:tcPr marL="91444" marR="91444"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mj-lt"/>
                          <a:cs typeface="Arial" charset="0"/>
                        </a:rPr>
                        <a:t>En espera de resultados</a:t>
                      </a:r>
                    </a:p>
                  </a:txBody>
                  <a:tcPr marL="91444" marR="91444" marT="45691" marB="456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6" name="5 Rectángulo">
            <a:extLst>
              <a:ext uri="{FF2B5EF4-FFF2-40B4-BE49-F238E27FC236}">
                <a16:creationId xmlns:a16="http://schemas.microsoft.com/office/drawing/2014/main" id="{3A35C8B9-9F55-443A-A4F9-4558E66051A6}"/>
              </a:ext>
            </a:extLst>
          </p:cNvPr>
          <p:cNvSpPr/>
          <p:nvPr/>
        </p:nvSpPr>
        <p:spPr>
          <a:xfrm>
            <a:off x="2495600" y="1060353"/>
            <a:ext cx="7272808"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sz="3600" spc="50" dirty="0">
                <a:ln w="11430"/>
                <a:solidFill>
                  <a:srgbClr val="C00000"/>
                </a:solidFill>
                <a:effectLst>
                  <a:outerShdw blurRad="38100" dist="38100" dir="2700000" algn="tl">
                    <a:srgbClr val="000000">
                      <a:alpha val="43137"/>
                    </a:srgbClr>
                  </a:outerShdw>
                </a:effectLst>
              </a:rPr>
              <a:t>Resultados de las evaluaciones trimestrales de cumplimiento de la IPO</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n 1">
            <a:extLst>
              <a:ext uri="{FF2B5EF4-FFF2-40B4-BE49-F238E27FC236}">
                <a16:creationId xmlns:a16="http://schemas.microsoft.com/office/drawing/2014/main" id="{F1E2BFE0-04AB-42B0-9BBE-9DB0A24B68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6163" y="119064"/>
            <a:ext cx="1822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CuadroTexto 5">
            <a:extLst>
              <a:ext uri="{FF2B5EF4-FFF2-40B4-BE49-F238E27FC236}">
                <a16:creationId xmlns:a16="http://schemas.microsoft.com/office/drawing/2014/main" id="{794360AB-E6EE-499F-8385-6E8B01FC0337}"/>
              </a:ext>
            </a:extLst>
          </p:cNvPr>
          <p:cNvSpPr txBox="1">
            <a:spLocks noChangeArrowheads="1"/>
          </p:cNvSpPr>
          <p:nvPr/>
        </p:nvSpPr>
        <p:spPr bwMode="auto">
          <a:xfrm>
            <a:off x="2135188" y="1268413"/>
            <a:ext cx="820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s-MX" altLang="es-MX" sz="2000">
                <a:solidFill>
                  <a:srgbClr val="C00000"/>
                </a:solidFill>
              </a:rPr>
              <a:t>Reuniones del Comité de transparencia, convocadas y realizadas: </a:t>
            </a:r>
          </a:p>
        </p:txBody>
      </p:sp>
      <p:graphicFrame>
        <p:nvGraphicFramePr>
          <p:cNvPr id="5" name="Tabla 4">
            <a:extLst>
              <a:ext uri="{FF2B5EF4-FFF2-40B4-BE49-F238E27FC236}">
                <a16:creationId xmlns:a16="http://schemas.microsoft.com/office/drawing/2014/main" id="{1404DB61-548E-498B-A946-A91E31E25945}"/>
              </a:ext>
            </a:extLst>
          </p:cNvPr>
          <p:cNvGraphicFramePr>
            <a:graphicFrameLocks noGrp="1"/>
          </p:cNvGraphicFramePr>
          <p:nvPr/>
        </p:nvGraphicFramePr>
        <p:xfrm>
          <a:off x="1931988" y="1812926"/>
          <a:ext cx="8412162" cy="4862513"/>
        </p:xfrm>
        <a:graphic>
          <a:graphicData uri="http://schemas.openxmlformats.org/drawingml/2006/table">
            <a:tbl>
              <a:tblPr firstRow="1" bandRow="1">
                <a:tableStyleId>{F5AB1C69-6EDB-4FF4-983F-18BD219EF322}</a:tableStyleId>
              </a:tblPr>
              <a:tblGrid>
                <a:gridCol w="2736552">
                  <a:extLst>
                    <a:ext uri="{9D8B030D-6E8A-4147-A177-3AD203B41FA5}">
                      <a16:colId xmlns:a16="http://schemas.microsoft.com/office/drawing/2014/main" val="20000"/>
                    </a:ext>
                  </a:extLst>
                </a:gridCol>
                <a:gridCol w="2871556">
                  <a:extLst>
                    <a:ext uri="{9D8B030D-6E8A-4147-A177-3AD203B41FA5}">
                      <a16:colId xmlns:a16="http://schemas.microsoft.com/office/drawing/2014/main" val="20001"/>
                    </a:ext>
                  </a:extLst>
                </a:gridCol>
                <a:gridCol w="2804054">
                  <a:extLst>
                    <a:ext uri="{9D8B030D-6E8A-4147-A177-3AD203B41FA5}">
                      <a16:colId xmlns:a16="http://schemas.microsoft.com/office/drawing/2014/main" val="20002"/>
                    </a:ext>
                  </a:extLst>
                </a:gridCol>
              </a:tblGrid>
              <a:tr h="457242">
                <a:tc>
                  <a:txBody>
                    <a:bodyPr/>
                    <a:lstStyle/>
                    <a:p>
                      <a:pPr algn="ctr"/>
                      <a:r>
                        <a:rPr lang="es-MX" sz="2400" b="1" dirty="0">
                          <a:solidFill>
                            <a:schemeClr val="tx1"/>
                          </a:solidFill>
                        </a:rPr>
                        <a:t>Reuniones</a:t>
                      </a:r>
                      <a:r>
                        <a:rPr lang="es-MX" sz="2400" b="1" baseline="0" dirty="0">
                          <a:solidFill>
                            <a:schemeClr val="tx1"/>
                          </a:solidFill>
                        </a:rPr>
                        <a:t> </a:t>
                      </a:r>
                      <a:endParaRPr lang="es-MX" sz="2400" b="1" dirty="0">
                        <a:solidFill>
                          <a:schemeClr val="tx1"/>
                        </a:solidFill>
                      </a:endParaRPr>
                    </a:p>
                  </a:txBody>
                  <a:tcPr marL="91436" marR="91436" marT="45719" marB="45719">
                    <a:solidFill>
                      <a:schemeClr val="bg2">
                        <a:lumMod val="60000"/>
                        <a:lumOff val="40000"/>
                      </a:schemeClr>
                    </a:solidFill>
                  </a:tcPr>
                </a:tc>
                <a:tc>
                  <a:txBody>
                    <a:bodyPr/>
                    <a:lstStyle/>
                    <a:p>
                      <a:pPr algn="ctr"/>
                      <a:r>
                        <a:rPr lang="es-MX" sz="2400" b="1" dirty="0">
                          <a:solidFill>
                            <a:schemeClr val="tx1"/>
                          </a:solidFill>
                        </a:rPr>
                        <a:t>Ordinarias</a:t>
                      </a:r>
                    </a:p>
                  </a:txBody>
                  <a:tcPr marL="91436" marR="91436" marT="45719" marB="45719">
                    <a:solidFill>
                      <a:schemeClr val="bg2">
                        <a:lumMod val="60000"/>
                        <a:lumOff val="40000"/>
                      </a:schemeClr>
                    </a:solidFill>
                  </a:tcPr>
                </a:tc>
                <a:tc>
                  <a:txBody>
                    <a:bodyPr/>
                    <a:lstStyle/>
                    <a:p>
                      <a:pPr algn="ctr"/>
                      <a:r>
                        <a:rPr lang="es-MX" sz="2400" b="1" dirty="0">
                          <a:solidFill>
                            <a:schemeClr val="tx1"/>
                          </a:solidFill>
                        </a:rPr>
                        <a:t>Extraordinarias</a:t>
                      </a:r>
                    </a:p>
                  </a:txBody>
                  <a:tcPr marL="91436" marR="91436" marT="45719" marB="45719">
                    <a:solidFill>
                      <a:schemeClr val="bg2">
                        <a:lumMod val="60000"/>
                        <a:lumOff val="40000"/>
                      </a:schemeClr>
                    </a:solidFill>
                  </a:tcPr>
                </a:tc>
                <a:extLst>
                  <a:ext uri="{0D108BD9-81ED-4DB2-BD59-A6C34878D82A}">
                    <a16:rowId xmlns:a16="http://schemas.microsoft.com/office/drawing/2014/main" val="10000"/>
                  </a:ext>
                </a:extLst>
              </a:tr>
              <a:tr h="335307">
                <a:tc>
                  <a:txBody>
                    <a:bodyPr/>
                    <a:lstStyle/>
                    <a:p>
                      <a:pPr algn="ctr"/>
                      <a:r>
                        <a:rPr lang="es-MX" sz="1600" b="0" dirty="0"/>
                        <a:t>Enero</a:t>
                      </a:r>
                    </a:p>
                  </a:txBody>
                  <a:tcPr marL="91436" marR="91436" marT="45719" marB="45719"/>
                </a:tc>
                <a:tc>
                  <a:txBody>
                    <a:bodyPr/>
                    <a:lstStyle/>
                    <a:p>
                      <a:pPr algn="ctr"/>
                      <a:r>
                        <a:rPr lang="es-MX" sz="1600" b="0" dirty="0"/>
                        <a:t>0</a:t>
                      </a:r>
                    </a:p>
                  </a:txBody>
                  <a:tcPr marL="91436" marR="91436" marT="45719" marB="45719"/>
                </a:tc>
                <a:tc>
                  <a:txBody>
                    <a:bodyPr/>
                    <a:lstStyle/>
                    <a:p>
                      <a:pPr algn="ctr"/>
                      <a:r>
                        <a:rPr lang="es-MX" sz="1600" b="0" dirty="0"/>
                        <a:t>0</a:t>
                      </a:r>
                    </a:p>
                  </a:txBody>
                  <a:tcPr marL="91436" marR="91436" marT="45719" marB="45719"/>
                </a:tc>
                <a:extLst>
                  <a:ext uri="{0D108BD9-81ED-4DB2-BD59-A6C34878D82A}">
                    <a16:rowId xmlns:a16="http://schemas.microsoft.com/office/drawing/2014/main" val="10001"/>
                  </a:ext>
                </a:extLst>
              </a:tr>
              <a:tr h="335307">
                <a:tc>
                  <a:txBody>
                    <a:bodyPr/>
                    <a:lstStyle/>
                    <a:p>
                      <a:pPr algn="ctr"/>
                      <a:r>
                        <a:rPr lang="es-MX" sz="1600" b="0" dirty="0"/>
                        <a:t>Febrero</a:t>
                      </a:r>
                    </a:p>
                  </a:txBody>
                  <a:tcPr marL="91436" marR="91436" marT="45719" marB="45719"/>
                </a:tc>
                <a:tc>
                  <a:txBody>
                    <a:bodyPr/>
                    <a:lstStyle/>
                    <a:p>
                      <a:pPr algn="ctr"/>
                      <a:r>
                        <a:rPr lang="es-MX" sz="1600" b="0" dirty="0"/>
                        <a:t>0</a:t>
                      </a:r>
                    </a:p>
                  </a:txBody>
                  <a:tcPr marL="91436" marR="91436" marT="45719" marB="45719"/>
                </a:tc>
                <a:tc>
                  <a:txBody>
                    <a:bodyPr/>
                    <a:lstStyle/>
                    <a:p>
                      <a:pPr algn="ctr"/>
                      <a:r>
                        <a:rPr lang="es-MX" sz="1600" b="0" dirty="0"/>
                        <a:t>0</a:t>
                      </a:r>
                    </a:p>
                  </a:txBody>
                  <a:tcPr marL="91436" marR="91436" marT="45719" marB="45719"/>
                </a:tc>
                <a:extLst>
                  <a:ext uri="{0D108BD9-81ED-4DB2-BD59-A6C34878D82A}">
                    <a16:rowId xmlns:a16="http://schemas.microsoft.com/office/drawing/2014/main" val="10002"/>
                  </a:ext>
                </a:extLst>
              </a:tr>
              <a:tr h="335307">
                <a:tc>
                  <a:txBody>
                    <a:bodyPr/>
                    <a:lstStyle/>
                    <a:p>
                      <a:pPr algn="ctr"/>
                      <a:r>
                        <a:rPr lang="es-MX" sz="1600" b="0" dirty="0"/>
                        <a:t>Marzo</a:t>
                      </a:r>
                    </a:p>
                  </a:txBody>
                  <a:tcPr marL="91436" marR="91436" marT="45719" marB="45719"/>
                </a:tc>
                <a:tc>
                  <a:txBody>
                    <a:bodyPr/>
                    <a:lstStyle/>
                    <a:p>
                      <a:pPr algn="ctr"/>
                      <a:r>
                        <a:rPr lang="es-MX" sz="1600" b="0" dirty="0"/>
                        <a:t>1</a:t>
                      </a:r>
                    </a:p>
                  </a:txBody>
                  <a:tcPr marL="91436" marR="91436" marT="45719" marB="45719"/>
                </a:tc>
                <a:tc>
                  <a:txBody>
                    <a:bodyPr/>
                    <a:lstStyle/>
                    <a:p>
                      <a:pPr algn="ctr"/>
                      <a:r>
                        <a:rPr lang="es-MX" sz="1600" b="0" dirty="0"/>
                        <a:t>3</a:t>
                      </a:r>
                    </a:p>
                  </a:txBody>
                  <a:tcPr marL="91436" marR="91436" marT="45719" marB="45719"/>
                </a:tc>
                <a:extLst>
                  <a:ext uri="{0D108BD9-81ED-4DB2-BD59-A6C34878D82A}">
                    <a16:rowId xmlns:a16="http://schemas.microsoft.com/office/drawing/2014/main" val="10003"/>
                  </a:ext>
                </a:extLst>
              </a:tr>
              <a:tr h="335307">
                <a:tc>
                  <a:txBody>
                    <a:bodyPr/>
                    <a:lstStyle/>
                    <a:p>
                      <a:pPr algn="ctr"/>
                      <a:r>
                        <a:rPr lang="es-MX" sz="1600" b="0" dirty="0"/>
                        <a:t>Abril</a:t>
                      </a:r>
                    </a:p>
                  </a:txBody>
                  <a:tcPr marL="91436" marR="91436" marT="45719" marB="45719"/>
                </a:tc>
                <a:tc>
                  <a:txBody>
                    <a:bodyPr/>
                    <a:lstStyle/>
                    <a:p>
                      <a:pPr algn="ctr"/>
                      <a:r>
                        <a:rPr lang="es-MX" sz="1600" b="0" dirty="0"/>
                        <a:t>1</a:t>
                      </a:r>
                    </a:p>
                  </a:txBody>
                  <a:tcPr marL="91436" marR="91436" marT="45719" marB="45719"/>
                </a:tc>
                <a:tc>
                  <a:txBody>
                    <a:bodyPr/>
                    <a:lstStyle/>
                    <a:p>
                      <a:pPr algn="ctr"/>
                      <a:r>
                        <a:rPr lang="es-MX" sz="1600" b="0" dirty="0"/>
                        <a:t>4</a:t>
                      </a:r>
                    </a:p>
                  </a:txBody>
                  <a:tcPr marL="91436" marR="91436" marT="45719" marB="45719"/>
                </a:tc>
                <a:extLst>
                  <a:ext uri="{0D108BD9-81ED-4DB2-BD59-A6C34878D82A}">
                    <a16:rowId xmlns:a16="http://schemas.microsoft.com/office/drawing/2014/main" val="10004"/>
                  </a:ext>
                </a:extLst>
              </a:tr>
              <a:tr h="335307">
                <a:tc>
                  <a:txBody>
                    <a:bodyPr/>
                    <a:lstStyle/>
                    <a:p>
                      <a:pPr algn="ctr"/>
                      <a:r>
                        <a:rPr lang="es-MX" sz="1600" b="0" dirty="0"/>
                        <a:t>Mayo</a:t>
                      </a:r>
                    </a:p>
                  </a:txBody>
                  <a:tcPr marL="91436" marR="91436" marT="45719" marB="45719"/>
                </a:tc>
                <a:tc>
                  <a:txBody>
                    <a:bodyPr/>
                    <a:lstStyle/>
                    <a:p>
                      <a:pPr algn="ctr"/>
                      <a:r>
                        <a:rPr lang="es-MX" sz="1600" b="0" dirty="0"/>
                        <a:t>1</a:t>
                      </a:r>
                    </a:p>
                  </a:txBody>
                  <a:tcPr marL="91436" marR="91436" marT="45719" marB="45719"/>
                </a:tc>
                <a:tc>
                  <a:txBody>
                    <a:bodyPr/>
                    <a:lstStyle/>
                    <a:p>
                      <a:pPr algn="ctr"/>
                      <a:r>
                        <a:rPr lang="es-MX" sz="1600" b="0" dirty="0"/>
                        <a:t>3</a:t>
                      </a:r>
                    </a:p>
                  </a:txBody>
                  <a:tcPr marL="91436" marR="91436" marT="45719" marB="45719"/>
                </a:tc>
                <a:extLst>
                  <a:ext uri="{0D108BD9-81ED-4DB2-BD59-A6C34878D82A}">
                    <a16:rowId xmlns:a16="http://schemas.microsoft.com/office/drawing/2014/main" val="10005"/>
                  </a:ext>
                </a:extLst>
              </a:tr>
              <a:tr h="335307">
                <a:tc>
                  <a:txBody>
                    <a:bodyPr/>
                    <a:lstStyle/>
                    <a:p>
                      <a:pPr algn="ctr"/>
                      <a:r>
                        <a:rPr lang="es-MX" sz="1600" b="0" dirty="0"/>
                        <a:t>Junio</a:t>
                      </a:r>
                    </a:p>
                  </a:txBody>
                  <a:tcPr marL="91436" marR="91436" marT="45719" marB="45719"/>
                </a:tc>
                <a:tc>
                  <a:txBody>
                    <a:bodyPr/>
                    <a:lstStyle/>
                    <a:p>
                      <a:pPr algn="ctr"/>
                      <a:r>
                        <a:rPr lang="es-MX" sz="1600" b="0" dirty="0"/>
                        <a:t>1</a:t>
                      </a:r>
                    </a:p>
                  </a:txBody>
                  <a:tcPr marL="91436" marR="91436" marT="45719" marB="45719"/>
                </a:tc>
                <a:tc>
                  <a:txBody>
                    <a:bodyPr/>
                    <a:lstStyle/>
                    <a:p>
                      <a:pPr algn="ctr"/>
                      <a:r>
                        <a:rPr lang="es-MX" sz="1600" b="0" dirty="0"/>
                        <a:t>4</a:t>
                      </a:r>
                    </a:p>
                  </a:txBody>
                  <a:tcPr marL="91436" marR="91436" marT="45719" marB="45719"/>
                </a:tc>
                <a:extLst>
                  <a:ext uri="{0D108BD9-81ED-4DB2-BD59-A6C34878D82A}">
                    <a16:rowId xmlns:a16="http://schemas.microsoft.com/office/drawing/2014/main" val="10006"/>
                  </a:ext>
                </a:extLst>
              </a:tr>
              <a:tr h="335307">
                <a:tc>
                  <a:txBody>
                    <a:bodyPr/>
                    <a:lstStyle/>
                    <a:p>
                      <a:pPr algn="ctr"/>
                      <a:r>
                        <a:rPr lang="es-MX" sz="1600" b="0" dirty="0"/>
                        <a:t>Julio</a:t>
                      </a:r>
                      <a:r>
                        <a:rPr lang="es-MX" sz="1600" b="0" baseline="0" dirty="0"/>
                        <a:t> </a:t>
                      </a:r>
                      <a:endParaRPr lang="es-MX" sz="1600" b="0" dirty="0"/>
                    </a:p>
                  </a:txBody>
                  <a:tcPr marL="91436" marR="91436" marT="45719" marB="45719"/>
                </a:tc>
                <a:tc>
                  <a:txBody>
                    <a:bodyPr/>
                    <a:lstStyle/>
                    <a:p>
                      <a:pPr algn="ctr"/>
                      <a:r>
                        <a:rPr lang="es-MX" sz="1600" b="0" dirty="0"/>
                        <a:t>1</a:t>
                      </a:r>
                    </a:p>
                  </a:txBody>
                  <a:tcPr marL="91436" marR="91436" marT="45719" marB="45719"/>
                </a:tc>
                <a:tc>
                  <a:txBody>
                    <a:bodyPr/>
                    <a:lstStyle/>
                    <a:p>
                      <a:pPr algn="ctr"/>
                      <a:r>
                        <a:rPr lang="es-MX" sz="1600" b="0" dirty="0"/>
                        <a:t>1</a:t>
                      </a:r>
                    </a:p>
                  </a:txBody>
                  <a:tcPr marL="91436" marR="91436" marT="45719" marB="45719"/>
                </a:tc>
                <a:extLst>
                  <a:ext uri="{0D108BD9-81ED-4DB2-BD59-A6C34878D82A}">
                    <a16:rowId xmlns:a16="http://schemas.microsoft.com/office/drawing/2014/main" val="10007"/>
                  </a:ext>
                </a:extLst>
              </a:tr>
              <a:tr h="335307">
                <a:tc>
                  <a:txBody>
                    <a:bodyPr/>
                    <a:lstStyle/>
                    <a:p>
                      <a:pPr algn="ctr"/>
                      <a:r>
                        <a:rPr lang="es-MX" sz="1600" b="0" dirty="0"/>
                        <a:t>Agosto</a:t>
                      </a:r>
                    </a:p>
                  </a:txBody>
                  <a:tcPr marL="91436" marR="91436" marT="45719" marB="45719"/>
                </a:tc>
                <a:tc>
                  <a:txBody>
                    <a:bodyPr/>
                    <a:lstStyle/>
                    <a:p>
                      <a:pPr algn="ctr"/>
                      <a:r>
                        <a:rPr lang="es-MX" sz="1600" b="0" dirty="0"/>
                        <a:t>1</a:t>
                      </a:r>
                    </a:p>
                  </a:txBody>
                  <a:tcPr marL="91436" marR="91436" marT="45719" marB="45719"/>
                </a:tc>
                <a:tc>
                  <a:txBody>
                    <a:bodyPr/>
                    <a:lstStyle/>
                    <a:p>
                      <a:pPr algn="ctr"/>
                      <a:r>
                        <a:rPr lang="es-MX" sz="1600" b="0" dirty="0"/>
                        <a:t>4</a:t>
                      </a:r>
                    </a:p>
                  </a:txBody>
                  <a:tcPr marL="91436" marR="91436" marT="45719" marB="45719"/>
                </a:tc>
                <a:extLst>
                  <a:ext uri="{0D108BD9-81ED-4DB2-BD59-A6C34878D82A}">
                    <a16:rowId xmlns:a16="http://schemas.microsoft.com/office/drawing/2014/main" val="10008"/>
                  </a:ext>
                </a:extLst>
              </a:tr>
              <a:tr h="335307">
                <a:tc>
                  <a:txBody>
                    <a:bodyPr/>
                    <a:lstStyle/>
                    <a:p>
                      <a:pPr algn="ctr"/>
                      <a:r>
                        <a:rPr lang="es-MX" sz="1600" b="0" dirty="0"/>
                        <a:t>Septiembre</a:t>
                      </a:r>
                    </a:p>
                  </a:txBody>
                  <a:tcPr marL="91436" marR="91436" marT="45719" marB="45719"/>
                </a:tc>
                <a:tc>
                  <a:txBody>
                    <a:bodyPr/>
                    <a:lstStyle/>
                    <a:p>
                      <a:pPr algn="ctr"/>
                      <a:r>
                        <a:rPr lang="es-MX" sz="1600" b="0" dirty="0"/>
                        <a:t>1</a:t>
                      </a:r>
                    </a:p>
                  </a:txBody>
                  <a:tcPr marL="91436" marR="91436" marT="45719" marB="45719"/>
                </a:tc>
                <a:tc>
                  <a:txBody>
                    <a:bodyPr/>
                    <a:lstStyle/>
                    <a:p>
                      <a:pPr algn="ctr"/>
                      <a:r>
                        <a:rPr lang="es-MX" sz="1600" b="0" dirty="0"/>
                        <a:t>2</a:t>
                      </a:r>
                    </a:p>
                  </a:txBody>
                  <a:tcPr marL="91436" marR="91436" marT="45719" marB="45719"/>
                </a:tc>
                <a:extLst>
                  <a:ext uri="{0D108BD9-81ED-4DB2-BD59-A6C34878D82A}">
                    <a16:rowId xmlns:a16="http://schemas.microsoft.com/office/drawing/2014/main" val="10009"/>
                  </a:ext>
                </a:extLst>
              </a:tr>
              <a:tr h="335307">
                <a:tc>
                  <a:txBody>
                    <a:bodyPr/>
                    <a:lstStyle/>
                    <a:p>
                      <a:pPr algn="ctr"/>
                      <a:r>
                        <a:rPr lang="es-MX" sz="1600" b="0" dirty="0"/>
                        <a:t>Octubre</a:t>
                      </a:r>
                    </a:p>
                  </a:txBody>
                  <a:tcPr marL="91436" marR="91436" marT="45719" marB="45719"/>
                </a:tc>
                <a:tc>
                  <a:txBody>
                    <a:bodyPr/>
                    <a:lstStyle/>
                    <a:p>
                      <a:pPr algn="ctr"/>
                      <a:r>
                        <a:rPr lang="es-MX" sz="1600" b="0" dirty="0"/>
                        <a:t>1</a:t>
                      </a:r>
                    </a:p>
                  </a:txBody>
                  <a:tcPr marL="91436" marR="91436" marT="45719" marB="45719"/>
                </a:tc>
                <a:tc>
                  <a:txBody>
                    <a:bodyPr/>
                    <a:lstStyle/>
                    <a:p>
                      <a:pPr algn="ctr"/>
                      <a:r>
                        <a:rPr lang="es-MX" sz="1600" b="0" dirty="0"/>
                        <a:t>3</a:t>
                      </a:r>
                    </a:p>
                  </a:txBody>
                  <a:tcPr marL="91436" marR="91436" marT="45719" marB="45719"/>
                </a:tc>
                <a:extLst>
                  <a:ext uri="{0D108BD9-81ED-4DB2-BD59-A6C34878D82A}">
                    <a16:rowId xmlns:a16="http://schemas.microsoft.com/office/drawing/2014/main" val="10010"/>
                  </a:ext>
                </a:extLst>
              </a:tr>
              <a:tr h="335307">
                <a:tc>
                  <a:txBody>
                    <a:bodyPr/>
                    <a:lstStyle/>
                    <a:p>
                      <a:pPr algn="ctr"/>
                      <a:r>
                        <a:rPr lang="es-MX" sz="1600" b="0" dirty="0"/>
                        <a:t>Noviembre</a:t>
                      </a:r>
                    </a:p>
                  </a:txBody>
                  <a:tcPr marL="91436" marR="91436" marT="45719" marB="45719"/>
                </a:tc>
                <a:tc>
                  <a:txBody>
                    <a:bodyPr/>
                    <a:lstStyle/>
                    <a:p>
                      <a:pPr algn="ctr"/>
                      <a:r>
                        <a:rPr lang="es-MX" sz="1600" b="0" dirty="0"/>
                        <a:t>1</a:t>
                      </a:r>
                    </a:p>
                  </a:txBody>
                  <a:tcPr marL="91436" marR="91436" marT="45719" marB="45719"/>
                </a:tc>
                <a:tc>
                  <a:txBody>
                    <a:bodyPr/>
                    <a:lstStyle/>
                    <a:p>
                      <a:pPr algn="ctr"/>
                      <a:r>
                        <a:rPr lang="es-MX" sz="1600" b="0" dirty="0"/>
                        <a:t>4</a:t>
                      </a:r>
                    </a:p>
                  </a:txBody>
                  <a:tcPr marL="91436" marR="91436" marT="45719" marB="45719"/>
                </a:tc>
                <a:extLst>
                  <a:ext uri="{0D108BD9-81ED-4DB2-BD59-A6C34878D82A}">
                    <a16:rowId xmlns:a16="http://schemas.microsoft.com/office/drawing/2014/main" val="10011"/>
                  </a:ext>
                </a:extLst>
              </a:tr>
              <a:tr h="335307">
                <a:tc>
                  <a:txBody>
                    <a:bodyPr/>
                    <a:lstStyle/>
                    <a:p>
                      <a:pPr algn="ctr"/>
                      <a:r>
                        <a:rPr lang="es-MX" sz="1600" b="0" dirty="0"/>
                        <a:t>Diciembre</a:t>
                      </a:r>
                    </a:p>
                  </a:txBody>
                  <a:tcPr marL="91436" marR="91436" marT="45719" marB="45719"/>
                </a:tc>
                <a:tc>
                  <a:txBody>
                    <a:bodyPr/>
                    <a:lstStyle/>
                    <a:p>
                      <a:pPr algn="ctr"/>
                      <a:r>
                        <a:rPr lang="es-MX" sz="1600" b="0" dirty="0"/>
                        <a:t>1</a:t>
                      </a:r>
                    </a:p>
                  </a:txBody>
                  <a:tcPr marL="91436" marR="91436" marT="45719" marB="45719"/>
                </a:tc>
                <a:tc>
                  <a:txBody>
                    <a:bodyPr/>
                    <a:lstStyle/>
                    <a:p>
                      <a:pPr algn="ctr"/>
                      <a:r>
                        <a:rPr lang="es-MX" sz="1600" b="0" dirty="0"/>
                        <a:t>1</a:t>
                      </a:r>
                    </a:p>
                  </a:txBody>
                  <a:tcPr marL="91436" marR="91436" marT="45719" marB="45719"/>
                </a:tc>
                <a:extLst>
                  <a:ext uri="{0D108BD9-81ED-4DB2-BD59-A6C34878D82A}">
                    <a16:rowId xmlns:a16="http://schemas.microsoft.com/office/drawing/2014/main" val="10012"/>
                  </a:ext>
                </a:extLst>
              </a:tr>
              <a:tr h="381587">
                <a:tc>
                  <a:txBody>
                    <a:bodyPr/>
                    <a:lstStyle/>
                    <a:p>
                      <a:pPr algn="ctr"/>
                      <a:r>
                        <a:rPr lang="es-MX" sz="1600" b="1" dirty="0"/>
                        <a:t>TOTAL</a:t>
                      </a:r>
                    </a:p>
                  </a:txBody>
                  <a:tcPr marL="91436" marR="91436" marT="45719" marB="45719"/>
                </a:tc>
                <a:tc>
                  <a:txBody>
                    <a:bodyPr/>
                    <a:lstStyle/>
                    <a:p>
                      <a:pPr algn="ctr"/>
                      <a:r>
                        <a:rPr lang="es-MX" sz="1600" b="1" dirty="0"/>
                        <a:t>10</a:t>
                      </a:r>
                    </a:p>
                  </a:txBody>
                  <a:tcPr marL="91436" marR="91436" marT="45719" marB="45719"/>
                </a:tc>
                <a:tc>
                  <a:txBody>
                    <a:bodyPr/>
                    <a:lstStyle/>
                    <a:p>
                      <a:pPr algn="ctr"/>
                      <a:r>
                        <a:rPr lang="es-MX" sz="1600" b="1" dirty="0"/>
                        <a:t>29</a:t>
                      </a:r>
                    </a:p>
                  </a:txBody>
                  <a:tcPr marL="91436" marR="91436" marT="45719" marB="45719"/>
                </a:tc>
                <a:extLst>
                  <a:ext uri="{0D108BD9-81ED-4DB2-BD59-A6C34878D82A}">
                    <a16:rowId xmlns:a16="http://schemas.microsoft.com/office/drawing/2014/main" val="10013"/>
                  </a:ext>
                </a:extLst>
              </a:tr>
            </a:tbl>
          </a:graphicData>
        </a:graphic>
      </p:graphicFrame>
      <p:sp>
        <p:nvSpPr>
          <p:cNvPr id="6" name="5 Rectángulo">
            <a:extLst>
              <a:ext uri="{FF2B5EF4-FFF2-40B4-BE49-F238E27FC236}">
                <a16:creationId xmlns:a16="http://schemas.microsoft.com/office/drawing/2014/main" id="{2A9BDC51-532C-4806-8B3C-73D1CB4E05B7}"/>
              </a:ext>
            </a:extLst>
          </p:cNvPr>
          <p:cNvSpPr/>
          <p:nvPr/>
        </p:nvSpPr>
        <p:spPr>
          <a:xfrm>
            <a:off x="1775520" y="332657"/>
            <a:ext cx="5904656" cy="64633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sz="3600" spc="50" dirty="0">
                <a:ln w="11430"/>
                <a:solidFill>
                  <a:srgbClr val="C00000"/>
                </a:solidFill>
                <a:effectLst>
                  <a:outerShdw blurRad="38100" dist="38100" dir="2700000" algn="tl">
                    <a:srgbClr val="000000">
                      <a:alpha val="43137"/>
                    </a:srgbClr>
                  </a:outerShdw>
                </a:effectLst>
              </a:rPr>
              <a:t>Comité de Transparencia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7">
            <a:extLst>
              <a:ext uri="{FF2B5EF4-FFF2-40B4-BE49-F238E27FC236}">
                <a16:creationId xmlns:a16="http://schemas.microsoft.com/office/drawing/2014/main" id="{CD6D62D4-DD77-4DD7-9A51-DA06E6F355F4}"/>
              </a:ext>
            </a:extLst>
          </p:cNvPr>
          <p:cNvSpPr>
            <a:spLocks noChangeArrowheads="1"/>
          </p:cNvSpPr>
          <p:nvPr/>
        </p:nvSpPr>
        <p:spPr bwMode="auto">
          <a:xfrm>
            <a:off x="8832850" y="0"/>
            <a:ext cx="1835150" cy="1557338"/>
          </a:xfrm>
          <a:prstGeom prst="rect">
            <a:avLst/>
          </a:prstGeom>
          <a:solidFill>
            <a:schemeClr val="bg1"/>
          </a:solidFill>
          <a:ln w="9525">
            <a:solidFill>
              <a:schemeClr val="bg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MX" altLang="es-MX"/>
          </a:p>
        </p:txBody>
      </p:sp>
      <p:sp>
        <p:nvSpPr>
          <p:cNvPr id="6" name="5 Rectángulo">
            <a:extLst>
              <a:ext uri="{FF2B5EF4-FFF2-40B4-BE49-F238E27FC236}">
                <a16:creationId xmlns:a16="http://schemas.microsoft.com/office/drawing/2014/main" id="{17BC62F5-1674-4CC9-BBB1-08805112DFDB}"/>
              </a:ext>
            </a:extLst>
          </p:cNvPr>
          <p:cNvSpPr/>
          <p:nvPr/>
        </p:nvSpPr>
        <p:spPr>
          <a:xfrm>
            <a:off x="2333786" y="332657"/>
            <a:ext cx="5356786"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Transparencia y Sociedad Civil</a:t>
            </a:r>
          </a:p>
        </p:txBody>
      </p:sp>
      <p:pic>
        <p:nvPicPr>
          <p:cNvPr id="18436" name="6 Imagen" descr="Logo_ICAI GDE.jpg">
            <a:extLst>
              <a:ext uri="{FF2B5EF4-FFF2-40B4-BE49-F238E27FC236}">
                <a16:creationId xmlns:a16="http://schemas.microsoft.com/office/drawing/2014/main" id="{159C4857-4F3B-4936-A01E-1A61DDA773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4251" y="188914"/>
            <a:ext cx="16922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4 CuadroTexto">
            <a:extLst>
              <a:ext uri="{FF2B5EF4-FFF2-40B4-BE49-F238E27FC236}">
                <a16:creationId xmlns:a16="http://schemas.microsoft.com/office/drawing/2014/main" id="{8CB9DDAE-B985-4CFE-9E34-1CBB4AF4C6C3}"/>
              </a:ext>
            </a:extLst>
          </p:cNvPr>
          <p:cNvSpPr txBox="1">
            <a:spLocks noChangeArrowheads="1"/>
          </p:cNvSpPr>
          <p:nvPr/>
        </p:nvSpPr>
        <p:spPr bwMode="auto">
          <a:xfrm>
            <a:off x="1703388" y="1049338"/>
            <a:ext cx="8856662"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r>
              <a:rPr lang="es-ES" altLang="es-MX" u="sng" dirty="0"/>
              <a:t>Objetivo</a:t>
            </a:r>
            <a:r>
              <a:rPr lang="es-ES" altLang="es-MX" dirty="0"/>
              <a:t>: </a:t>
            </a:r>
            <a:r>
              <a:rPr lang="es-MX" dirty="0"/>
              <a:t>Promover el conocimiento y ejercicio del derecho de acceso a la información, la transparencia y la protección de los datos personales entre la sociedad civil.</a:t>
            </a:r>
            <a:endParaRPr lang="es-ES_tradnl" dirty="0"/>
          </a:p>
          <a:p>
            <a:pPr eaLnBrk="1" hangingPunct="1">
              <a:defRPr/>
            </a:pPr>
            <a:r>
              <a:rPr lang="es-ES" altLang="es-MX" dirty="0"/>
              <a:t> </a:t>
            </a:r>
            <a:endParaRPr lang="es-ES" altLang="es-MX" sz="800" dirty="0"/>
          </a:p>
          <a:p>
            <a:pPr eaLnBrk="1" hangingPunct="1">
              <a:defRPr/>
            </a:pPr>
            <a:r>
              <a:rPr lang="es-ES" altLang="es-MX" u="sng" dirty="0"/>
              <a:t>Metas</a:t>
            </a:r>
            <a:r>
              <a:rPr lang="es-ES" altLang="es-MX" dirty="0"/>
              <a:t>:</a:t>
            </a:r>
          </a:p>
          <a:p>
            <a:pPr marL="342900" indent="-342900">
              <a:buFont typeface="+mj-lt"/>
              <a:buAutoNum type="alphaLcParenR"/>
              <a:defRPr/>
            </a:pPr>
            <a:r>
              <a:rPr lang="es-MX" altLang="es-MX" dirty="0"/>
              <a:t>5 eventos realizados.</a:t>
            </a:r>
          </a:p>
          <a:p>
            <a:pPr eaLnBrk="1" hangingPunct="1">
              <a:defRPr/>
            </a:pPr>
            <a:endParaRPr lang="es-MX" altLang="es-MX" sz="800" dirty="0"/>
          </a:p>
          <a:p>
            <a:pPr eaLnBrk="1" hangingPunct="1">
              <a:defRPr/>
            </a:pPr>
            <a:r>
              <a:rPr lang="es-ES" u="sng" dirty="0">
                <a:latin typeface="Arial" charset="0"/>
              </a:rPr>
              <a:t>Actividades realizadas</a:t>
            </a:r>
            <a:r>
              <a:rPr lang="es-ES" dirty="0">
                <a:latin typeface="Arial" charset="0"/>
              </a:rPr>
              <a:t>: El 1 de febrero se realizó capacitación a integrantes de la Asociación Amigos del Río San Rodrigo, en Piedras Negras, Coahuila. </a:t>
            </a:r>
          </a:p>
          <a:p>
            <a:pPr eaLnBrk="1" hangingPunct="1">
              <a:defRPr/>
            </a:pPr>
            <a:r>
              <a:rPr lang="es-ES" dirty="0">
                <a:latin typeface="Arial" charset="0"/>
              </a:rPr>
              <a:t>Durante el segundo trimestre se capacitó a las instituciones pertenecientes al Consejo Regional Sureste de OSC y a integrantes de la Casa Hogar de Niños San José.  </a:t>
            </a:r>
          </a:p>
          <a:p>
            <a:pPr eaLnBrk="1" hangingPunct="1">
              <a:defRPr/>
            </a:pPr>
            <a:r>
              <a:rPr lang="es-ES" dirty="0">
                <a:latin typeface="Arial" charset="0"/>
              </a:rPr>
              <a:t>Adicionalmente el Instituto participó en la Carrera “Yo soy la Elección”, realizada el 24 de junio, donde se promovieron los valores de la transparencia entre los asistentes. </a:t>
            </a:r>
          </a:p>
          <a:p>
            <a:pPr eaLnBrk="1" hangingPunct="1">
              <a:defRPr/>
            </a:pPr>
            <a:r>
              <a:rPr lang="es-ES" dirty="0">
                <a:latin typeface="Arial" charset="0"/>
              </a:rPr>
              <a:t>Durante el tercer trimestre se participó, en el marco de la Feria del Libro,  en el foro infantil, con 10 presentaciones de la obra de teatro En busca de la transparencia ante aproximadamente 350 niñas y niños.</a:t>
            </a:r>
          </a:p>
          <a:p>
            <a:pPr eaLnBrk="1" hangingPunct="1">
              <a:defRPr/>
            </a:pPr>
            <a:endParaRPr lang="es-ES" altLang="es-MX" dirty="0">
              <a:latin typeface="Arial" charset="0"/>
            </a:endParaRPr>
          </a:p>
          <a:p>
            <a:pPr eaLnBrk="1" hangingPunct="1">
              <a:defRPr/>
            </a:pPr>
            <a:r>
              <a:rPr lang="es-ES" altLang="es-MX" u="sng" dirty="0"/>
              <a:t>Avance global ponderado</a:t>
            </a:r>
            <a:r>
              <a:rPr lang="es-ES" altLang="es-MX" dirty="0"/>
              <a:t>: 100 por ciento.</a:t>
            </a:r>
          </a:p>
        </p:txBody>
      </p:sp>
    </p:spTree>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82D106E5-EC7A-4821-A723-74D84D59FC41}" vid="{5703576A-C30A-4FA1-9362-37089C979AC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Tema1</Template>
  <TotalTime>31</TotalTime>
  <Words>7796</Words>
  <Application>Microsoft Office PowerPoint</Application>
  <PresentationFormat>Panorámica</PresentationFormat>
  <Paragraphs>1425</Paragraphs>
  <Slides>88</Slides>
  <Notes>54</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88</vt:i4>
      </vt:variant>
    </vt:vector>
  </HeadingPairs>
  <TitlesOfParts>
    <vt:vector size="97" baseType="lpstr">
      <vt:lpstr>Arial</vt:lpstr>
      <vt:lpstr>Arial Black</vt:lpstr>
      <vt:lpstr>Calibri</vt:lpstr>
      <vt:lpstr>Calibri Light</vt:lpstr>
      <vt:lpstr>Century Gothic</vt:lpstr>
      <vt:lpstr>Times New Roman</vt:lpstr>
      <vt:lpstr>Wingdings</vt:lpstr>
      <vt:lpstr>Tema1</vt:lpstr>
      <vt:lpstr>Gráfico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Instrumentación de un sistema de certificación para Sujetos Obligados en materia de Datos Personales.</vt:lpstr>
      <vt:lpstr>Día Internacional de la Protección de Datos Personales.</vt:lpstr>
      <vt:lpstr>Presentación de PowerPoint</vt:lpstr>
      <vt:lpstr>Promoción y difusión.</vt:lpstr>
      <vt:lpstr>Capacitación en materia de datos personales a Sujetos Obligados</vt:lpstr>
      <vt:lpstr>Capacitación en materia de datos personales a sociedad civil.</vt:lpstr>
      <vt:lpstr>Acciones derivadas de la entrada en vigor de la Ley General de Datos Personales.</vt:lpstr>
      <vt:lpstr>Presentación de PowerPoint</vt:lpstr>
      <vt:lpstr>Concurso de cuento breve “El poder de mis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Promedio de días para dar respuesta a una solicitud de información:</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ICAI_DCR03</dc:creator>
  <cp:lastModifiedBy>ICAI_DCR03</cp:lastModifiedBy>
  <cp:revision>5</cp:revision>
  <dcterms:created xsi:type="dcterms:W3CDTF">2019-03-21T15:46:37Z</dcterms:created>
  <dcterms:modified xsi:type="dcterms:W3CDTF">2019-03-21T16:19:43Z</dcterms:modified>
</cp:coreProperties>
</file>