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5" r:id="rId6"/>
    <p:sldId id="266" r:id="rId7"/>
    <p:sldId id="261" r:id="rId8"/>
    <p:sldId id="263" r:id="rId9"/>
    <p:sldId id="262" r:id="rId10"/>
  </p:sldIdLst>
  <p:sldSz cx="9144000" cy="6858000" type="screen4x3"/>
  <p:notesSz cx="7010400" cy="92964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  <p:embeddedFont>
      <p:font typeface="Segoe UI Historic" panose="020B0502040204020203" pitchFamily="3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gmlmxMPgGUIPE2bRGsPT3938n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/>
        </p:nvSpPr>
        <p:spPr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4376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573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83ae55216_0_2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1183ae5521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83ae55216_0_1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1183ae5521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>
            <a:spLocks noGrp="1"/>
          </p:cNvSpPr>
          <p:nvPr>
            <p:ph type="pic" idx="2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1113523" y="5299603"/>
            <a:ext cx="7515991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8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8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1598235" y="3428999"/>
            <a:ext cx="663112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610"/>
              <a:buFont typeface="Corbel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Font typeface="Corbel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Font typeface="Corbel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1113523" y="4343400"/>
            <a:ext cx="7515991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8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8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1113525" y="3886200"/>
            <a:ext cx="751599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spcBef>
                <a:spcPts val="480"/>
              </a:spcBef>
              <a:spcAft>
                <a:spcPts val="0"/>
              </a:spcAft>
              <a:buSzPts val="348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2"/>
          </p:nvPr>
        </p:nvSpPr>
        <p:spPr>
          <a:xfrm>
            <a:off x="1113524" y="4775200"/>
            <a:ext cx="751599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1113524" y="3505200"/>
            <a:ext cx="7515992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 cap="none">
                <a:solidFill>
                  <a:schemeClr val="dk1"/>
                </a:solidFill>
              </a:defRPr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2"/>
          </p:nvPr>
        </p:nvSpPr>
        <p:spPr>
          <a:xfrm>
            <a:off x="1113524" y="4343400"/>
            <a:ext cx="751599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 rot="5400000">
            <a:off x="3155950" y="493713"/>
            <a:ext cx="3357563" cy="770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 rot="5400000">
            <a:off x="5412754" y="2574439"/>
            <a:ext cx="5105400" cy="132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 rot="5400000">
            <a:off x="1569011" y="230314"/>
            <a:ext cx="5105400" cy="6016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982133" y="2667000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dt" idx="10"/>
          </p:nvPr>
        </p:nvSpPr>
        <p:spPr>
          <a:xfrm>
            <a:off x="7343775" y="6108700"/>
            <a:ext cx="857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ftr" idx="11"/>
          </p:nvPr>
        </p:nvSpPr>
        <p:spPr>
          <a:xfrm>
            <a:off x="1973263" y="6108700"/>
            <a:ext cx="53133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258175" y="6108700"/>
            <a:ext cx="428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10"/>
          <p:cNvGrpSpPr/>
          <p:nvPr/>
        </p:nvGrpSpPr>
        <p:grpSpPr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34" name="Google Shape;34;p10"/>
            <p:cNvSpPr/>
            <p:nvPr/>
          </p:nvSpPr>
          <p:spPr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l" t="t" r="r" b="b"/>
              <a:pathLst>
                <a:path w="860" h="2502" extrusionOk="0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l" t="t" r="r" b="b"/>
              <a:pathLst>
                <a:path w="842" h="2433" extrusionOk="0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6" name="Google Shape;36;p10"/>
            <p:cNvSpPr/>
            <p:nvPr/>
          </p:nvSpPr>
          <p:spPr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l" t="t" r="r" b="b"/>
              <a:pathLst>
                <a:path w="1220" h="1941" extrusionOk="0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7" name="Google Shape;37;p10"/>
            <p:cNvSpPr/>
            <p:nvPr/>
          </p:nvSpPr>
          <p:spPr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l" t="t" r="r" b="b"/>
              <a:pathLst>
                <a:path w="1495" h="1872" extrusionOk="0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rgbClr val="5E0D0E"/>
            </a:solidFill>
            <a:ln>
              <a:noFill/>
            </a:ln>
          </p:spPr>
        </p:sp>
        <p:sp>
          <p:nvSpPr>
            <p:cNvPr id="38" name="Google Shape;38;p10"/>
            <p:cNvSpPr/>
            <p:nvPr/>
          </p:nvSpPr>
          <p:spPr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l" t="t" r="r" b="b"/>
              <a:pathLst>
                <a:path w="2104" h="1875" extrusionOk="0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1415"/>
            </a:solidFill>
            <a:ln>
              <a:noFill/>
            </a:ln>
          </p:spPr>
        </p:sp>
        <p:sp>
          <p:nvSpPr>
            <p:cNvPr id="39" name="Google Shape;39;p10"/>
            <p:cNvSpPr/>
            <p:nvPr/>
          </p:nvSpPr>
          <p:spPr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l" t="t" r="r" b="b"/>
              <a:pathLst>
                <a:path w="1676" h="1944" extrusionOk="0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40" name="Google Shape;40;p10"/>
          <p:cNvSpPr/>
          <p:nvPr/>
        </p:nvSpPr>
        <p:spPr>
          <a:xfrm>
            <a:off x="203200" y="3771900"/>
            <a:ext cx="361950" cy="90488"/>
          </a:xfrm>
          <a:custGeom>
            <a:avLst/>
            <a:gdLst/>
            <a:ahLst/>
            <a:cxnLst/>
            <a:rect l="l" t="t" r="r" b="b"/>
            <a:pathLst>
              <a:path w="228" h="57" extrusionOk="0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10"/>
          <p:cNvSpPr/>
          <p:nvPr/>
        </p:nvSpPr>
        <p:spPr>
          <a:xfrm>
            <a:off x="560388" y="3867150"/>
            <a:ext cx="61912" cy="80963"/>
          </a:xfrm>
          <a:custGeom>
            <a:avLst/>
            <a:gdLst/>
            <a:ahLst/>
            <a:cxnLst/>
            <a:rect l="l" t="t" r="r" b="b"/>
            <a:pathLst>
              <a:path w="39" h="51" extrusionOk="0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10"/>
          <p:cNvSpPr txBox="1"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dt" idx="10"/>
          </p:nvPr>
        </p:nvSpPr>
        <p:spPr>
          <a:xfrm>
            <a:off x="7326313" y="6116638"/>
            <a:ext cx="857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ftr" idx="11"/>
          </p:nvPr>
        </p:nvSpPr>
        <p:spPr>
          <a:xfrm>
            <a:off x="3624263" y="6116638"/>
            <a:ext cx="36083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275638" y="6116638"/>
            <a:ext cx="4111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982133" y="2667000"/>
            <a:ext cx="3739896" cy="336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4946904" y="2667000"/>
            <a:ext cx="3739896" cy="334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8D1415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2"/>
          </p:nvPr>
        </p:nvSpPr>
        <p:spPr>
          <a:xfrm>
            <a:off x="1113523" y="3335336"/>
            <a:ext cx="3672248" cy="2665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3"/>
          </p:nvPr>
        </p:nvSpPr>
        <p:spPr>
          <a:xfrm>
            <a:off x="5161710" y="2667000"/>
            <a:ext cx="346780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8D1415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4"/>
          </p:nvPr>
        </p:nvSpPr>
        <p:spPr>
          <a:xfrm>
            <a:off x="4957266" y="3335336"/>
            <a:ext cx="3672248" cy="2665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947553" y="685800"/>
            <a:ext cx="4681962" cy="510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2750" algn="l"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marL="1371600" lvl="2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marL="1828800" lvl="3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marL="2286000" lvl="4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marL="2743200" lvl="5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marL="3200400" lvl="6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marL="3657600" lvl="7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marL="4114800" lvl="8" indent="-357504" algn="l"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1113524" y="2971800"/>
            <a:ext cx="266253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>
            <a:spLocks noGrp="1"/>
          </p:cNvSpPr>
          <p:nvPr>
            <p:ph type="pic" idx="2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1112332" y="3124199"/>
            <a:ext cx="407067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61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7"/>
          <p:cNvGrpSpPr/>
          <p:nvPr/>
        </p:nvGrpSpPr>
        <p:grpSpPr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11" name="Google Shape;11;p7"/>
            <p:cNvSpPr/>
            <p:nvPr/>
          </p:nvSpPr>
          <p:spPr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l" t="t" r="r" b="b"/>
              <a:pathLst>
                <a:path w="676" h="3333" extrusionOk="0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" name="Google Shape;12;p7"/>
            <p:cNvSpPr/>
            <p:nvPr/>
          </p:nvSpPr>
          <p:spPr>
            <a:xfrm>
              <a:off x="0" y="0"/>
              <a:ext cx="758825" cy="4624389"/>
            </a:xfrm>
            <a:custGeom>
              <a:avLst/>
              <a:gdLst/>
              <a:ahLst/>
              <a:cxnLst/>
              <a:rect l="l" t="t" r="r" b="b"/>
              <a:pathLst>
                <a:path w="478" h="2913" extrusionOk="0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Google Shape;13;p7"/>
            <p:cNvSpPr/>
            <p:nvPr/>
          </p:nvSpPr>
          <p:spPr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l" t="t" r="r" b="b"/>
              <a:pathLst>
                <a:path w="571" h="753" extrusionOk="0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Google Shape;14;p7"/>
            <p:cNvSpPr/>
            <p:nvPr/>
          </p:nvSpPr>
          <p:spPr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l" t="t" r="r" b="b"/>
              <a:pathLst>
                <a:path w="937" h="984" extrusionOk="0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0D0E"/>
            </a:solidFill>
            <a:ln>
              <a:noFill/>
            </a:ln>
          </p:spPr>
        </p:sp>
        <p:sp>
          <p:nvSpPr>
            <p:cNvPr id="15" name="Google Shape;15;p7"/>
            <p:cNvSpPr/>
            <p:nvPr/>
          </p:nvSpPr>
          <p:spPr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l" t="t" r="r" b="b"/>
              <a:pathLst>
                <a:path w="1343" h="1008" extrusionOk="0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8D1415"/>
            </a:solidFill>
            <a:ln>
              <a:noFill/>
            </a:ln>
          </p:spPr>
        </p:sp>
        <p:sp>
          <p:nvSpPr>
            <p:cNvPr id="16" name="Google Shape;16;p7"/>
            <p:cNvSpPr/>
            <p:nvPr/>
          </p:nvSpPr>
          <p:spPr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l" t="t" r="r" b="b"/>
              <a:pathLst>
                <a:path w="868" h="945" extrusionOk="0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7" name="Google Shape;17;p7"/>
          <p:cNvSpPr txBox="1"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1"/>
          </p:nvPr>
        </p:nvSpPr>
        <p:spPr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49580" algn="l" rtl="0">
              <a:spcBef>
                <a:spcPts val="480"/>
              </a:spcBef>
              <a:spcAft>
                <a:spcPts val="0"/>
              </a:spcAft>
              <a:buClr>
                <a:srgbClr val="8D1515"/>
              </a:buClr>
              <a:buSzPts val="34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12750" algn="l" rtl="0">
              <a:spcBef>
                <a:spcPts val="600"/>
              </a:spcBef>
              <a:spcAft>
                <a:spcPts val="0"/>
              </a:spcAft>
              <a:buClr>
                <a:srgbClr val="8D1515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94335" algn="l" rtl="0">
              <a:spcBef>
                <a:spcPts val="600"/>
              </a:spcBef>
              <a:spcAft>
                <a:spcPts val="0"/>
              </a:spcAft>
              <a:buClr>
                <a:srgbClr val="8D1515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75919" algn="l" rtl="0">
              <a:spcBef>
                <a:spcPts val="600"/>
              </a:spcBef>
              <a:spcAft>
                <a:spcPts val="0"/>
              </a:spcAft>
              <a:buClr>
                <a:srgbClr val="8D1515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7504" algn="l" rtl="0">
              <a:spcBef>
                <a:spcPts val="600"/>
              </a:spcBef>
              <a:spcAft>
                <a:spcPts val="0"/>
              </a:spcAft>
              <a:buClr>
                <a:srgbClr val="8D15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7504" algn="l" rtl="0">
              <a:spcBef>
                <a:spcPts val="600"/>
              </a:spcBef>
              <a:spcAft>
                <a:spcPts val="0"/>
              </a:spcAft>
              <a:buClr>
                <a:srgbClr val="8D14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7504" algn="l" rtl="0">
              <a:spcBef>
                <a:spcPts val="600"/>
              </a:spcBef>
              <a:spcAft>
                <a:spcPts val="0"/>
              </a:spcAft>
              <a:buClr>
                <a:srgbClr val="8D14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7504" algn="l" rtl="0">
              <a:spcBef>
                <a:spcPts val="600"/>
              </a:spcBef>
              <a:spcAft>
                <a:spcPts val="0"/>
              </a:spcAft>
              <a:buClr>
                <a:srgbClr val="8D14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7504" algn="l" rtl="0">
              <a:spcBef>
                <a:spcPts val="600"/>
              </a:spcBef>
              <a:spcAft>
                <a:spcPts val="600"/>
              </a:spcAft>
              <a:buClr>
                <a:srgbClr val="8D14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ecoahuila" TargetMode="External"/><Relationship Id="rId3" Type="http://schemas.openxmlformats.org/officeDocument/2006/relationships/hyperlink" Target="https://www.facebook.com/icaicoahuila/" TargetMode="External"/><Relationship Id="rId7" Type="http://schemas.openxmlformats.org/officeDocument/2006/relationships/hyperlink" Target="https://www.facebook.com/Supremo-Tribunal-Del-Estado-De-Jalisco-54194033585233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hashtag/coahuila?__eep__=6&amp;__cft__%5b0%5d=AZUASgE7bw7GKBNuZFVvmOfAfIPrb_Nww6Sc0K2kfi7pvE07eYI4hThYMM5y7WgbqqRvmHMCdR3lPT9mU3M8wI5VSJ442g-lRx-RVIMdDPEkKyV-hZLiCZQFXtZvWTVHCdajHL018QTieZwR40XNw8caBiG1znauEN7-djIoHYfq_nfiszB_Rm2ZByqQEX63p1g" TargetMode="External"/><Relationship Id="rId5" Type="http://schemas.openxmlformats.org/officeDocument/2006/relationships/hyperlink" Target="https://www.facebook.com/hashtag/contratacionesabiertas?__eep__=6&amp;__cft__%5b0%5d=AZUASgE7bw7GKBNuZFVvmOfAfIPrb_Nww6Sc0K2kfi7pvE07eYI4hThYMM5y7WgbqqRvmHMCdR3lPT9mU3M8wI5VSJ442g-lRx-RVIMdDPEkKyV-hZLiCZQFXtZvWTVHCdajHL018QTieZwR40XNw8caBiG1znauEN7-djIoHYfq_nfiszB_Rm2ZByqQEX63p1g" TargetMode="External"/><Relationship Id="rId4" Type="http://schemas.openxmlformats.org/officeDocument/2006/relationships/hyperlink" Target="https://www.facebook.com/hashtag/mapeodedatos?__eep__=6&amp;__cft__%5b0%5d=AZUASgE7bw7GKBNuZFVvmOfAfIPrb_Nww6Sc0K2kfi7pvE07eYI4hThYMM5y7WgbqqRvmHMCdR3lPT9mU3M8wI5VSJ442g-lRx-RVIMdDPEkKyV-hZLiCZQFXtZvWTVHCdajHL018QTieZwR40XNw8caBiG1znauEN7-djIoHYfq_nfiszB_Rm2ZByqQEX63p1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caicoahuil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caicoahuil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obiernoDeRamosArizp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caicoahuil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hashtag/coahuila?__eep__=6&amp;__cft__%5b0%5d=AZWUoAtcwgklgj5eVSfMg35eXjQjd3KdnCrboyXQLjyKUb9uHSC_xxY_0jWsCalJUfTmwpqpvTZ7VKWMg1xs3EVfUk_1I5Ajb1_v5CmQ9mv0S-nDqxUZphrnkJA6tFs_NZ1KqALHjdcxa1zJVQV1EtRQm8ECmQKMuzbMutWJrl5w5wiieKnb9u6BfEBEE53yWuk" TargetMode="External"/><Relationship Id="rId5" Type="http://schemas.openxmlformats.org/officeDocument/2006/relationships/hyperlink" Target="https://www.facebook.com/hashtag/gobiernoabierto?__eep__=6&amp;__cft__%5b0%5d=AZWUoAtcwgklgj5eVSfMg35eXjQjd3KdnCrboyXQLjyKUb9uHSC_xxY_0jWsCalJUfTmwpqpvTZ7VKWMg1xs3EVfUk_1I5Ajb1_v5CmQ9mv0S-nDqxUZphrnkJA6tFs_NZ1KqALHjdcxa1zJVQV1EtRQm8ECmQKMuzbMutWJrl5w5wiieKnb9u6BfEBEE53yWuk" TargetMode="External"/><Relationship Id="rId4" Type="http://schemas.openxmlformats.org/officeDocument/2006/relationships/hyperlink" Target="https://www.facebook.com/piedrasnegra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caicoahuil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altillogob" TargetMode="External"/><Relationship Id="rId5" Type="http://schemas.openxmlformats.org/officeDocument/2006/relationships/hyperlink" Target="https://www.facebook.com/hashtag/coahuila?__eep__=6&amp;__cft__%5b0%5d=AZXRfNB4Q41XDRokUfSc6Mc4DK1e6Jwp4jZVxTStLxldfnYv4YtaCN1rPFZNwPvUuC9FdNWd64VHhGXOcca7bDzAtWlNIcWjZMeKXhn8NZoaRXcHgH_wf7AC0pPcCdoEnanv7kC1ATdPQNAWndpJNDNjRXwsyYi46NeDrTzBV7ZNbeQ7DxspsuW2HK2GtMoMI_U" TargetMode="External"/><Relationship Id="rId4" Type="http://schemas.openxmlformats.org/officeDocument/2006/relationships/hyperlink" Target="https://www.facebook.com/hashtag/datospersonales?__eep__=6&amp;__cft__%5b0%5d=AZXRfNB4Q41XDRokUfSc6Mc4DK1e6Jwp4jZVxTStLxldfnYv4YtaCN1rPFZNwPvUuC9FdNWd64VHhGXOcca7bDzAtWlNIcWjZMeKXhn8NZoaRXcHgH_wf7AC0pPcCdoEnanv7kC1ATdPQNAWndpJNDNjRXwsyYi46NeDrTzBV7ZNbeQ7DxspsuW2HK2GtMoMI_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caicoahuil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hashtag/coahuila?__eep__=6&amp;__cft__%5b0%5d=AZXNS_09N8BqfcawqSvdVLBhpt-wj3C3GxxkNPgexc9QaOiUvF4bJG-cq7RWD5YJzqL_K2NvCsneekKovydYf2BX-YJ2J97tVDtDSOI2qZQsi2E_UL84IFm2lUh9TWbcGznMSun6-CNv65G7kBCExxnk3YS2Y68RU16bOH22hayRuPmt8JAroSQ7v4azKdH387Q" TargetMode="External"/><Relationship Id="rId5" Type="http://schemas.openxmlformats.org/officeDocument/2006/relationships/hyperlink" Target="https://www.facebook.com/hashtag/sureste?__eep__=6&amp;__cft__%5b0%5d=AZXNS_09N8BqfcawqSvdVLBhpt-wj3C3GxxkNPgexc9QaOiUvF4bJG-cq7RWD5YJzqL_K2NvCsneekKovydYf2BX-YJ2J97tVDtDSOI2qZQsi2E_UL84IFm2lUh9TWbcGznMSun6-CNv65G7kBCExxnk3YS2Y68RU16bOH22hayRuPmt8JAroSQ7v4azKdH387Q" TargetMode="External"/><Relationship Id="rId4" Type="http://schemas.openxmlformats.org/officeDocument/2006/relationships/hyperlink" Target="https://www.facebook.com/saltillogob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hashtag/pronadatos?__eep__=6&amp;__cft__%5b0%5d=AZWv062yC0BpCe6xILkyz4gsOEe59av4bp-oDqzPowR3zd-y507no3_v2zhiacRvOuwAmdqn4fLyqI6u-313paQuvalBIjP91GQ4GgKkoVT0NwwsnwoMKo_9haK8mtD_ymy1fqc67kpNzQSCLAjxobz7eMJgtbrRPiSUfeb2vRQ3KTfgxAYNT9ZfUNgLXFNI8Oo" TargetMode="External"/><Relationship Id="rId3" Type="http://schemas.openxmlformats.org/officeDocument/2006/relationships/hyperlink" Target="https://www.facebook.com/icaicoahuila/" TargetMode="External"/><Relationship Id="rId7" Type="http://schemas.openxmlformats.org/officeDocument/2006/relationships/hyperlink" Target="https://www.facebook.com/hashtag/protai?__eep__=6&amp;__cft__%5b0%5d=AZWv062yC0BpCe6xILkyz4gsOEe59av4bp-oDqzPowR3zd-y507no3_v2zhiacRvOuwAmdqn4fLyqI6u-313paQuvalBIjP91GQ4GgKkoVT0NwwsnwoMKo_9haK8mtD_ymy1fqc67kpNzQSCLAjxobz7eMJgtbrRPiSUfeb2vRQ3KTfgxAYNT9ZfUNgLXFNI8O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ntdatos" TargetMode="External"/><Relationship Id="rId5" Type="http://schemas.openxmlformats.org/officeDocument/2006/relationships/hyperlink" Target="https://www.facebook.com/INAImx" TargetMode="External"/><Relationship Id="rId4" Type="http://schemas.openxmlformats.org/officeDocument/2006/relationships/hyperlink" Target="https://www.facebook.com/saltillogob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/>
          <p:nvPr/>
        </p:nvSpPr>
        <p:spPr>
          <a:xfrm>
            <a:off x="865461" y="5217125"/>
            <a:ext cx="1446475" cy="133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" descr="https://scontent-dfw1-1.xx.fbcdn.net/hphotos-xfp1/v/t1.0-9/p180x540/10984605_10153264678219570_1307738791735439166_n.jpg?oh=9f2d0ca2bc36746470fd49be66c14c6f&amp;oe=55F890B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4" name="Google Shape;154;p1"/>
          <p:cNvPicPr preferRelativeResize="0"/>
          <p:nvPr/>
        </p:nvPicPr>
        <p:blipFill rotWithShape="1">
          <a:blip r:embed="rId3">
            <a:alphaModFix/>
          </a:blip>
          <a:srcRect b="16929"/>
          <a:stretch/>
        </p:blipFill>
        <p:spPr>
          <a:xfrm>
            <a:off x="867407" y="5287075"/>
            <a:ext cx="1443732" cy="11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49;p1">
            <a:extLst>
              <a:ext uri="{FF2B5EF4-FFF2-40B4-BE49-F238E27FC236}">
                <a16:creationId xmlns:a16="http://schemas.microsoft.com/office/drawing/2014/main" id="{4EC8F48C-6114-5611-EE2D-94791CC39861}"/>
              </a:ext>
            </a:extLst>
          </p:cNvPr>
          <p:cNvSpPr/>
          <p:nvPr/>
        </p:nvSpPr>
        <p:spPr>
          <a:xfrm>
            <a:off x="2418215" y="5892860"/>
            <a:ext cx="6722965" cy="66346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"/>
          <p:cNvSpPr txBox="1"/>
          <p:nvPr/>
        </p:nvSpPr>
        <p:spPr>
          <a:xfrm>
            <a:off x="3067326" y="5992081"/>
            <a:ext cx="583801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2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Agosto 2022 Agenda del mes</a:t>
            </a:r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5915C4A-8A1B-0FC2-A1E6-800045B76D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0375" y="427601"/>
            <a:ext cx="4693189" cy="2785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2D2A8C7-C2DB-E83C-FD23-BD9CB7864A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451921" y="2849456"/>
            <a:ext cx="5453415" cy="2785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/>
        </p:nvSpPr>
        <p:spPr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Agosto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834926" y="926047"/>
            <a:ext cx="7921500" cy="1943762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1014828" y="1064026"/>
            <a:ext cx="7488900" cy="228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Lunes 1 de Agosto</a:t>
            </a:r>
          </a:p>
          <a:p>
            <a:endParaRPr lang="es-MX" sz="2000" b="0" i="0" dirty="0">
              <a:solidFill>
                <a:schemeClr val="tx1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En "El Poder de la Transparencia", Ana Lucía </a:t>
            </a:r>
            <a:r>
              <a:rPr lang="es-MX" sz="1600" b="0" i="0" dirty="0" err="1">
                <a:solidFill>
                  <a:schemeClr val="tx1"/>
                </a:solidFill>
                <a:effectLst/>
                <a:latin typeface="+mn-lt"/>
              </a:rPr>
              <a:t>Retta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Riojas, de la Dirección de Datos Personales del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ICAI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presenta los videos de los niños coahuilenses que participaron en la etapa estatal del concurso para ser Comisionada y Comisionado Infantil 2022.</a:t>
            </a:r>
            <a:endParaRPr lang="es-MX" sz="1600" dirty="0">
              <a:solidFill>
                <a:schemeClr val="tx1"/>
              </a:solidFill>
              <a:latin typeface="+mn-lt"/>
            </a:endParaRPr>
          </a:p>
          <a:p>
            <a:r>
              <a:rPr lang="es-MX" sz="1600" dirty="0">
                <a:latin typeface="+mn-lt"/>
              </a:rPr>
              <a:t>.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177;p4">
            <a:extLst>
              <a:ext uri="{FF2B5EF4-FFF2-40B4-BE49-F238E27FC236}">
                <a16:creationId xmlns:a16="http://schemas.microsoft.com/office/drawing/2014/main" id="{E20B0FFF-1567-4567-A35B-246765895799}"/>
              </a:ext>
            </a:extLst>
          </p:cNvPr>
          <p:cNvSpPr/>
          <p:nvPr/>
        </p:nvSpPr>
        <p:spPr>
          <a:xfrm>
            <a:off x="834925" y="3007788"/>
            <a:ext cx="7921500" cy="3277907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s-MX" sz="1800" b="1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endParaRPr lang="es-MX" sz="1800" b="1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Viernes 5 de Agosto</a:t>
            </a:r>
            <a:endParaRPr lang="es-MX" sz="1600" b="1" dirty="0">
              <a:solidFill>
                <a:schemeClr val="dk1"/>
              </a:solidFill>
              <a:latin typeface="+mn-lt"/>
              <a:ea typeface="Century Gothic"/>
              <a:cs typeface="Century Gothic"/>
            </a:endParaRPr>
          </a:p>
          <a:p>
            <a:r>
              <a:rPr lang="es-MX" sz="1600" dirty="0">
                <a:latin typeface="+mn-lt"/>
              </a:rPr>
              <a:t>Se generó una reunión de trabajo en el ICAI, para dar seguimiento al taller </a:t>
            </a:r>
            <a:r>
              <a:rPr lang="es-MX" sz="1600" dirty="0">
                <a:solidFill>
                  <a:schemeClr val="tx1"/>
                </a:solidFill>
                <a:latin typeface="+mn-lt"/>
              </a:rPr>
              <a:t>p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ara la elaboración del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#MapeoDeDatos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en la implementación del Estándar de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#ContratacionesAbiertas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en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#Coahuila</a:t>
            </a:r>
            <a:r>
              <a:rPr lang="es-MX" sz="1600" u="none" strike="noStrike" dirty="0">
                <a:solidFill>
                  <a:schemeClr val="tx1"/>
                </a:solidFill>
                <a:latin typeface="+mn-lt"/>
              </a:rPr>
              <a:t>.</a:t>
            </a:r>
          </a:p>
          <a:p>
            <a:endParaRPr lang="es-MX" sz="16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s-MX" sz="1600" dirty="0">
                <a:solidFill>
                  <a:schemeClr val="tx1"/>
                </a:solidFill>
                <a:latin typeface="+mn-lt"/>
              </a:rPr>
              <a:t>También,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de manera virtual, se realizó la firma del convenio de colaboración entre </a:t>
            </a:r>
            <a:r>
              <a:rPr lang="es-MX" sz="1600" b="0" i="0" u="sng" dirty="0">
                <a:solidFill>
                  <a:schemeClr val="tx1"/>
                </a:solidFill>
                <a:effectLst/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Supremo Tribunal Del Estado </a:t>
            </a:r>
            <a:r>
              <a:rPr lang="es-MX" sz="1600" u="sng" dirty="0">
                <a:solidFill>
                  <a:schemeClr val="tx1"/>
                </a:solidFill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es-MX" sz="1600" b="0" i="0" u="sng" dirty="0">
                <a:solidFill>
                  <a:schemeClr val="tx1"/>
                </a:solidFill>
                <a:effectLst/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 Jalisco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y el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Tribunal Electoral del Estado de Coahuila de Zaragoza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para la implementación y uso de la licencia del software denominado ELIDA. </a:t>
            </a:r>
          </a:p>
          <a:p>
            <a:pPr algn="l"/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El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ICAI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fue testigo de honor.</a:t>
            </a:r>
          </a:p>
          <a:p>
            <a:pPr algn="l"/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El Comisionado Presidente del ICAI, Luis González Briseño asistió al evento. </a:t>
            </a:r>
            <a:b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Este órgano garante es capacitador para el uso de dicho software. </a:t>
            </a:r>
          </a:p>
          <a:p>
            <a:endParaRPr lang="es-MX" dirty="0">
              <a:solidFill>
                <a:schemeClr val="tx1"/>
              </a:solidFill>
              <a:latin typeface="+mn-lt"/>
            </a:endParaRPr>
          </a:p>
          <a:p>
            <a:endParaRPr lang="es-MX" sz="1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/>
          <p:nvPr/>
        </p:nvSpPr>
        <p:spPr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Agosto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1013521" y="1002448"/>
            <a:ext cx="7914580" cy="1877394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n-lt"/>
              </a:rPr>
              <a:t>Lunes 8 de Agosto</a:t>
            </a:r>
          </a:p>
          <a:p>
            <a:endParaRPr lang="en-US" sz="1600" b="1" dirty="0">
              <a:solidFill>
                <a:schemeClr val="tx1"/>
              </a:solidFill>
              <a:latin typeface="+mn-lt"/>
            </a:endParaRPr>
          </a:p>
          <a:p>
            <a:r>
              <a:rPr lang="es-MX" sz="1600" dirty="0">
                <a:solidFill>
                  <a:schemeClr val="tx1"/>
                </a:solidFill>
                <a:latin typeface="+mn-lt"/>
              </a:rPr>
              <a:t>En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"El Poder de la Transparencia", Arturo Valdez Ramos, Jefe del departamento de Tecnologías de la Información y Seguimiento de Programas, del departamento de Capacitación y Cultura de la Transparencia @ICAI habla sobre su papel como capacitador.</a:t>
            </a:r>
            <a:endParaRPr lang="es-MX" sz="1600" dirty="0">
              <a:solidFill>
                <a:schemeClr val="tx1"/>
              </a:solidFill>
              <a:latin typeface="+mn-lt"/>
              <a:ea typeface="Century Gothic"/>
              <a:cs typeface="Century Gothic"/>
            </a:endParaRPr>
          </a:p>
        </p:txBody>
      </p:sp>
      <p:sp>
        <p:nvSpPr>
          <p:cNvPr id="4" name="Google Shape;178;p4">
            <a:extLst>
              <a:ext uri="{FF2B5EF4-FFF2-40B4-BE49-F238E27FC236}">
                <a16:creationId xmlns:a16="http://schemas.microsoft.com/office/drawing/2014/main" id="{64C85ACE-B367-4A32-1B7A-0F53660FF04F}"/>
              </a:ext>
            </a:extLst>
          </p:cNvPr>
          <p:cNvSpPr/>
          <p:nvPr/>
        </p:nvSpPr>
        <p:spPr>
          <a:xfrm>
            <a:off x="1013520" y="3300498"/>
            <a:ext cx="7914580" cy="1877394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600" b="1" dirty="0" err="1">
                <a:solidFill>
                  <a:schemeClr val="dk1"/>
                </a:solidFill>
                <a:latin typeface="+mn-lt"/>
              </a:rPr>
              <a:t>Miércoles</a:t>
            </a:r>
            <a:r>
              <a:rPr lang="en-US" sz="1600" b="1" dirty="0">
                <a:solidFill>
                  <a:schemeClr val="dk1"/>
                </a:solidFill>
                <a:latin typeface="+mn-lt"/>
              </a:rPr>
              <a:t> 10 de Agosto</a:t>
            </a:r>
          </a:p>
          <a:p>
            <a:br>
              <a:rPr lang="en-US" sz="1600" b="1" dirty="0">
                <a:solidFill>
                  <a:schemeClr val="dk1"/>
                </a:solidFill>
                <a:latin typeface="+mn-lt"/>
              </a:rPr>
            </a:br>
            <a:r>
              <a:rPr lang="es-MX" sz="1600" dirty="0">
                <a:solidFill>
                  <a:schemeClr val="tx1"/>
                </a:solidFill>
                <a:latin typeface="+mn-lt"/>
              </a:rPr>
              <a:t>L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a Comisionada del ICAI, Bertha Icela Mata Ortiz, titular de la Comisión para Prevenir la violencia de Género y el Hostigamiento Laboral en el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ICAI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, coordinó el Taller sobre Lenguaje Incluyente, impartido por Silvia Guadalupe Arellano Rodríguez. 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/>
          <p:nvPr/>
        </p:nvSpPr>
        <p:spPr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Agosto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" name="Google Shape;184;p5">
            <a:extLst>
              <a:ext uri="{FF2B5EF4-FFF2-40B4-BE49-F238E27FC236}">
                <a16:creationId xmlns:a16="http://schemas.microsoft.com/office/drawing/2014/main" id="{7DD30121-DB53-491E-835E-6B8372A2643E}"/>
              </a:ext>
            </a:extLst>
          </p:cNvPr>
          <p:cNvSpPr/>
          <p:nvPr/>
        </p:nvSpPr>
        <p:spPr>
          <a:xfrm>
            <a:off x="1000848" y="1147336"/>
            <a:ext cx="7921500" cy="2281664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6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sym typeface="Century Gothic"/>
              </a:rPr>
              <a:t>Jueves 11 de Agosto </a:t>
            </a:r>
          </a:p>
          <a:p>
            <a:endParaRPr lang="es-MX" sz="1800" b="1" dirty="0">
              <a:solidFill>
                <a:schemeClr val="tx1"/>
              </a:solidFill>
              <a:latin typeface="+mn-lt"/>
              <a:ea typeface="Century Gothic"/>
            </a:endParaRPr>
          </a:p>
          <a:p>
            <a:r>
              <a:rPr lang="es-MX" sz="1600" dirty="0">
                <a:solidFill>
                  <a:schemeClr val="tx1"/>
                </a:solidFill>
                <a:latin typeface="+mn-lt"/>
              </a:rPr>
              <a:t>E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l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ICAI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y el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Gobierno de Ramos Arizpe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firmaron un convenio de colaboración que establece bases de colaboración entre ambas partes para garantizar el cumplimiento de obligaciones de #Transparencia, acceso a la información pública y Protección de Datos </a:t>
            </a:r>
            <a:r>
              <a:rPr lang="es-MX" sz="1600" dirty="0">
                <a:solidFill>
                  <a:schemeClr val="tx1"/>
                </a:solidFill>
                <a:latin typeface="+mn-lt"/>
              </a:rPr>
              <a:t>P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ersonales en posesión de la administración pública municipal, a favor de los </a:t>
            </a:r>
            <a:r>
              <a:rPr lang="es-MX" sz="1600" b="0" i="0" dirty="0" err="1">
                <a:solidFill>
                  <a:schemeClr val="tx1"/>
                </a:solidFill>
                <a:effectLst/>
                <a:latin typeface="+mn-lt"/>
              </a:rPr>
              <a:t>ramosarizpenses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s-MX" sz="1600" b="1" dirty="0">
              <a:solidFill>
                <a:schemeClr val="tx1"/>
              </a:solidFill>
              <a:latin typeface="+mn-lt"/>
              <a:ea typeface="Century Gothic"/>
            </a:endParaRPr>
          </a:p>
        </p:txBody>
      </p:sp>
      <p:sp>
        <p:nvSpPr>
          <p:cNvPr id="3" name="Google Shape;184;p5">
            <a:extLst>
              <a:ext uri="{FF2B5EF4-FFF2-40B4-BE49-F238E27FC236}">
                <a16:creationId xmlns:a16="http://schemas.microsoft.com/office/drawing/2014/main" id="{710C21CF-8BA4-3560-1CC8-B42E246516E4}"/>
              </a:ext>
            </a:extLst>
          </p:cNvPr>
          <p:cNvSpPr/>
          <p:nvPr/>
        </p:nvSpPr>
        <p:spPr>
          <a:xfrm>
            <a:off x="1000848" y="4021769"/>
            <a:ext cx="7921500" cy="151103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MX" sz="1600" b="1" dirty="0">
                <a:latin typeface="+mn-lt"/>
                <a:ea typeface="Century Gothic"/>
              </a:rPr>
              <a:t>Lunes 15 de Agosto</a:t>
            </a:r>
            <a:endParaRPr lang="es-MX" sz="1600" dirty="0">
              <a:latin typeface="+mn-lt"/>
              <a:ea typeface="Century Gothic"/>
            </a:endParaRPr>
          </a:p>
          <a:p>
            <a:endParaRPr lang="es-MX" sz="1600" b="0" i="0" dirty="0">
              <a:solidFill>
                <a:schemeClr val="tx1"/>
              </a:solidFill>
              <a:effectLst/>
              <a:latin typeface="+mn-lt"/>
            </a:endParaRPr>
          </a:p>
          <a:p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Hoy, en "El Poder de la Transparencia" recordamos que el jueves 11 de agosto el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ICAI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y el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Gobierno de Ramos Arizpe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firmaron un convenio de colaboración.</a:t>
            </a:r>
            <a:endParaRPr lang="es-MX" sz="12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/>
          <p:nvPr/>
        </p:nvSpPr>
        <p:spPr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Agosto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Google Shape;184;p5">
            <a:extLst>
              <a:ext uri="{FF2B5EF4-FFF2-40B4-BE49-F238E27FC236}">
                <a16:creationId xmlns:a16="http://schemas.microsoft.com/office/drawing/2014/main" id="{9A81ECA4-8449-7EF9-E54B-7027A9E0FF86}"/>
              </a:ext>
            </a:extLst>
          </p:cNvPr>
          <p:cNvSpPr/>
          <p:nvPr/>
        </p:nvSpPr>
        <p:spPr>
          <a:xfrm>
            <a:off x="1000848" y="4000472"/>
            <a:ext cx="7921500" cy="1739146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es-MX" sz="1600" b="1" dirty="0">
              <a:solidFill>
                <a:schemeClr val="dk1"/>
              </a:solidFill>
              <a:latin typeface="Century Gothic"/>
              <a:ea typeface="Century Gothic"/>
            </a:endParaRPr>
          </a:p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sym typeface="Century Gothic"/>
              </a:rPr>
              <a:t>Jueves 18 de Agosto </a:t>
            </a:r>
            <a:endParaRPr lang="es-MX" sz="1600" b="1" dirty="0">
              <a:solidFill>
                <a:schemeClr val="dk1"/>
              </a:solidFill>
              <a:latin typeface="+mn-lt"/>
              <a:ea typeface="Century Gothic"/>
            </a:endParaRPr>
          </a:p>
          <a:p>
            <a:endParaRPr lang="es-MX" sz="1600" dirty="0">
              <a:solidFill>
                <a:schemeClr val="dk1"/>
              </a:solidFill>
              <a:latin typeface="+mn-lt"/>
              <a:ea typeface="Century Gothic"/>
            </a:endParaRPr>
          </a:p>
          <a:p>
            <a:r>
              <a:rPr lang="es-MX" sz="1800" b="0" i="0" dirty="0">
                <a:solidFill>
                  <a:schemeClr val="tx1"/>
                </a:solidFill>
                <a:effectLst/>
                <a:latin typeface="+mn-lt"/>
              </a:rPr>
              <a:t>Se llev</a:t>
            </a:r>
            <a:r>
              <a:rPr lang="es-MX" sz="1800" dirty="0">
                <a:solidFill>
                  <a:schemeClr val="tx1"/>
                </a:solidFill>
                <a:latin typeface="+mn-lt"/>
              </a:rPr>
              <a:t>ó</a:t>
            </a:r>
            <a:r>
              <a:rPr lang="es-MX" sz="1800" b="0" i="0" dirty="0">
                <a:solidFill>
                  <a:schemeClr val="tx1"/>
                </a:solidFill>
                <a:effectLst/>
                <a:latin typeface="+mn-lt"/>
              </a:rPr>
              <a:t> acabo la 214 sesión ordinaria del Consejo General del Instituto Coahuilense de Acceso a la Información Pública </a:t>
            </a:r>
            <a:r>
              <a:rPr lang="es-MX" sz="1800" b="0" i="0" u="none" strike="noStrike" dirty="0">
                <a:solidFill>
                  <a:schemeClr val="tx1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ICAI</a:t>
            </a:r>
            <a:r>
              <a:rPr lang="es-MX" sz="18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es-MX" dirty="0">
              <a:solidFill>
                <a:schemeClr val="tx1"/>
              </a:solidFill>
              <a:latin typeface="+mn-lt"/>
            </a:endParaRPr>
          </a:p>
          <a:p>
            <a:endParaRPr lang="es-MX" sz="1600" dirty="0">
              <a:ea typeface="Century Gothic"/>
            </a:endParaRPr>
          </a:p>
        </p:txBody>
      </p:sp>
      <p:sp>
        <p:nvSpPr>
          <p:cNvPr id="3" name="Google Shape;184;p5">
            <a:extLst>
              <a:ext uri="{FF2B5EF4-FFF2-40B4-BE49-F238E27FC236}">
                <a16:creationId xmlns:a16="http://schemas.microsoft.com/office/drawing/2014/main" id="{C25B449D-F820-DAB4-93F0-64FB2B47F12E}"/>
              </a:ext>
            </a:extLst>
          </p:cNvPr>
          <p:cNvSpPr/>
          <p:nvPr/>
        </p:nvSpPr>
        <p:spPr>
          <a:xfrm>
            <a:off x="1000848" y="661148"/>
            <a:ext cx="7921500" cy="3086106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MX" sz="1600" b="1" dirty="0">
                <a:latin typeface="+mn-lt"/>
                <a:ea typeface="Century Gothic"/>
              </a:rPr>
              <a:t>Martes 16 de Agosto</a:t>
            </a:r>
            <a:endParaRPr lang="es-MX" sz="1600" dirty="0">
              <a:latin typeface="+mn-lt"/>
              <a:ea typeface="Century Gothic"/>
            </a:endParaRPr>
          </a:p>
          <a:p>
            <a:pPr algn="l"/>
            <a:endParaRPr lang="es-MX" b="0" i="0" dirty="0">
              <a:solidFill>
                <a:schemeClr val="tx1"/>
              </a:solidFill>
              <a:effectLst/>
              <a:latin typeface="+mn-lt"/>
            </a:endParaRPr>
          </a:p>
          <a:p>
            <a:pPr algn="l"/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La directora de Gestión Documental y Procedimientos del </a:t>
            </a:r>
          </a:p>
          <a:p>
            <a:pPr algn="l"/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ICAI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, Verónica Ramos Torres, impartió la capacitación "Implementación de nuevas obligaciones de la ley general de archivos y entrega-recepción" a dependencias de la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Presidencia Municipal de Piedras Negras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algn="l"/>
            <a:endParaRPr lang="es-MX" sz="16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s-MX" sz="1600" dirty="0">
                <a:solidFill>
                  <a:schemeClr val="tx1"/>
                </a:solidFill>
                <a:latin typeface="+mn-lt"/>
              </a:rPr>
              <a:t>También, 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se llevó a cabo la Quinta Sesión Ordinaria del Secretariado Técnico (STGA) de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#GobiernoAbierto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en las instalaciones del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ICAI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. El evento se realizó de forma híbrida, por lo que estuvieron presentes enlaces de la Sociedad Civil de las 5 regiones de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#Coahuila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que presentaron sus informes finales.</a:t>
            </a:r>
          </a:p>
        </p:txBody>
      </p:sp>
    </p:spTree>
    <p:extLst>
      <p:ext uri="{BB962C8B-B14F-4D97-AF65-F5344CB8AC3E}">
        <p14:creationId xmlns:p14="http://schemas.microsoft.com/office/powerpoint/2010/main" val="54254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/>
          <p:nvPr/>
        </p:nvSpPr>
        <p:spPr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Agosto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" name="Google Shape;184;p5">
            <a:extLst>
              <a:ext uri="{FF2B5EF4-FFF2-40B4-BE49-F238E27FC236}">
                <a16:creationId xmlns:a16="http://schemas.microsoft.com/office/drawing/2014/main" id="{7DD30121-DB53-491E-835E-6B8372A2643E}"/>
              </a:ext>
            </a:extLst>
          </p:cNvPr>
          <p:cNvSpPr/>
          <p:nvPr/>
        </p:nvSpPr>
        <p:spPr>
          <a:xfrm>
            <a:off x="813943" y="733274"/>
            <a:ext cx="7921500" cy="2164671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sym typeface="Century Gothic"/>
              </a:rPr>
              <a:t>Viernes 19 de Agosto </a:t>
            </a:r>
            <a:endParaRPr lang="es-MX" sz="1600" b="1" dirty="0">
              <a:solidFill>
                <a:schemeClr val="dk1"/>
              </a:solidFill>
              <a:latin typeface="+mn-lt"/>
              <a:ea typeface="Century Gothic"/>
            </a:endParaRPr>
          </a:p>
          <a:p>
            <a:endParaRPr lang="es-MX" sz="1600" b="1" dirty="0">
              <a:solidFill>
                <a:schemeClr val="tx1"/>
              </a:solidFill>
              <a:latin typeface="+mn-lt"/>
              <a:ea typeface="Century Gothic"/>
            </a:endParaRPr>
          </a:p>
          <a:p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Alfredo Sánchez Marín, Jefe del departamento Impulso a la Cultura de la Transparencia, del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ICAI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, impartió el miércoles, jueves y viernes charlas sobre Acceso a la Información y Protección de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#DatosPersonales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a estudiantes de los turnos matutino y vespertino de la Escuela Secundaria Técnica Núm. 82, Hipólito Charles Martínez, en Ramos Arizpe,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#Coahuila</a:t>
            </a:r>
            <a:endParaRPr lang="es-MX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Google Shape;184;p5">
            <a:extLst>
              <a:ext uri="{FF2B5EF4-FFF2-40B4-BE49-F238E27FC236}">
                <a16:creationId xmlns:a16="http://schemas.microsoft.com/office/drawing/2014/main" id="{9A81ECA4-8449-7EF9-E54B-7027A9E0FF86}"/>
              </a:ext>
            </a:extLst>
          </p:cNvPr>
          <p:cNvSpPr/>
          <p:nvPr/>
        </p:nvSpPr>
        <p:spPr>
          <a:xfrm>
            <a:off x="813942" y="3134505"/>
            <a:ext cx="7921500" cy="1841710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es-MX" sz="1600" b="1" dirty="0">
              <a:solidFill>
                <a:schemeClr val="dk1"/>
              </a:solidFill>
              <a:latin typeface="Century Gothic"/>
              <a:ea typeface="Century Gothic"/>
            </a:endParaRPr>
          </a:p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</a:rPr>
              <a:t>Lunes 22 de Agosto</a:t>
            </a:r>
          </a:p>
          <a:p>
            <a:endParaRPr lang="es-MX" sz="1600" dirty="0">
              <a:solidFill>
                <a:schemeClr val="dk1"/>
              </a:solidFill>
              <a:latin typeface="+mn-lt"/>
              <a:ea typeface="Century Gothic"/>
            </a:endParaRPr>
          </a:p>
          <a:p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Andrea Fuentes Osorio, Jefa del Departamento de Fortalecimiento a la Transparencia del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ICAI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impartió asesoría sobre aspectos de la Plataforma Nacional de Transparencia a diversas unidades administrativas del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Gobierno Municipal de Saltillo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s-MX" sz="1200" dirty="0">
              <a:solidFill>
                <a:schemeClr val="tx1"/>
              </a:solidFill>
              <a:latin typeface="+mn-lt"/>
            </a:endParaRPr>
          </a:p>
          <a:p>
            <a:endParaRPr lang="es-MX" sz="1600" dirty="0">
              <a:ea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265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/>
          <p:nvPr/>
        </p:nvSpPr>
        <p:spPr>
          <a:xfrm>
            <a:off x="5511650" y="476675"/>
            <a:ext cx="323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Agosto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Google Shape;192;p6">
            <a:extLst>
              <a:ext uri="{FF2B5EF4-FFF2-40B4-BE49-F238E27FC236}">
                <a16:creationId xmlns:a16="http://schemas.microsoft.com/office/drawing/2014/main" id="{2235AAD1-AED0-8E49-6086-C4970320BA68}"/>
              </a:ext>
            </a:extLst>
          </p:cNvPr>
          <p:cNvSpPr/>
          <p:nvPr/>
        </p:nvSpPr>
        <p:spPr>
          <a:xfrm>
            <a:off x="815120" y="845975"/>
            <a:ext cx="8086528" cy="571945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6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07916"/>
              </a:lnSpc>
            </a:pPr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Martes 23 de Agosto </a:t>
            </a:r>
            <a:endParaRPr lang="es-MX" sz="1600" b="1" dirty="0">
              <a:solidFill>
                <a:schemeClr val="dk1"/>
              </a:solidFill>
              <a:latin typeface="+mn-lt"/>
              <a:ea typeface="Century Gothic"/>
              <a:cs typeface="Century Gothic"/>
            </a:endParaRPr>
          </a:p>
          <a:p>
            <a:pPr>
              <a:lnSpc>
                <a:spcPct val="107915"/>
              </a:lnSpc>
            </a:pP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Andrea Fuentes Osorio, Jefa del Departamento de Fortalecimiento a la Transparencia del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ICAI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asesoró a varias unidades administrativas del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Gobierno Municipal de Saltillo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sobre aspectos relacionados con la Plataforma Nacional de Transparencia.</a:t>
            </a:r>
            <a:endParaRPr lang="es-MX" sz="1200" b="1" dirty="0">
              <a:solidFill>
                <a:schemeClr val="tx1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07915"/>
              </a:lnSpc>
            </a:pPr>
            <a:endParaRPr lang="es-MX" sz="1600" b="1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07915"/>
              </a:lnSpc>
            </a:pPr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Miércoles 24 de Agosto </a:t>
            </a:r>
            <a:endParaRPr lang="es-MX" sz="1600" b="1" dirty="0">
              <a:solidFill>
                <a:schemeClr val="dk1"/>
              </a:solidFill>
              <a:latin typeface="+mn-lt"/>
              <a:ea typeface="Century Gothic"/>
              <a:cs typeface="Century Gothic"/>
            </a:endParaRPr>
          </a:p>
          <a:p>
            <a:pPr>
              <a:lnSpc>
                <a:spcPct val="107915"/>
              </a:lnSpc>
            </a:pPr>
            <a:endParaRPr lang="es-MX" sz="1600" dirty="0">
              <a:latin typeface="+mn-lt"/>
            </a:endParaRPr>
          </a:p>
          <a:p>
            <a:pPr algn="l"/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La directora del Departamento de Gestión Documental del </a:t>
            </a:r>
          </a:p>
          <a:p>
            <a:pPr algn="l"/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ICAI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, Verónica Ramos Torres, continuó con el “Curso de Archivos, Entrega Recepción” a Sujetos Obligados de organismos descentralizados de la Región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#sureste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de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#Coahuila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algn="l"/>
            <a:endParaRPr lang="es-MX" sz="16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s-MX" sz="1600" dirty="0">
                <a:solidFill>
                  <a:schemeClr val="tx1"/>
                </a:solidFill>
                <a:latin typeface="+mn-lt"/>
              </a:rPr>
              <a:t>Ese mismo día,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funcionarios del @ICAI y del Hospital Universitario se reunieron para fortalecer la relación de servicios con esta institución hospitalaria. Estuvieron el Director General del Instituto, Luis García </a:t>
            </a:r>
            <a:r>
              <a:rPr lang="es-MX" sz="1600" b="0" i="0" dirty="0" err="1">
                <a:solidFill>
                  <a:schemeClr val="tx1"/>
                </a:solidFill>
                <a:effectLst/>
                <a:latin typeface="+mn-lt"/>
              </a:rPr>
              <a:t>Abusaíd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; la Contralora del mismo, María del Socorro Hernández Manzano; la Comisionada, Bertha Icela Mata Ortiz; el Subdirector de servicios de salud del Hospital, Roberto Eduardo Amador Cortés y Lucero López Pérez, Secretaria Técnica del Director del HU.</a:t>
            </a:r>
            <a:endParaRPr lang="es-MX" sz="1200" b="0" i="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107915"/>
              </a:lnSpc>
            </a:pPr>
            <a:r>
              <a:rPr lang="es-MX" sz="1200" dirty="0">
                <a:solidFill>
                  <a:schemeClr val="tx1"/>
                </a:solidFill>
                <a:latin typeface="+mn-lt"/>
              </a:rPr>
              <a:t>.</a:t>
            </a:r>
            <a:endParaRPr lang="es-MX" sz="11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83ae55216_0_23"/>
          <p:cNvSpPr/>
          <p:nvPr/>
        </p:nvSpPr>
        <p:spPr>
          <a:xfrm>
            <a:off x="5456216" y="510824"/>
            <a:ext cx="323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MX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Agosto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" name="Google Shape;192;p6">
            <a:extLst>
              <a:ext uri="{FF2B5EF4-FFF2-40B4-BE49-F238E27FC236}">
                <a16:creationId xmlns:a16="http://schemas.microsoft.com/office/drawing/2014/main" id="{ACBA4261-F4FA-4891-8C6A-F77919E22E0C}"/>
              </a:ext>
            </a:extLst>
          </p:cNvPr>
          <p:cNvSpPr/>
          <p:nvPr/>
        </p:nvSpPr>
        <p:spPr>
          <a:xfrm>
            <a:off x="921089" y="1052468"/>
            <a:ext cx="7914000" cy="3477329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7916"/>
              </a:lnSpc>
            </a:pPr>
            <a:endParaRPr lang="es-MX" sz="1600" b="1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  <a:p>
            <a:pPr algn="r">
              <a:lnSpc>
                <a:spcPct val="107915"/>
              </a:lnSpc>
            </a:pPr>
            <a:endParaRPr lang="es-MX" sz="1600" b="1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  <a:p>
            <a:pPr>
              <a:lnSpc>
                <a:spcPct val="107915"/>
              </a:lnSpc>
            </a:pPr>
            <a:endParaRPr lang="es-MX" sz="1600" b="1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  <a:p>
            <a:pPr>
              <a:lnSpc>
                <a:spcPct val="107915"/>
              </a:lnSpc>
            </a:pPr>
            <a:r>
              <a:rPr lang="es-MX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</a:rPr>
              <a:t>Viernes 26 de Agosto</a:t>
            </a:r>
            <a:endParaRPr lang="es-MX" dirty="0">
              <a:solidFill>
                <a:schemeClr val="dk1"/>
              </a:solidFill>
            </a:endParaRPr>
          </a:p>
          <a:p>
            <a:pPr>
              <a:lnSpc>
                <a:spcPct val="107915"/>
              </a:lnSpc>
            </a:pP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Andrea Fuentes Osorio, Jefa del Departamento de Fortalecimiento a la Transparencia del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ICAI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ha brindado asesoría sobre diversos aspectos de la Plataforma Nacional de Transparencia a diferentes unidades administrativas de instancias </a:t>
            </a:r>
            <a:r>
              <a:rPr lang="es-MX" sz="1600" dirty="0">
                <a:solidFill>
                  <a:schemeClr val="tx1"/>
                </a:solidFill>
                <a:latin typeface="+mn-lt"/>
              </a:rPr>
              <a:t>del </a:t>
            </a:r>
            <a:r>
              <a:rPr lang="es-MX" sz="1600" dirty="0">
                <a:solidFill>
                  <a:schemeClr val="tx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Gobierno Municipal de Saltillo</a:t>
            </a:r>
            <a:r>
              <a:rPr lang="es-MX" sz="16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lnSpc>
                <a:spcPct val="107915"/>
              </a:lnSpc>
            </a:pPr>
            <a:endParaRPr lang="es-MX" sz="16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s-MX" sz="1600" dirty="0">
                <a:solidFill>
                  <a:schemeClr val="tx1"/>
                </a:solidFill>
                <a:latin typeface="+mn-lt"/>
              </a:rPr>
              <a:t>Se inició la Jornada de Protección de Datos Personales ante la Era de la Inteligencia Artificial en el </a:t>
            </a:r>
            <a:r>
              <a:rPr lang="es-MX" sz="1600" dirty="0" err="1">
                <a:solidFill>
                  <a:schemeClr val="tx1"/>
                </a:solidFill>
                <a:latin typeface="+mn-lt"/>
              </a:rPr>
              <a:t>Poliforo</a:t>
            </a:r>
            <a:r>
              <a:rPr lang="es-MX" sz="1600" dirty="0">
                <a:solidFill>
                  <a:schemeClr val="tx1"/>
                </a:solidFill>
                <a:latin typeface="+mn-lt"/>
              </a:rPr>
              <a:t> de Universidad Autónoma de Baja California Sur.</a:t>
            </a:r>
          </a:p>
          <a:p>
            <a:pPr algn="l"/>
            <a:r>
              <a:rPr lang="es-MX" sz="1600" dirty="0">
                <a:solidFill>
                  <a:schemeClr val="tx1"/>
                </a:solidFill>
                <a:latin typeface="+mn-lt"/>
              </a:rPr>
              <a:t>Estuvo virtualmente Julieta del Río Venegas, Comisionada del </a:t>
            </a:r>
          </a:p>
          <a:p>
            <a:pPr algn="l"/>
            <a:r>
              <a:rPr lang="es-MX" sz="1600" dirty="0">
                <a:solidFill>
                  <a:schemeClr val="tx1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INAI</a:t>
            </a:r>
            <a:r>
              <a:rPr lang="es-MX" sz="1600" dirty="0">
                <a:solidFill>
                  <a:schemeClr val="tx1"/>
                </a:solidFill>
                <a:latin typeface="+mn-lt"/>
              </a:rPr>
              <a:t>, Luis González Briseño, Comisionado Presidente del </a:t>
            </a:r>
          </a:p>
          <a:p>
            <a:pPr algn="l"/>
            <a:r>
              <a:rPr lang="es-MX" sz="1600" dirty="0">
                <a:solidFill>
                  <a:schemeClr val="tx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ICAI</a:t>
            </a:r>
            <a:r>
              <a:rPr lang="es-MX" sz="1600" dirty="0">
                <a:solidFill>
                  <a:schemeClr val="tx1"/>
                </a:solidFill>
                <a:latin typeface="+mn-lt"/>
              </a:rPr>
              <a:t> participó en el panel "Retos normativos para que la Ciberseguridad e inteligencia artificial garanticen la protección de datos personales".</a:t>
            </a:r>
          </a:p>
          <a:p>
            <a:pPr>
              <a:lnSpc>
                <a:spcPct val="107915"/>
              </a:lnSpc>
            </a:pPr>
            <a:endParaRPr lang="es-MX" sz="12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7915"/>
              </a:lnSpc>
            </a:pPr>
            <a:endParaRPr lang="en-US" sz="1600" dirty="0"/>
          </a:p>
          <a:p>
            <a:pPr>
              <a:lnSpc>
                <a:spcPct val="107915"/>
              </a:lnSpc>
            </a:pPr>
            <a:endParaRPr lang="es-MX" sz="1600" dirty="0"/>
          </a:p>
        </p:txBody>
      </p:sp>
      <p:sp>
        <p:nvSpPr>
          <p:cNvPr id="2" name="Google Shape;192;p6">
            <a:extLst>
              <a:ext uri="{FF2B5EF4-FFF2-40B4-BE49-F238E27FC236}">
                <a16:creationId xmlns:a16="http://schemas.microsoft.com/office/drawing/2014/main" id="{A1FEFFCA-2336-0579-590D-F4AABB187C78}"/>
              </a:ext>
            </a:extLst>
          </p:cNvPr>
          <p:cNvSpPr/>
          <p:nvPr/>
        </p:nvSpPr>
        <p:spPr>
          <a:xfrm>
            <a:off x="921089" y="4702141"/>
            <a:ext cx="7914000" cy="1790114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7915"/>
              </a:lnSpc>
            </a:pPr>
            <a:endParaRPr lang="es-MX" sz="16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7915"/>
              </a:lnSpc>
            </a:pPr>
            <a:endParaRPr lang="es-MX" sz="1600" b="1" dirty="0">
              <a:solidFill>
                <a:schemeClr val="dk1"/>
              </a:solidFill>
              <a:latin typeface="Century Gothic"/>
            </a:endParaRPr>
          </a:p>
          <a:p>
            <a:pPr>
              <a:lnSpc>
                <a:spcPct val="107915"/>
              </a:lnSpc>
            </a:pPr>
            <a:endParaRPr lang="es-MX" sz="1600" b="1" i="0" dirty="0">
              <a:solidFill>
                <a:schemeClr val="dk1"/>
              </a:solidFill>
              <a:effectLst/>
              <a:latin typeface="Century Gothic"/>
            </a:endParaRPr>
          </a:p>
          <a:p>
            <a:pPr>
              <a:lnSpc>
                <a:spcPct val="107915"/>
              </a:lnSpc>
            </a:pPr>
            <a:r>
              <a:rPr lang="es-MX" sz="1600" b="1" i="0" dirty="0">
                <a:solidFill>
                  <a:schemeClr val="dk1"/>
                </a:solidFill>
                <a:effectLst/>
                <a:latin typeface="Century Gothic"/>
              </a:rPr>
              <a:t>Lunes 29 de</a:t>
            </a:r>
            <a:r>
              <a:rPr lang="es-MX" sz="1600" b="1" dirty="0">
                <a:solidFill>
                  <a:schemeClr val="dk1"/>
                </a:solidFill>
                <a:latin typeface="Century Gothic"/>
              </a:rPr>
              <a:t> Agosto</a:t>
            </a:r>
            <a:endParaRPr lang="es-MX" sz="1600" b="0" i="0" dirty="0">
              <a:solidFill>
                <a:schemeClr val="tx1"/>
              </a:solidFill>
              <a:effectLst/>
              <a:latin typeface="Segoe UI Historic" panose="020B0502040204020203" pitchFamily="34" charset="0"/>
            </a:endParaRPr>
          </a:p>
          <a:p>
            <a:pPr algn="l"/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El Comisionado Presidente del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ICAI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, Luis González Briseño participó hoy en la primera sesión extraordinaria de la</a:t>
            </a:r>
          </a:p>
          <a:p>
            <a:pPr algn="l"/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Comisión de Protección de Datos Personales SNT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en la que se dio a conocer la ruta de implementación de Programas Nacionales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#PROTAI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s-MX" sz="1600" b="0" i="0" u="none" strike="noStrike" dirty="0">
                <a:solidFill>
                  <a:schemeClr val="tx1"/>
                </a:solidFill>
                <a:effectLst/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#PRONADATOS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 y la carta de derechos de protección de datos</a:t>
            </a:r>
          </a:p>
          <a:p>
            <a:pPr>
              <a:lnSpc>
                <a:spcPct val="107915"/>
              </a:lnSpc>
            </a:pPr>
            <a:endParaRPr lang="es-MX" sz="12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7915"/>
              </a:lnSpc>
            </a:pPr>
            <a:endParaRPr lang="en-US" sz="1600" dirty="0"/>
          </a:p>
          <a:p>
            <a:pPr>
              <a:lnSpc>
                <a:spcPct val="107915"/>
              </a:lnSpc>
            </a:pPr>
            <a:endParaRPr lang="es-MX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83ae55216_0_14"/>
          <p:cNvSpPr/>
          <p:nvPr/>
        </p:nvSpPr>
        <p:spPr>
          <a:xfrm>
            <a:off x="5511650" y="476675"/>
            <a:ext cx="323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MX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Agosto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" name="Google Shape;192;p6">
            <a:extLst>
              <a:ext uri="{FF2B5EF4-FFF2-40B4-BE49-F238E27FC236}">
                <a16:creationId xmlns:a16="http://schemas.microsoft.com/office/drawing/2014/main" id="{2A2F1B21-72F4-4FE6-B01F-9451E62D9921}"/>
              </a:ext>
            </a:extLst>
          </p:cNvPr>
          <p:cNvSpPr/>
          <p:nvPr/>
        </p:nvSpPr>
        <p:spPr>
          <a:xfrm>
            <a:off x="899525" y="1238880"/>
            <a:ext cx="7914000" cy="1419914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7915"/>
              </a:lnSpc>
            </a:pPr>
            <a:r>
              <a:rPr lang="es-MX" sz="1600" b="1" dirty="0">
                <a:solidFill>
                  <a:schemeClr val="dk1"/>
                </a:solidFill>
                <a:latin typeface="Century Gothic"/>
              </a:rPr>
              <a:t>Lunes 29 de Agosto </a:t>
            </a:r>
          </a:p>
          <a:p>
            <a:pPr>
              <a:lnSpc>
                <a:spcPct val="107915"/>
              </a:lnSpc>
            </a:pPr>
            <a:r>
              <a:rPr lang="es-MX" sz="1600" dirty="0">
                <a:solidFill>
                  <a:schemeClr val="dk1"/>
                </a:solidFill>
                <a:latin typeface="+mn-lt"/>
              </a:rPr>
              <a:t>En la sección de #El Poder de la Transparencia, estuvo presente, 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+mn-lt"/>
              </a:rPr>
              <a:t>Socorro Guevara Garza, décima regidora municipal.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966</Words>
  <Application>Microsoft Office PowerPoint</Application>
  <PresentationFormat>Presentación en pantalla (4:3)</PresentationFormat>
  <Paragraphs>84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Century Gothic</vt:lpstr>
      <vt:lpstr>Arial</vt:lpstr>
      <vt:lpstr>Segoe UI Historic</vt:lpstr>
      <vt:lpstr>Corbel</vt:lpstr>
      <vt:lpstr>Parallax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514</cp:revision>
  <dcterms:created xsi:type="dcterms:W3CDTF">2021-03-23T20:23:42Z</dcterms:created>
  <dcterms:modified xsi:type="dcterms:W3CDTF">2022-09-07T19:56:49Z</dcterms:modified>
</cp:coreProperties>
</file>