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notesMasterIdLst>
    <p:notesMasterId r:id="rId16"/>
  </p:notesMasterIdLst>
  <p:sldIdLst>
    <p:sldId id="276" r:id="rId2"/>
    <p:sldId id="258" r:id="rId3"/>
    <p:sldId id="259" r:id="rId4"/>
    <p:sldId id="270" r:id="rId5"/>
    <p:sldId id="262" r:id="rId6"/>
    <p:sldId id="263" r:id="rId7"/>
    <p:sldId id="279" r:id="rId8"/>
    <p:sldId id="278" r:id="rId9"/>
    <p:sldId id="275" r:id="rId10"/>
    <p:sldId id="281" r:id="rId11"/>
    <p:sldId id="268" r:id="rId12"/>
    <p:sldId id="274" r:id="rId13"/>
    <p:sldId id="272" r:id="rId14"/>
    <p:sldId id="28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89" autoAdjust="0"/>
    <p:restoredTop sz="94660"/>
  </p:normalViewPr>
  <p:slideViewPr>
    <p:cSldViewPr snapToGrid="0">
      <p:cViewPr>
        <p:scale>
          <a:sx n="70" d="100"/>
          <a:sy n="70" d="100"/>
        </p:scale>
        <p:origin x="111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C42E5-EE92-4673-96AA-13FAC8189229}" type="doc">
      <dgm:prSet loTypeId="urn:microsoft.com/office/officeart/2005/8/layout/gear1" loCatId="process" qsTypeId="urn:microsoft.com/office/officeart/2005/8/quickstyle/3d2" qsCatId="3D" csTypeId="urn:microsoft.com/office/officeart/2005/8/colors/accent1_2" csCatId="accent1" phldr="1"/>
      <dgm:spPr/>
    </dgm:pt>
    <dgm:pt modelId="{8E8048F6-21FE-4490-AFF0-D39629086844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15,577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DB19BCED-4BB8-4B30-BAA1-2AC73B15E3B6}" type="parTrans" cxnId="{3360E1CE-465A-403E-AEE0-DE79D62EC759}">
      <dgm:prSet/>
      <dgm:spPr/>
      <dgm:t>
        <a:bodyPr/>
        <a:lstStyle/>
        <a:p>
          <a:endParaRPr lang="es-MX"/>
        </a:p>
      </dgm:t>
    </dgm:pt>
    <dgm:pt modelId="{FFF32F4A-82C9-4358-B48F-7CC0A407A339}" type="sibTrans" cxnId="{3360E1CE-465A-403E-AEE0-DE79D62EC759}">
      <dgm:prSet/>
      <dgm:spPr>
        <a:solidFill>
          <a:schemeClr val="accent4"/>
        </a:solidFill>
      </dgm:spPr>
      <dgm:t>
        <a:bodyPr/>
        <a:lstStyle/>
        <a:p>
          <a:endParaRPr lang="es-MX"/>
        </a:p>
      </dgm:t>
    </dgm:pt>
    <dgm:pt modelId="{6D06E5DA-695E-423C-BB3B-94098BE79D5C}">
      <dgm:prSet phldrT="[Texto]" custT="1"/>
      <dgm:spPr>
        <a:solidFill>
          <a:srgbClr val="C80000"/>
        </a:solidFill>
      </dgm:spPr>
      <dgm:t>
        <a:bodyPr/>
        <a:lstStyle/>
        <a:p>
          <a:r>
            <a:rPr lang="es-MX" sz="12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 SOLICITUDES</a:t>
          </a:r>
        </a:p>
        <a:p>
          <a:r>
            <a:rPr lang="es-MX" sz="12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ANUAL</a:t>
          </a:r>
        </a:p>
        <a:p>
          <a:r>
            <a:rPr lang="es-MX" sz="12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10,406</a:t>
          </a:r>
          <a:endParaRPr lang="es-MX" sz="12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endParaRPr lang="es-MX" sz="12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43EF6A38-A73C-4E73-A1A7-C4B80A76CED5}" type="parTrans" cxnId="{BE95E323-D914-408B-B1EA-E41B81C59D79}">
      <dgm:prSet/>
      <dgm:spPr/>
      <dgm:t>
        <a:bodyPr/>
        <a:lstStyle/>
        <a:p>
          <a:endParaRPr lang="es-MX"/>
        </a:p>
      </dgm:t>
    </dgm:pt>
    <dgm:pt modelId="{78EB3813-54DD-4F64-9402-D9DDF2B4E3C7}" type="sibTrans" cxnId="{BE95E323-D914-408B-B1EA-E41B81C59D79}">
      <dgm:prSet/>
      <dgm:spPr>
        <a:solidFill>
          <a:srgbClr val="35B19D"/>
        </a:solidFill>
      </dgm:spPr>
      <dgm:t>
        <a:bodyPr/>
        <a:lstStyle/>
        <a:p>
          <a:endParaRPr lang="es-MX"/>
        </a:p>
      </dgm:t>
    </dgm:pt>
    <dgm:pt modelId="{410FD919-906B-4976-9614-038F512973C3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584</a:t>
          </a:r>
          <a:endParaRPr lang="es-MX" sz="14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BB344301-A70A-43BF-B509-9778049C1360}" type="parTrans" cxnId="{0BCCD165-B6B1-46BD-89FC-8D8407564F76}">
      <dgm:prSet/>
      <dgm:spPr/>
      <dgm:t>
        <a:bodyPr/>
        <a:lstStyle/>
        <a:p>
          <a:endParaRPr lang="es-MX"/>
        </a:p>
      </dgm:t>
    </dgm:pt>
    <dgm:pt modelId="{D0C71F28-1546-4B14-85D6-F6DA20FC6F5F}" type="sibTrans" cxnId="{0BCCD165-B6B1-46BD-89FC-8D8407564F76}">
      <dgm:prSet/>
      <dgm:spPr>
        <a:solidFill>
          <a:srgbClr val="7030A0"/>
        </a:solidFill>
      </dgm:spPr>
      <dgm:t>
        <a:bodyPr/>
        <a:lstStyle/>
        <a:p>
          <a:endParaRPr lang="es-MX"/>
        </a:p>
      </dgm:t>
    </dgm:pt>
    <dgm:pt modelId="{61DB07DD-26D9-4B15-B538-E45EFE4F6EAC}" type="pres">
      <dgm:prSet presAssocID="{C69C42E5-EE92-4673-96AA-13FAC818922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5A4DCB7-F5DA-4775-AC40-401C1BC62560}" type="pres">
      <dgm:prSet presAssocID="{8E8048F6-21FE-4490-AFF0-D3962908684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77C52F-C033-42B7-88CC-13F7BFB99C1B}" type="pres">
      <dgm:prSet presAssocID="{8E8048F6-21FE-4490-AFF0-D39629086844}" presName="gear1srcNode" presStyleLbl="node1" presStyleIdx="0" presStyleCnt="3"/>
      <dgm:spPr/>
      <dgm:t>
        <a:bodyPr/>
        <a:lstStyle/>
        <a:p>
          <a:endParaRPr lang="es-MX"/>
        </a:p>
      </dgm:t>
    </dgm:pt>
    <dgm:pt modelId="{78022C0D-F7FD-433C-937C-88E851068335}" type="pres">
      <dgm:prSet presAssocID="{8E8048F6-21FE-4490-AFF0-D39629086844}" presName="gear1dstNode" presStyleLbl="node1" presStyleIdx="0" presStyleCnt="3"/>
      <dgm:spPr/>
      <dgm:t>
        <a:bodyPr/>
        <a:lstStyle/>
        <a:p>
          <a:endParaRPr lang="es-MX"/>
        </a:p>
      </dgm:t>
    </dgm:pt>
    <dgm:pt modelId="{408A14C1-603C-4CEA-A343-C5637E7B46F1}" type="pres">
      <dgm:prSet presAssocID="{6D06E5DA-695E-423C-BB3B-94098BE79D5C}" presName="gear2" presStyleLbl="node1" presStyleIdx="1" presStyleCnt="3" custScaleX="120938" custScaleY="11822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7E1B9B-DB9E-4FB0-AC52-E3AE6B84E23E}" type="pres">
      <dgm:prSet presAssocID="{6D06E5DA-695E-423C-BB3B-94098BE79D5C}" presName="gear2srcNode" presStyleLbl="node1" presStyleIdx="1" presStyleCnt="3"/>
      <dgm:spPr/>
      <dgm:t>
        <a:bodyPr/>
        <a:lstStyle/>
        <a:p>
          <a:endParaRPr lang="es-MX"/>
        </a:p>
      </dgm:t>
    </dgm:pt>
    <dgm:pt modelId="{A7BD6F66-0154-4688-96D7-65D4822CBEF6}" type="pres">
      <dgm:prSet presAssocID="{6D06E5DA-695E-423C-BB3B-94098BE79D5C}" presName="gear2dstNode" presStyleLbl="node1" presStyleIdx="1" presStyleCnt="3"/>
      <dgm:spPr/>
      <dgm:t>
        <a:bodyPr/>
        <a:lstStyle/>
        <a:p>
          <a:endParaRPr lang="es-MX"/>
        </a:p>
      </dgm:t>
    </dgm:pt>
    <dgm:pt modelId="{7CB447EE-0934-4680-B1F1-E260FED8A2B1}" type="pres">
      <dgm:prSet presAssocID="{410FD919-906B-4976-9614-038F512973C3}" presName="gear3" presStyleLbl="node1" presStyleIdx="2" presStyleCnt="3" custScaleX="114216" custScaleY="111566" custLinFactNeighborX="14523" custLinFactNeighborY="0"/>
      <dgm:spPr/>
      <dgm:t>
        <a:bodyPr/>
        <a:lstStyle/>
        <a:p>
          <a:endParaRPr lang="es-MX"/>
        </a:p>
      </dgm:t>
    </dgm:pt>
    <dgm:pt modelId="{D2F8D08E-E9ED-4A4D-A8D7-C2179798DC48}" type="pres">
      <dgm:prSet presAssocID="{410FD919-906B-4976-9614-038F512973C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EEA4A9-B0F7-495C-9405-5131E292BB43}" type="pres">
      <dgm:prSet presAssocID="{410FD919-906B-4976-9614-038F512973C3}" presName="gear3srcNode" presStyleLbl="node1" presStyleIdx="2" presStyleCnt="3"/>
      <dgm:spPr/>
      <dgm:t>
        <a:bodyPr/>
        <a:lstStyle/>
        <a:p>
          <a:endParaRPr lang="es-MX"/>
        </a:p>
      </dgm:t>
    </dgm:pt>
    <dgm:pt modelId="{F483CC06-053E-4CD0-BA74-DC8C035F6FE4}" type="pres">
      <dgm:prSet presAssocID="{410FD919-906B-4976-9614-038F512973C3}" presName="gear3dstNode" presStyleLbl="node1" presStyleIdx="2" presStyleCnt="3"/>
      <dgm:spPr/>
      <dgm:t>
        <a:bodyPr/>
        <a:lstStyle/>
        <a:p>
          <a:endParaRPr lang="es-MX"/>
        </a:p>
      </dgm:t>
    </dgm:pt>
    <dgm:pt modelId="{E5859C03-21FB-43EE-9617-6D5FF04A2158}" type="pres">
      <dgm:prSet presAssocID="{FFF32F4A-82C9-4358-B48F-7CC0A407A339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72E46BF0-AD19-4406-BD84-607851C62BA8}" type="pres">
      <dgm:prSet presAssocID="{78EB3813-54DD-4F64-9402-D9DDF2B4E3C7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D900EEEC-5649-4B07-969A-AE522030C60B}" type="pres">
      <dgm:prSet presAssocID="{D0C71F28-1546-4B14-85D6-F6DA20FC6F5F}" presName="connector3" presStyleLbl="sibTrans2D1" presStyleIdx="2" presStyleCnt="3" custLinFactNeighborX="12913" custLinFactNeighborY="-503"/>
      <dgm:spPr/>
      <dgm:t>
        <a:bodyPr/>
        <a:lstStyle/>
        <a:p>
          <a:endParaRPr lang="es-MX"/>
        </a:p>
      </dgm:t>
    </dgm:pt>
  </dgm:ptLst>
  <dgm:cxnLst>
    <dgm:cxn modelId="{0998BE93-3C04-44DF-83BE-7EAC10496797}" type="presOf" srcId="{78EB3813-54DD-4F64-9402-D9DDF2B4E3C7}" destId="{72E46BF0-AD19-4406-BD84-607851C62BA8}" srcOrd="0" destOrd="0" presId="urn:microsoft.com/office/officeart/2005/8/layout/gear1"/>
    <dgm:cxn modelId="{55D65CBA-38ED-4946-8873-F96AE6027AA5}" type="presOf" srcId="{C69C42E5-EE92-4673-96AA-13FAC8189229}" destId="{61DB07DD-26D9-4B15-B538-E45EFE4F6EAC}" srcOrd="0" destOrd="0" presId="urn:microsoft.com/office/officeart/2005/8/layout/gear1"/>
    <dgm:cxn modelId="{89E48672-7C39-4E61-ADD2-E14317D9A49D}" type="presOf" srcId="{6D06E5DA-695E-423C-BB3B-94098BE79D5C}" destId="{B77E1B9B-DB9E-4FB0-AC52-E3AE6B84E23E}" srcOrd="1" destOrd="0" presId="urn:microsoft.com/office/officeart/2005/8/layout/gear1"/>
    <dgm:cxn modelId="{402FFA0F-20C6-4115-B44B-BDBE145BB63F}" type="presOf" srcId="{410FD919-906B-4976-9614-038F512973C3}" destId="{F483CC06-053E-4CD0-BA74-DC8C035F6FE4}" srcOrd="3" destOrd="0" presId="urn:microsoft.com/office/officeart/2005/8/layout/gear1"/>
    <dgm:cxn modelId="{B5BEE7FF-DD0F-482C-8529-7E415711F8AB}" type="presOf" srcId="{410FD919-906B-4976-9614-038F512973C3}" destId="{D2F8D08E-E9ED-4A4D-A8D7-C2179798DC48}" srcOrd="1" destOrd="0" presId="urn:microsoft.com/office/officeart/2005/8/layout/gear1"/>
    <dgm:cxn modelId="{00DB96AC-1DEE-47EA-88E5-3C4458A28C77}" type="presOf" srcId="{FFF32F4A-82C9-4358-B48F-7CC0A407A339}" destId="{E5859C03-21FB-43EE-9617-6D5FF04A2158}" srcOrd="0" destOrd="0" presId="urn:microsoft.com/office/officeart/2005/8/layout/gear1"/>
    <dgm:cxn modelId="{0BCCD165-B6B1-46BD-89FC-8D8407564F76}" srcId="{C69C42E5-EE92-4673-96AA-13FAC8189229}" destId="{410FD919-906B-4976-9614-038F512973C3}" srcOrd="2" destOrd="0" parTransId="{BB344301-A70A-43BF-B509-9778049C1360}" sibTransId="{D0C71F28-1546-4B14-85D6-F6DA20FC6F5F}"/>
    <dgm:cxn modelId="{D29CE1C7-89DD-444A-B61A-8054C4AAB347}" type="presOf" srcId="{410FD919-906B-4976-9614-038F512973C3}" destId="{7CB447EE-0934-4680-B1F1-E260FED8A2B1}" srcOrd="0" destOrd="0" presId="urn:microsoft.com/office/officeart/2005/8/layout/gear1"/>
    <dgm:cxn modelId="{7394E34D-6677-42FB-AA4E-4FA88D1D8A17}" type="presOf" srcId="{6D06E5DA-695E-423C-BB3B-94098BE79D5C}" destId="{A7BD6F66-0154-4688-96D7-65D4822CBEF6}" srcOrd="2" destOrd="0" presId="urn:microsoft.com/office/officeart/2005/8/layout/gear1"/>
    <dgm:cxn modelId="{B559DAB3-2C93-4D62-BAFC-85C6D3326E90}" type="presOf" srcId="{D0C71F28-1546-4B14-85D6-F6DA20FC6F5F}" destId="{D900EEEC-5649-4B07-969A-AE522030C60B}" srcOrd="0" destOrd="0" presId="urn:microsoft.com/office/officeart/2005/8/layout/gear1"/>
    <dgm:cxn modelId="{1623635D-612C-4541-AE75-BE9FBA567D17}" type="presOf" srcId="{410FD919-906B-4976-9614-038F512973C3}" destId="{BFEEA4A9-B0F7-495C-9405-5131E292BB43}" srcOrd="2" destOrd="0" presId="urn:microsoft.com/office/officeart/2005/8/layout/gear1"/>
    <dgm:cxn modelId="{C9ECC15E-CB5D-490E-B98B-5D0BDF1A212D}" type="presOf" srcId="{8E8048F6-21FE-4490-AFF0-D39629086844}" destId="{3F77C52F-C033-42B7-88CC-13F7BFB99C1B}" srcOrd="1" destOrd="0" presId="urn:microsoft.com/office/officeart/2005/8/layout/gear1"/>
    <dgm:cxn modelId="{BE95E323-D914-408B-B1EA-E41B81C59D79}" srcId="{C69C42E5-EE92-4673-96AA-13FAC8189229}" destId="{6D06E5DA-695E-423C-BB3B-94098BE79D5C}" srcOrd="1" destOrd="0" parTransId="{43EF6A38-A73C-4E73-A1A7-C4B80A76CED5}" sibTransId="{78EB3813-54DD-4F64-9402-D9DDF2B4E3C7}"/>
    <dgm:cxn modelId="{3360E1CE-465A-403E-AEE0-DE79D62EC759}" srcId="{C69C42E5-EE92-4673-96AA-13FAC8189229}" destId="{8E8048F6-21FE-4490-AFF0-D39629086844}" srcOrd="0" destOrd="0" parTransId="{DB19BCED-4BB8-4B30-BAA1-2AC73B15E3B6}" sibTransId="{FFF32F4A-82C9-4358-B48F-7CC0A407A339}"/>
    <dgm:cxn modelId="{6DD58FD5-9608-4B6F-B089-B95025CF8CA2}" type="presOf" srcId="{8E8048F6-21FE-4490-AFF0-D39629086844}" destId="{15A4DCB7-F5DA-4775-AC40-401C1BC62560}" srcOrd="0" destOrd="0" presId="urn:microsoft.com/office/officeart/2005/8/layout/gear1"/>
    <dgm:cxn modelId="{9E732893-3E84-4E43-958F-F4420F6EE755}" type="presOf" srcId="{8E8048F6-21FE-4490-AFF0-D39629086844}" destId="{78022C0D-F7FD-433C-937C-88E851068335}" srcOrd="2" destOrd="0" presId="urn:microsoft.com/office/officeart/2005/8/layout/gear1"/>
    <dgm:cxn modelId="{AE6E104E-DAF5-4585-8E07-28FBB6785E60}" type="presOf" srcId="{6D06E5DA-695E-423C-BB3B-94098BE79D5C}" destId="{408A14C1-603C-4CEA-A343-C5637E7B46F1}" srcOrd="0" destOrd="0" presId="urn:microsoft.com/office/officeart/2005/8/layout/gear1"/>
    <dgm:cxn modelId="{8A3AFA23-F1C6-453C-A6AF-48D5688997F1}" type="presParOf" srcId="{61DB07DD-26D9-4B15-B538-E45EFE4F6EAC}" destId="{15A4DCB7-F5DA-4775-AC40-401C1BC62560}" srcOrd="0" destOrd="0" presId="urn:microsoft.com/office/officeart/2005/8/layout/gear1"/>
    <dgm:cxn modelId="{8404299E-7AEE-4CF0-ACE3-13AA408BB3AE}" type="presParOf" srcId="{61DB07DD-26D9-4B15-B538-E45EFE4F6EAC}" destId="{3F77C52F-C033-42B7-88CC-13F7BFB99C1B}" srcOrd="1" destOrd="0" presId="urn:microsoft.com/office/officeart/2005/8/layout/gear1"/>
    <dgm:cxn modelId="{811DA473-63E9-43B1-B14F-85764B83BC5F}" type="presParOf" srcId="{61DB07DD-26D9-4B15-B538-E45EFE4F6EAC}" destId="{78022C0D-F7FD-433C-937C-88E851068335}" srcOrd="2" destOrd="0" presId="urn:microsoft.com/office/officeart/2005/8/layout/gear1"/>
    <dgm:cxn modelId="{181301A0-A758-421F-BB5C-7EBEFF7C4F01}" type="presParOf" srcId="{61DB07DD-26D9-4B15-B538-E45EFE4F6EAC}" destId="{408A14C1-603C-4CEA-A343-C5637E7B46F1}" srcOrd="3" destOrd="0" presId="urn:microsoft.com/office/officeart/2005/8/layout/gear1"/>
    <dgm:cxn modelId="{4AB8CB4D-364D-4E1E-965B-7BBB124CFB49}" type="presParOf" srcId="{61DB07DD-26D9-4B15-B538-E45EFE4F6EAC}" destId="{B77E1B9B-DB9E-4FB0-AC52-E3AE6B84E23E}" srcOrd="4" destOrd="0" presId="urn:microsoft.com/office/officeart/2005/8/layout/gear1"/>
    <dgm:cxn modelId="{224AE07A-2482-460C-9923-1105B0E4D688}" type="presParOf" srcId="{61DB07DD-26D9-4B15-B538-E45EFE4F6EAC}" destId="{A7BD6F66-0154-4688-96D7-65D4822CBEF6}" srcOrd="5" destOrd="0" presId="urn:microsoft.com/office/officeart/2005/8/layout/gear1"/>
    <dgm:cxn modelId="{F6469AE1-C5F5-4D2A-84A8-BF3518448577}" type="presParOf" srcId="{61DB07DD-26D9-4B15-B538-E45EFE4F6EAC}" destId="{7CB447EE-0934-4680-B1F1-E260FED8A2B1}" srcOrd="6" destOrd="0" presId="urn:microsoft.com/office/officeart/2005/8/layout/gear1"/>
    <dgm:cxn modelId="{72F5E79E-ADFD-407D-8656-6B67355A5B22}" type="presParOf" srcId="{61DB07DD-26D9-4B15-B538-E45EFE4F6EAC}" destId="{D2F8D08E-E9ED-4A4D-A8D7-C2179798DC48}" srcOrd="7" destOrd="0" presId="urn:microsoft.com/office/officeart/2005/8/layout/gear1"/>
    <dgm:cxn modelId="{73DE5E61-D931-44B5-8974-84D6AE0B23D7}" type="presParOf" srcId="{61DB07DD-26D9-4B15-B538-E45EFE4F6EAC}" destId="{BFEEA4A9-B0F7-495C-9405-5131E292BB43}" srcOrd="8" destOrd="0" presId="urn:microsoft.com/office/officeart/2005/8/layout/gear1"/>
    <dgm:cxn modelId="{D17CF17C-5E0E-472D-A753-F72F3DBB621E}" type="presParOf" srcId="{61DB07DD-26D9-4B15-B538-E45EFE4F6EAC}" destId="{F483CC06-053E-4CD0-BA74-DC8C035F6FE4}" srcOrd="9" destOrd="0" presId="urn:microsoft.com/office/officeart/2005/8/layout/gear1"/>
    <dgm:cxn modelId="{1928A370-94AC-4297-9368-8A981C2742D1}" type="presParOf" srcId="{61DB07DD-26D9-4B15-B538-E45EFE4F6EAC}" destId="{E5859C03-21FB-43EE-9617-6D5FF04A2158}" srcOrd="10" destOrd="0" presId="urn:microsoft.com/office/officeart/2005/8/layout/gear1"/>
    <dgm:cxn modelId="{64FE1FC8-F01E-40D5-952D-8DF9B56ECB63}" type="presParOf" srcId="{61DB07DD-26D9-4B15-B538-E45EFE4F6EAC}" destId="{72E46BF0-AD19-4406-BD84-607851C62BA8}" srcOrd="11" destOrd="0" presId="urn:microsoft.com/office/officeart/2005/8/layout/gear1"/>
    <dgm:cxn modelId="{61E0CD06-EFD6-46D8-A80D-E26BB0DABF7C}" type="presParOf" srcId="{61DB07DD-26D9-4B15-B538-E45EFE4F6EAC}" destId="{D900EEEC-5649-4B07-969A-AE522030C60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DCB7-F5DA-4775-AC40-401C1BC62560}">
      <dsp:nvSpPr>
        <dsp:cNvPr id="0" name=""/>
        <dsp:cNvSpPr/>
      </dsp:nvSpPr>
      <dsp:spPr>
        <a:xfrm>
          <a:off x="3170545" y="2122898"/>
          <a:ext cx="2517021" cy="2517021"/>
        </a:xfrm>
        <a:prstGeom prst="gear9">
          <a:avLst/>
        </a:prstGeom>
        <a:solidFill>
          <a:srgbClr val="0070C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15,577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3676578" y="2712498"/>
        <a:ext cx="1504955" cy="1293801"/>
      </dsp:txXfrm>
    </dsp:sp>
    <dsp:sp modelId="{408A14C1-603C-4CEA-A343-C5637E7B46F1}">
      <dsp:nvSpPr>
        <dsp:cNvPr id="0" name=""/>
        <dsp:cNvSpPr/>
      </dsp:nvSpPr>
      <dsp:spPr>
        <a:xfrm>
          <a:off x="1514455" y="1361165"/>
          <a:ext cx="2213844" cy="2164162"/>
        </a:xfrm>
        <a:prstGeom prst="gear6">
          <a:avLst/>
        </a:prstGeom>
        <a:solidFill>
          <a:srgbClr val="C8000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 SOLICITUDES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ANUAL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10,406</a:t>
          </a:r>
          <a:endParaRPr lang="es-MX" sz="12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2066511" y="1909292"/>
        <a:ext cx="1109732" cy="1067908"/>
      </dsp:txXfrm>
    </dsp:sp>
    <dsp:sp modelId="{7CB447EE-0934-4680-B1F1-E260FED8A2B1}">
      <dsp:nvSpPr>
        <dsp:cNvPr id="0" name=""/>
        <dsp:cNvSpPr/>
      </dsp:nvSpPr>
      <dsp:spPr>
        <a:xfrm rot="20700000">
          <a:off x="2914234" y="170041"/>
          <a:ext cx="2065948" cy="1983624"/>
        </a:xfrm>
        <a:prstGeom prst="gear6">
          <a:avLst/>
        </a:prstGeom>
        <a:solidFill>
          <a:srgbClr val="00B05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584</a:t>
          </a:r>
          <a:endParaRPr lang="es-MX" sz="14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 rot="-20700000">
        <a:off x="3372240" y="600225"/>
        <a:ext cx="1149936" cy="1123256"/>
      </dsp:txXfrm>
    </dsp:sp>
    <dsp:sp modelId="{E5859C03-21FB-43EE-9617-6D5FF04A2158}">
      <dsp:nvSpPr>
        <dsp:cNvPr id="0" name=""/>
        <dsp:cNvSpPr/>
      </dsp:nvSpPr>
      <dsp:spPr>
        <a:xfrm>
          <a:off x="2981217" y="1740684"/>
          <a:ext cx="3221787" cy="3221787"/>
        </a:xfrm>
        <a:prstGeom prst="circularArrow">
          <a:avLst>
            <a:gd name="adj1" fmla="val 4688"/>
            <a:gd name="adj2" fmla="val 299029"/>
            <a:gd name="adj3" fmla="val 2524605"/>
            <a:gd name="adj4" fmla="val 15843215"/>
            <a:gd name="adj5" fmla="val 5469"/>
          </a:avLst>
        </a:prstGeom>
        <a:solidFill>
          <a:schemeClr val="accent4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E46BF0-AD19-4406-BD84-607851C62BA8}">
      <dsp:nvSpPr>
        <dsp:cNvPr id="0" name=""/>
        <dsp:cNvSpPr/>
      </dsp:nvSpPr>
      <dsp:spPr>
        <a:xfrm>
          <a:off x="1381907" y="1121292"/>
          <a:ext cx="2340830" cy="23408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35B19D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00EEEC-5649-4B07-969A-AE522030C60B}">
      <dsp:nvSpPr>
        <dsp:cNvPr id="0" name=""/>
        <dsp:cNvSpPr/>
      </dsp:nvSpPr>
      <dsp:spPr>
        <a:xfrm>
          <a:off x="2642434" y="-142130"/>
          <a:ext cx="2523886" cy="252388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7030A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E6223-459E-4B0D-9423-7FDD017EA141}" type="datetimeFigureOut">
              <a:rPr lang="es-MX" smtClean="0"/>
              <a:t>06/01/2021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E9A2F-6180-444D-859B-56EB5C9E10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19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E9A2F-6180-444D-859B-56EB5C9E101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913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6E15956B-33C7-469F-B9D3-2C320FA15BBC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029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9732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7707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6981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060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9078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35148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76D1-429F-409F-9294-5A0E25FEBF94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031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70BF-2F27-4AFC-8CB2-25A24434328E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44FCE7EC-6EED-413B-BFEA-0BDED3234F52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1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3F48-7CED-4864-9D9D-08991E26C363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82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0CF3-40A6-44AB-8E2D-62B7FF9B9D62}" type="datetime1">
              <a:rPr lang="es-MX" smtClean="0"/>
              <a:t>06/01/2021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35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F37B-3315-43A9-AC8E-D10FF0FC141C}" type="datetime1">
              <a:rPr lang="es-MX" smtClean="0"/>
              <a:t>06/01/2021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08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F11-0064-485F-A818-051202B1643F}" type="datetime1">
              <a:rPr lang="es-MX" smtClean="0"/>
              <a:t>06/01/2021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6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102-D4A2-4FBA-90C0-AE8D07B46EC7}" type="datetime1">
              <a:rPr lang="es-MX" smtClean="0"/>
              <a:t>06/01/2021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29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BFB2-562C-4181-9CBD-D6A27A04C804}" type="datetime1">
              <a:rPr lang="es-MX" smtClean="0"/>
              <a:t>06/01/2021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79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FF5E-9D7C-45D2-9994-BE2F643B56D0}" type="datetime1">
              <a:rPr lang="es-MX" smtClean="0"/>
              <a:t>06/01/2021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70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0347E7-E569-4289-A25D-34D65FAAC46C}" type="datetime1">
              <a:rPr lang="es-MX" smtClean="0"/>
              <a:t>06/01/2021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35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70610"/>
            <a:ext cx="57610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Calibri Light" panose="020F030202020403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Luis Eduardo Pérez Serrano</a:t>
            </a:r>
            <a:endParaRPr lang="es-MX" altLang="es-MX" sz="1400" b="1" dirty="0">
              <a:latin typeface="Calibri Light" panose="020F0302020204030204" pitchFamily="34" charset="0"/>
            </a:endParaRP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Fecha de actualización: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ENERO 2021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DICIEMBRE 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2020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3007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8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786406"/>
              </p:ext>
            </p:extLst>
          </p:nvPr>
        </p:nvGraphicFramePr>
        <p:xfrm>
          <a:off x="1892301" y="1526016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gency FB" panose="020B0503020202020204" pitchFamily="34" charset="0"/>
                        </a:rPr>
                        <a:t> Entidad</a:t>
                      </a:r>
                      <a:endParaRPr lang="es-MX" sz="18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18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LEGISLATIVO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37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JUDICIAL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EJECUTIVO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186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DESCENTRALIZADOS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69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UNIVERSIDADES Y CENTROS EDUCATIVOS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MUNICIPIOS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160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AUTONOMOS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62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PARTIDOS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SISTEMAS MUNICIPALES DE AGUAS Y SANEAMIENTO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PARAMUNICIPALES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SINDICATOS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ASOCIACIONES CIVILES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96901" y="615950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Recibidas: Por Grupo de Sujetos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s-MX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Obligados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Diciembre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2020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4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59178" y="10088"/>
            <a:ext cx="2032740" cy="106163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320514" y="765358"/>
            <a:ext cx="44839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ATENDIDAS </a:t>
            </a:r>
            <a:r>
              <a:rPr lang="es-MX" sz="2800" b="1" dirty="0" smtClean="0">
                <a:latin typeface="Agency FB" panose="020B0503020202020204" pitchFamily="34" charset="0"/>
              </a:rPr>
              <a:t>DICIEMBRE </a:t>
            </a:r>
            <a:r>
              <a:rPr lang="es-MX" sz="2800" b="1" dirty="0" smtClean="0">
                <a:latin typeface="Agency FB" panose="020B0503020202020204" pitchFamily="34" charset="0"/>
              </a:rPr>
              <a:t>2020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544261" y="6492875"/>
            <a:ext cx="599739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9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4" y="1913622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10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657056" y="752273"/>
            <a:ext cx="38298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TIPO DE RESPUESTAS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OTORGADAS </a:t>
            </a:r>
            <a:r>
              <a:rPr lang="es-MX" sz="2800" b="1" dirty="0" smtClean="0">
                <a:latin typeface="Agency FB" panose="020B0503020202020204" pitchFamily="34" charset="0"/>
              </a:rPr>
              <a:t>DICIEMBRE </a:t>
            </a:r>
            <a:r>
              <a:rPr lang="es-MX" sz="2800" b="1" dirty="0" smtClean="0">
                <a:latin typeface="Agency FB" panose="020B0503020202020204" pitchFamily="34" charset="0"/>
              </a:rPr>
              <a:t>2020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72625" y="-5114"/>
            <a:ext cx="2005389" cy="1061633"/>
          </a:xfrm>
          <a:prstGeom prst="rect">
            <a:avLst/>
          </a:prstGeom>
        </p:spPr>
      </p:pic>
      <p:sp>
        <p:nvSpPr>
          <p:cNvPr id="2" name="AutoShape 2" descr="http://192.168.1.199/Infocoahuila/Reserved.ReportViewerWebControl.axd?Mode=true&amp;ReportID=cfa9da1fbe4a4e2189843d2864b9dd5c&amp;ControlID=c44e75e9afb44633ad2b0f89887de51c&amp;Culture=2058&amp;UICulture=2058&amp;ReportStack=1&amp;OpType=ReportImage&amp;StreamID=C_9_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896826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093247" y="637744"/>
            <a:ext cx="31085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HISTÓRICO ICAI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SOLICITUDES RECIBIDAS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2004-2020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3671"/>
            <a:ext cx="2005389" cy="1061633"/>
          </a:xfrm>
          <a:prstGeom prst="rect">
            <a:avLst/>
          </a:prstGeom>
        </p:spPr>
      </p:pic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11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326414" y="2022739"/>
            <a:ext cx="8642208" cy="3849794"/>
            <a:chOff x="326414" y="2209799"/>
            <a:chExt cx="8642208" cy="3849794"/>
          </a:xfrm>
        </p:grpSpPr>
        <p:grpSp>
          <p:nvGrpSpPr>
            <p:cNvPr id="11" name="Grupo 10"/>
            <p:cNvGrpSpPr/>
            <p:nvPr/>
          </p:nvGrpSpPr>
          <p:grpSpPr>
            <a:xfrm>
              <a:off x="326414" y="2209799"/>
              <a:ext cx="8642208" cy="3843392"/>
              <a:chOff x="326414" y="2209799"/>
              <a:chExt cx="8642208" cy="3843392"/>
            </a:xfrm>
          </p:grpSpPr>
          <p:pic>
            <p:nvPicPr>
              <p:cNvPr id="3" name="Imagen 2"/>
              <p:cNvPicPr>
                <a:picLocks noChangeAspect="1"/>
              </p:cNvPicPr>
              <p:nvPr/>
            </p:nvPicPr>
            <p:blipFill rotWithShape="1">
              <a:blip r:embed="rId3"/>
              <a:srcRect t="9132"/>
              <a:stretch/>
            </p:blipFill>
            <p:spPr>
              <a:xfrm>
                <a:off x="326414" y="2209799"/>
                <a:ext cx="8642208" cy="3831333"/>
              </a:xfrm>
              <a:prstGeom prst="rect">
                <a:avLst/>
              </a:prstGeom>
            </p:spPr>
          </p:pic>
          <p:sp>
            <p:nvSpPr>
              <p:cNvPr id="2" name="CuadroTexto 1"/>
              <p:cNvSpPr txBox="1"/>
              <p:nvPr/>
            </p:nvSpPr>
            <p:spPr>
              <a:xfrm>
                <a:off x="1717064" y="5591175"/>
                <a:ext cx="30168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1100" dirty="0" smtClean="0">
                    <a:latin typeface="Agency FB" panose="020B0503020202020204" pitchFamily="34" charset="0"/>
                  </a:rPr>
                  <a:t>56</a:t>
                </a:r>
                <a:endParaRPr lang="es-MX" sz="1100" dirty="0">
                  <a:latin typeface="Agency FB" panose="020B0503020202020204" pitchFamily="34" charset="0"/>
                </a:endParaRPr>
              </a:p>
            </p:txBody>
          </p:sp>
          <p:sp>
            <p:nvSpPr>
              <p:cNvPr id="4" name="CuadroTexto 3"/>
              <p:cNvSpPr txBox="1"/>
              <p:nvPr/>
            </p:nvSpPr>
            <p:spPr>
              <a:xfrm>
                <a:off x="1675386" y="5791581"/>
                <a:ext cx="35779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1100" dirty="0" smtClean="0">
                    <a:solidFill>
                      <a:srgbClr val="C00000"/>
                    </a:solidFill>
                    <a:latin typeface="Agency FB" panose="020B0503020202020204" pitchFamily="34" charset="0"/>
                  </a:rPr>
                  <a:t>646</a:t>
                </a:r>
                <a:endParaRPr lang="es-MX" sz="1100" dirty="0">
                  <a:solidFill>
                    <a:srgbClr val="C00000"/>
                  </a:solidFill>
                  <a:latin typeface="Agency FB" panose="020B0503020202020204" pitchFamily="34" charset="0"/>
                </a:endParaRPr>
              </a:p>
            </p:txBody>
          </p:sp>
          <p:sp>
            <p:nvSpPr>
              <p:cNvPr id="9" name="CuadroTexto 8"/>
              <p:cNvSpPr txBox="1"/>
              <p:nvPr/>
            </p:nvSpPr>
            <p:spPr>
              <a:xfrm>
                <a:off x="2318852" y="5599642"/>
                <a:ext cx="29848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1100" dirty="0" smtClean="0">
                    <a:latin typeface="Agency FB" panose="020B0503020202020204" pitchFamily="34" charset="0"/>
                  </a:rPr>
                  <a:t>46</a:t>
                </a:r>
                <a:endParaRPr lang="es-MX" sz="1100" dirty="0">
                  <a:latin typeface="Agency FB" panose="020B0503020202020204" pitchFamily="34" charset="0"/>
                </a:endParaRPr>
              </a:p>
            </p:txBody>
          </p:sp>
          <p:sp>
            <p:nvSpPr>
              <p:cNvPr id="10" name="CuadroTexto 9"/>
              <p:cNvSpPr txBox="1"/>
              <p:nvPr/>
            </p:nvSpPr>
            <p:spPr>
              <a:xfrm>
                <a:off x="2297664" y="5791062"/>
                <a:ext cx="35458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1100" dirty="0" smtClean="0">
                    <a:solidFill>
                      <a:srgbClr val="C00000"/>
                    </a:solidFill>
                    <a:latin typeface="Agency FB" panose="020B0503020202020204" pitchFamily="34" charset="0"/>
                  </a:rPr>
                  <a:t>667</a:t>
                </a:r>
                <a:endParaRPr lang="es-MX" sz="1100" dirty="0">
                  <a:solidFill>
                    <a:srgbClr val="C00000"/>
                  </a:solidFill>
                  <a:latin typeface="Agency FB" panose="020B0503020202020204" pitchFamily="34" charset="0"/>
                </a:endParaRPr>
              </a:p>
            </p:txBody>
          </p:sp>
        </p:grpSp>
        <p:sp>
          <p:nvSpPr>
            <p:cNvPr id="12" name="CuadroTexto 11"/>
            <p:cNvSpPr txBox="1"/>
            <p:nvPr/>
          </p:nvSpPr>
          <p:spPr>
            <a:xfrm>
              <a:off x="2952350" y="5606466"/>
              <a:ext cx="2984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100" dirty="0" smtClean="0">
                  <a:latin typeface="Agency FB" panose="020B0503020202020204" pitchFamily="34" charset="0"/>
                </a:rPr>
                <a:t>34</a:t>
              </a:r>
              <a:endParaRPr lang="es-MX" sz="1100" dirty="0">
                <a:latin typeface="Agency FB" panose="020B0503020202020204" pitchFamily="34" charset="0"/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2924298" y="5797983"/>
              <a:ext cx="348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100" dirty="0" smtClean="0">
                  <a:solidFill>
                    <a:srgbClr val="C00000"/>
                  </a:solidFill>
                  <a:latin typeface="Agency FB" panose="020B0503020202020204" pitchFamily="34" charset="0"/>
                </a:rPr>
                <a:t>527</a:t>
              </a:r>
              <a:endParaRPr lang="es-MX" sz="1100" dirty="0">
                <a:solidFill>
                  <a:srgbClr val="C00000"/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3585848" y="5419406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latin typeface="Agency FB" panose="020B0503020202020204" pitchFamily="34" charset="0"/>
              </a:rPr>
              <a:t>30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3585848" y="5610923"/>
            <a:ext cx="3225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414</a:t>
            </a:r>
            <a:endParaRPr lang="es-MX" sz="1100" dirty="0">
              <a:solidFill>
                <a:schemeClr val="accent1"/>
              </a:solidFill>
              <a:latin typeface="Agency FB" panose="020B0503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188627" y="5408030"/>
            <a:ext cx="3000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latin typeface="Agency FB" panose="020B0503020202020204" pitchFamily="34" charset="0"/>
              </a:rPr>
              <a:t>28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4174977" y="5599547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399</a:t>
            </a:r>
            <a:endParaRPr lang="es-MX" sz="1100" dirty="0">
              <a:solidFill>
                <a:schemeClr val="accent1"/>
              </a:solidFill>
              <a:latin typeface="Agency FB" panose="020B0503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832732" y="5405882"/>
            <a:ext cx="243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latin typeface="Agency FB" panose="020B0503020202020204" pitchFamily="34" charset="0"/>
              </a:rPr>
              <a:t>9</a:t>
            </a:r>
            <a:endParaRPr lang="es-MX" sz="1100" dirty="0" smtClean="0">
              <a:latin typeface="Agency FB" panose="020B0503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765261" y="5597399"/>
            <a:ext cx="354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228</a:t>
            </a:r>
            <a:endParaRPr lang="es-MX" sz="1100" dirty="0">
              <a:solidFill>
                <a:schemeClr val="accent1"/>
              </a:solidFill>
              <a:latin typeface="Agency FB" panose="020B0503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446878" y="5405882"/>
            <a:ext cx="2936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latin typeface="Agency FB" panose="020B0503020202020204" pitchFamily="34" charset="0"/>
              </a:rPr>
              <a:t>57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5422630" y="5586025"/>
            <a:ext cx="3642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389</a:t>
            </a:r>
            <a:endParaRPr lang="es-MX" sz="1100" dirty="0">
              <a:solidFill>
                <a:schemeClr val="accent1"/>
              </a:solidFill>
              <a:latin typeface="Agency FB" panose="020B05030202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6036009" y="5430602"/>
            <a:ext cx="2744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latin typeface="Agency FB" panose="020B0503020202020204" pitchFamily="34" charset="0"/>
              </a:rPr>
              <a:t>18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5998112" y="5624394"/>
            <a:ext cx="349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479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6657637" y="5426586"/>
            <a:ext cx="2936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latin typeface="Agency FB" panose="020B0503020202020204" pitchFamily="34" charset="0"/>
              </a:rPr>
              <a:t>24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619740" y="5620378"/>
            <a:ext cx="349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726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7274323" y="5430677"/>
            <a:ext cx="2984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latin typeface="Agency FB" panose="020B0503020202020204" pitchFamily="34" charset="0"/>
              </a:rPr>
              <a:t>29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7241368" y="5620378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634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7877103" y="5432949"/>
            <a:ext cx="2744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latin typeface="Agency FB" panose="020B0503020202020204" pitchFamily="34" charset="0"/>
              </a:rPr>
              <a:t>10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7871440" y="5622652"/>
            <a:ext cx="354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240</a:t>
            </a:r>
            <a:endParaRPr lang="es-MX" sz="1100" dirty="0" smtClean="0">
              <a:solidFill>
                <a:schemeClr val="accent1"/>
              </a:solidFill>
              <a:latin typeface="Agency FB" panose="020B050302020202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8466235" y="5421573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latin typeface="Agency FB" panose="020B0503020202020204" pitchFamily="34" charset="0"/>
              </a:rPr>
              <a:t>380</a:t>
            </a:r>
            <a:endParaRPr lang="es-MX" sz="1100" dirty="0" smtClean="0">
              <a:latin typeface="Agency FB" panose="020B050302020202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8446921" y="5624924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chemeClr val="accent1"/>
                </a:solidFill>
                <a:latin typeface="Agency FB" panose="020B0503020202020204" pitchFamily="34" charset="0"/>
              </a:rPr>
              <a:t>5757</a:t>
            </a:r>
            <a:endParaRPr lang="es-MX" sz="1100" dirty="0" smtClean="0">
              <a:solidFill>
                <a:schemeClr val="accent1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6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47328"/>
            <a:ext cx="5761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Agency FB" panose="020B050302020202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Luis Eduardo Pérez Serrano</a:t>
            </a:r>
            <a:endParaRPr lang="es-MX" altLang="es-MX" sz="1400" b="1" dirty="0">
              <a:latin typeface="Agency FB" panose="020B0503020202020204" pitchFamily="34" charset="0"/>
            </a:endParaRP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Fecha de actualización: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ENERO 2021</a:t>
            </a:r>
            <a:endParaRPr lang="es-MX" altLang="es-MX" sz="1400" b="1" dirty="0">
              <a:latin typeface="Agency FB" panose="020B0503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DICIEMBRE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2020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11364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2719364" y="1054344"/>
            <a:ext cx="5308599" cy="4316169"/>
            <a:chOff x="1071943" y="1197018"/>
            <a:chExt cx="5308721" cy="4315816"/>
          </a:xfrm>
        </p:grpSpPr>
        <p:sp>
          <p:nvSpPr>
            <p:cNvPr id="7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197018"/>
              <a:ext cx="5283321" cy="41430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TOTAL 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RECIBIDAS MES, ANUAL, HISTORICO </a:t>
              </a:r>
              <a:endParaRPr kumimoji="1" lang="en-US" altLang="ko-KR" sz="16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4642" y="215937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DE SOLICITUDES CON EL MES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ANTERIOR GRAFICA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2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71943" y="4121523"/>
              <a:ext cx="5257920" cy="41430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ANUAL DE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MAS SOLICITUDES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3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100922" y="5100118"/>
              <a:ext cx="5257920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MÁS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ATENDIDAS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4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9481" y="2654182"/>
              <a:ext cx="5283321" cy="41430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HISTORICO DE SOLICITUDES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RECIBIDAS POR AÑO GRAFICA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5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314286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ENTIDADES CON MAS SOLICITUDES RECIBIDAS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6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685945"/>
              <a:ext cx="5283321" cy="41430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MEDIO </a:t>
              </a: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PRESENTACIÓN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</p:grpSp>
      <p:sp>
        <p:nvSpPr>
          <p:cNvPr id="68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52574" y="546226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TIPO </a:t>
            </a: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DE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RESPUESTAS OTORGADAS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70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44108" y="3496114"/>
            <a:ext cx="5257800" cy="4143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COMPARATIVO TOP 10 DE ENTIDADES MAS SOLICITADAS, MES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ANTERI0R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55" name="AutoShape 4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581143" y="50768"/>
            <a:ext cx="3403600" cy="596108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latinLnBrk="1" hangingPunct="1">
              <a:defRPr/>
            </a:pPr>
            <a:r>
              <a:rPr lang="en-US" altLang="ko-KR" sz="6000" b="1" baseline="-25000" dirty="0">
                <a:solidFill>
                  <a:srgbClr val="000000"/>
                </a:solidFill>
                <a:latin typeface="Agency FB" panose="020B0503020202020204" pitchFamily="34" charset="0"/>
                <a:ea typeface="굴림" panose="020B0600000101010101" pitchFamily="34" charset="-127"/>
              </a:rPr>
              <a:t>INDICE </a:t>
            </a:r>
          </a:p>
        </p:txBody>
      </p:sp>
      <p:sp>
        <p:nvSpPr>
          <p:cNvPr id="5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77975" y="5951715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HISTORICO DE SOLICITUDES RECIBIDAS AL ICAI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2282943" y="1057786"/>
            <a:ext cx="565453" cy="5306679"/>
            <a:chOff x="2040467" y="484938"/>
            <a:chExt cx="565453" cy="5306679"/>
          </a:xfrm>
        </p:grpSpPr>
        <p:sp>
          <p:nvSpPr>
            <p:cNvPr id="2" name="Decágono 1"/>
            <p:cNvSpPr/>
            <p:nvPr/>
          </p:nvSpPr>
          <p:spPr>
            <a:xfrm>
              <a:off x="2040467" y="484938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0" name="Decágono 59"/>
            <p:cNvSpPr/>
            <p:nvPr/>
          </p:nvSpPr>
          <p:spPr>
            <a:xfrm>
              <a:off x="2040467" y="9759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2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1" name="Decágono 60"/>
            <p:cNvSpPr/>
            <p:nvPr/>
          </p:nvSpPr>
          <p:spPr>
            <a:xfrm>
              <a:off x="2055936" y="144934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3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2" name="Decágono 61"/>
            <p:cNvSpPr/>
            <p:nvPr/>
          </p:nvSpPr>
          <p:spPr>
            <a:xfrm>
              <a:off x="2064995" y="193870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4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3" name="Decágono 62"/>
            <p:cNvSpPr/>
            <p:nvPr/>
          </p:nvSpPr>
          <p:spPr>
            <a:xfrm>
              <a:off x="2064994" y="243171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5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5" name="Decágono 64"/>
            <p:cNvSpPr/>
            <p:nvPr/>
          </p:nvSpPr>
          <p:spPr>
            <a:xfrm>
              <a:off x="2068200" y="292248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6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9" name="Decágono 68"/>
            <p:cNvSpPr/>
            <p:nvPr/>
          </p:nvSpPr>
          <p:spPr>
            <a:xfrm>
              <a:off x="2064994" y="341231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7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1" name="Decágono 70"/>
            <p:cNvSpPr/>
            <p:nvPr/>
          </p:nvSpPr>
          <p:spPr>
            <a:xfrm>
              <a:off x="2077491" y="390110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8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2" name="Decágono 71"/>
            <p:cNvSpPr/>
            <p:nvPr/>
          </p:nvSpPr>
          <p:spPr>
            <a:xfrm>
              <a:off x="2079339" y="43892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9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3" name="Decágono 72"/>
            <p:cNvSpPr/>
            <p:nvPr/>
          </p:nvSpPr>
          <p:spPr>
            <a:xfrm>
              <a:off x="2086549" y="488523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10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4" name="Decágono 73"/>
            <p:cNvSpPr/>
            <p:nvPr/>
          </p:nvSpPr>
          <p:spPr>
            <a:xfrm>
              <a:off x="2095015" y="5374684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2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39874" y="448325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SOLICITUDES RECIBIDAS POR GRUPO DE SUJETOS OBLIGADOS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5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3079579480"/>
              </p:ext>
            </p:extLst>
          </p:nvPr>
        </p:nvGraphicFramePr>
        <p:xfrm>
          <a:off x="1354668" y="1540933"/>
          <a:ext cx="6798732" cy="4576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1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063813" y="2266434"/>
            <a:ext cx="161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gency FB" panose="020B0503020202020204" pitchFamily="34" charset="0"/>
              </a:rPr>
              <a:t>DICIEMBRE</a:t>
            </a:r>
            <a:r>
              <a:rPr lang="es-MX" b="1" dirty="0" smtClean="0">
                <a:latin typeface="Agency FB" panose="020B0503020202020204" pitchFamily="34" charset="0"/>
              </a:rPr>
              <a:t> </a:t>
            </a:r>
            <a:r>
              <a:rPr lang="es-MX" b="1" dirty="0" smtClean="0">
                <a:latin typeface="Agency FB" panose="020B0503020202020204" pitchFamily="34" charset="0"/>
              </a:rPr>
              <a:t>2020</a:t>
            </a:r>
            <a:endParaRPr lang="es-MX" b="1" dirty="0">
              <a:latin typeface="Agency FB" panose="020B0503020202020204" pitchFamily="34" charset="0"/>
            </a:endParaRPr>
          </a:p>
        </p:txBody>
      </p:sp>
      <p:sp>
        <p:nvSpPr>
          <p:cNvPr id="7" name="Título 1"/>
          <p:cNvSpPr txBox="1">
            <a:spLocks noChangeArrowheads="1"/>
          </p:cNvSpPr>
          <p:nvPr/>
        </p:nvSpPr>
        <p:spPr>
          <a:xfrm>
            <a:off x="193675" y="996950"/>
            <a:ext cx="8686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MX" altLang="es-MX" sz="36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Total de solicitudes recibidas</a:t>
            </a:r>
          </a:p>
        </p:txBody>
      </p:sp>
    </p:spTree>
    <p:extLst>
      <p:ext uri="{BB962C8B-B14F-4D97-AF65-F5344CB8AC3E}">
        <p14:creationId xmlns:p14="http://schemas.microsoft.com/office/powerpoint/2010/main" val="4881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78952" y="0"/>
            <a:ext cx="2005389" cy="1061633"/>
          </a:xfrm>
          <a:prstGeom prst="rect">
            <a:avLst/>
          </a:prstGeom>
        </p:spPr>
      </p:pic>
      <p:graphicFrame>
        <p:nvGraphicFramePr>
          <p:cNvPr id="1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79553"/>
              </p:ext>
            </p:extLst>
          </p:nvPr>
        </p:nvGraphicFramePr>
        <p:xfrm>
          <a:off x="2951163" y="2098675"/>
          <a:ext cx="4321175" cy="409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" name="Hoja de cálculo" r:id="rId4" imgW="5362498" imgH="5076749" progId="Excel.Sheet.8">
                  <p:embed/>
                </p:oleObj>
              </mc:Choice>
              <mc:Fallback>
                <p:oleObj name="Hoja de cálculo" r:id="rId4" imgW="5362498" imgH="5076749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3" y="2098675"/>
                        <a:ext cx="4321175" cy="409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0517" y="6492875"/>
            <a:ext cx="413483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2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" y="1155906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DICIEMBRE 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2020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62581" y="0"/>
            <a:ext cx="2005389" cy="1061633"/>
          </a:xfrm>
          <a:prstGeom prst="rect">
            <a:avLst/>
          </a:prstGeom>
        </p:spPr>
      </p:pic>
      <p:graphicFrame>
        <p:nvGraphicFramePr>
          <p:cNvPr id="12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406450"/>
              </p:ext>
            </p:extLst>
          </p:nvPr>
        </p:nvGraphicFramePr>
        <p:xfrm>
          <a:off x="1447800" y="1936750"/>
          <a:ext cx="6492875" cy="421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1" name="Hoja de cálculo" r:id="rId4" imgW="6981910" imgH="4429195" progId="Excel.Sheet.8">
                  <p:embed/>
                </p:oleObj>
              </mc:Choice>
              <mc:Fallback>
                <p:oleObj name="Hoja de cálculo" r:id="rId4" imgW="6981910" imgH="442919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36750"/>
                        <a:ext cx="6492875" cy="421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3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1170" y="1267357"/>
            <a:ext cx="8686800" cy="6699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Comparativo de solicitudes Recibidas en Relación </a:t>
            </a:r>
          </a:p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al mes anterior</a:t>
            </a:r>
            <a:endParaRPr lang="ru-RU" altLang="es-MX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88365" y="0"/>
            <a:ext cx="2005389" cy="1061633"/>
          </a:xfrm>
          <a:prstGeom prst="rect">
            <a:avLst/>
          </a:prstGeom>
        </p:spPr>
      </p:pic>
      <p:graphicFrame>
        <p:nvGraphicFramePr>
          <p:cNvPr id="7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261564"/>
              </p:ext>
            </p:extLst>
          </p:nvPr>
        </p:nvGraphicFramePr>
        <p:xfrm>
          <a:off x="984250" y="2330450"/>
          <a:ext cx="8185150" cy="450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4" name="Hoja de cálculo" r:id="rId4" imgW="6153005" imgH="3714849" progId="Excel.Sheet.8">
                  <p:embed/>
                </p:oleObj>
              </mc:Choice>
              <mc:Fallback>
                <p:oleObj name="Hoja de cálculo" r:id="rId4" imgW="6153005" imgH="3714849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330450"/>
                        <a:ext cx="8185150" cy="450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065244" y="530816"/>
            <a:ext cx="32912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COMPARATIVO HISTÓRICO</a:t>
            </a:r>
            <a:endParaRPr lang="es-MX" b="1" dirty="0" smtClean="0">
              <a:latin typeface="Agency FB" panose="020B05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SOLICITUDES RECIBIDAS </a:t>
            </a:r>
          </a:p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2004-2020</a:t>
            </a:r>
            <a:r>
              <a:rPr lang="es-MX" b="1" dirty="0" smtClean="0"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761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133497" y="1266109"/>
            <a:ext cx="53495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10: ENTIDADES 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DICIEMBRE </a:t>
            </a:r>
            <a:r>
              <a:rPr lang="es-MX" sz="2800" b="1" dirty="0">
                <a:latin typeface="Agency FB" panose="020B0503020202020204" pitchFamily="34" charset="0"/>
              </a:rPr>
              <a:t>2020</a:t>
            </a:r>
          </a:p>
        </p:txBody>
      </p:sp>
      <p:sp>
        <p:nvSpPr>
          <p:cNvPr id="30" name="Marcador de número de diapositiva 29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5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735810"/>
              </p:ext>
            </p:extLst>
          </p:nvPr>
        </p:nvGraphicFramePr>
        <p:xfrm>
          <a:off x="1085850" y="2220216"/>
          <a:ext cx="6444038" cy="426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888"/>
                <a:gridCol w="2772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Despacho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Titular del Ejecutivo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Allende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Piedras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Negras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44949" y="340118"/>
            <a:ext cx="7263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COMPARATIVO TOP 10: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EN RELACION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CON </a:t>
            </a:r>
            <a:r>
              <a:rPr lang="es-MX" sz="2800" b="1" dirty="0">
                <a:latin typeface="Agency FB" panose="020B0503020202020204" pitchFamily="34" charset="0"/>
              </a:rPr>
              <a:t>EL MES ANTERIOR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25502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6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939988"/>
              </p:ext>
            </p:extLst>
          </p:nvPr>
        </p:nvGraphicFramePr>
        <p:xfrm>
          <a:off x="375480" y="2179942"/>
          <a:ext cx="4174567" cy="4336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7"/>
              </a:tblGrid>
              <a:tr h="382372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ency FB" panose="020B0503020202020204" pitchFamily="34" charset="0"/>
                        </a:rPr>
                        <a:t>NOVIEMBRE 2020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51266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Despacho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Titular del Ejecutivo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Educación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Universidad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Autónoma de Coahuila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9" name="Tab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535394"/>
              </p:ext>
            </p:extLst>
          </p:nvPr>
        </p:nvGraphicFramePr>
        <p:xfrm>
          <a:off x="4793266" y="2173885"/>
          <a:ext cx="3948329" cy="4312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329"/>
              </a:tblGrid>
              <a:tr h="423308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ency FB" panose="020B0503020202020204" pitchFamily="34" charset="0"/>
                        </a:rPr>
                        <a:t>DICIEMBRE </a:t>
                      </a:r>
                      <a:r>
                        <a:rPr lang="es-MX" dirty="0" smtClean="0">
                          <a:latin typeface="Agency FB" panose="020B0503020202020204" pitchFamily="34" charset="0"/>
                        </a:rPr>
                        <a:t>2020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0060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4421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  <a:tr h="4720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49329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2235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54850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Despacho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Titular del Ejecutivo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Allende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70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Piedras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Negras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614129" y="871416"/>
            <a:ext cx="44101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</a:t>
            </a:r>
            <a:r>
              <a:rPr lang="es-MX" sz="2800" b="1" dirty="0" smtClean="0">
                <a:latin typeface="Agency FB" panose="020B0503020202020204" pitchFamily="34" charset="0"/>
              </a:rPr>
              <a:t>10 ANUAL: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ANUAL </a:t>
            </a:r>
            <a:r>
              <a:rPr lang="es-MX" sz="2800" b="1" dirty="0">
                <a:latin typeface="Agency FB" panose="020B0503020202020204" pitchFamily="34" charset="0"/>
              </a:rPr>
              <a:t>2020</a:t>
            </a:r>
          </a:p>
        </p:txBody>
      </p:sp>
      <p:sp>
        <p:nvSpPr>
          <p:cNvPr id="28" name="Marcador de número de diapositiva 29"/>
          <p:cNvSpPr txBox="1">
            <a:spLocks/>
          </p:cNvSpPr>
          <p:nvPr/>
        </p:nvSpPr>
        <p:spPr>
          <a:xfrm>
            <a:off x="8732520" y="6492875"/>
            <a:ext cx="411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latin typeface="Agency FB" panose="020B0503020202020204" pitchFamily="34" charset="0"/>
              </a:rPr>
              <a:t>7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922571"/>
              </p:ext>
            </p:extLst>
          </p:nvPr>
        </p:nvGraphicFramePr>
        <p:xfrm>
          <a:off x="1143000" y="2324991"/>
          <a:ext cx="6898627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7737"/>
                <a:gridCol w="1810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  <a:latin typeface="Agency FB" panose="020B0503020202020204" pitchFamily="34" charset="0"/>
                        </a:rPr>
                        <a:t>ENTIDAD</a:t>
                      </a:r>
                      <a:endParaRPr lang="es-MX" dirty="0">
                        <a:solidFill>
                          <a:schemeClr val="bg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  <a:latin typeface="Agency FB" panose="020B0503020202020204" pitchFamily="34" charset="0"/>
                        </a:rPr>
                        <a:t>TOTAL</a:t>
                      </a:r>
                      <a:endParaRPr lang="es-MX" dirty="0">
                        <a:solidFill>
                          <a:schemeClr val="bg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741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2. Secretaría </a:t>
                      </a:r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593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494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4. Saltillo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469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5. Poder </a:t>
                      </a:r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416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6. Secretaría </a:t>
                      </a:r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408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7. Secretaría </a:t>
                      </a:r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398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8. Instituto </a:t>
                      </a:r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379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9. Congreso </a:t>
                      </a:r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10. Secretaría </a:t>
                      </a:r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 Gobierno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292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2518</TotalTime>
  <Words>567</Words>
  <Application>Microsoft Office PowerPoint</Application>
  <PresentationFormat>Presentación en pantalla (4:3)</PresentationFormat>
  <Paragraphs>193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Agency FB</vt:lpstr>
      <vt:lpstr>Arial</vt:lpstr>
      <vt:lpstr>Calibri</vt:lpstr>
      <vt:lpstr>Calibri Light</vt:lpstr>
      <vt:lpstr>Corbel</vt:lpstr>
      <vt:lpstr>굴림</vt:lpstr>
      <vt:lpstr>Parallax</vt:lpstr>
      <vt:lpstr>Hoja de cálculo de Microsoft Excel 97-2003</vt:lpstr>
      <vt:lpstr>Presentación de PowerPoint</vt:lpstr>
      <vt:lpstr>Presentación de PowerPoint</vt:lpstr>
      <vt:lpstr>Presentación de PowerPoint</vt:lpstr>
      <vt:lpstr>Solicitudes Recibidas DICIEMBRE 2020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Solicitudes Recibidas: Por Grupo de Sujetos Obligados Diciembre 2020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ismael rios</dc:creator>
  <cp:lastModifiedBy>hp</cp:lastModifiedBy>
  <cp:revision>292</cp:revision>
  <dcterms:created xsi:type="dcterms:W3CDTF">2019-12-10T21:15:06Z</dcterms:created>
  <dcterms:modified xsi:type="dcterms:W3CDTF">2021-01-06T20:09:46Z</dcterms:modified>
</cp:coreProperties>
</file>