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gmlmxMPgGUIPE2bRGsPT3938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2710" autoAdjust="0"/>
  </p:normalViewPr>
  <p:slideViewPr>
    <p:cSldViewPr snapToGrid="0">
      <p:cViewPr varScale="1">
        <p:scale>
          <a:sx n="66" d="100"/>
          <a:sy n="66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/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37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2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113523" y="5299603"/>
            <a:ext cx="751599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98235" y="3428999"/>
            <a:ext cx="663112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1113523" y="4343400"/>
            <a:ext cx="751599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1113525" y="3886200"/>
            <a:ext cx="751599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1113524" y="4775200"/>
            <a:ext cx="751599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1113524" y="3505200"/>
            <a:ext cx="751599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 rot="5400000">
            <a:off x="3155950" y="493713"/>
            <a:ext cx="3357563" cy="770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 rot="5400000">
            <a:off x="5412754" y="2574439"/>
            <a:ext cx="5105400" cy="132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1569011" y="230314"/>
            <a:ext cx="5105400" cy="60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7343775" y="6108700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1973263" y="6108700"/>
            <a:ext cx="5313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258175" y="6108700"/>
            <a:ext cx="428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0"/>
          <p:cNvGrpSpPr/>
          <p:nvPr/>
        </p:nvGrpSpPr>
        <p:grpSpPr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34" name="Google Shape;34;p10"/>
            <p:cNvSpPr/>
            <p:nvPr/>
          </p:nvSpPr>
          <p:spPr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l" t="t" r="r" b="b"/>
              <a:pathLst>
                <a:path w="860" h="2502" extrusionOk="0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l" t="t" r="r" b="b"/>
              <a:pathLst>
                <a:path w="842" h="2433" extrusionOk="0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6" name="Google Shape;36;p10"/>
            <p:cNvSpPr/>
            <p:nvPr/>
          </p:nvSpPr>
          <p:spPr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l" t="t" r="r" b="b"/>
              <a:pathLst>
                <a:path w="1220" h="1941" extrusionOk="0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" name="Google Shape;37;p10"/>
            <p:cNvSpPr/>
            <p:nvPr/>
          </p:nvSpPr>
          <p:spPr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l" t="t" r="r" b="b"/>
              <a:pathLst>
                <a:path w="1495" h="1872" extrusionOk="0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38" name="Google Shape;38;p10"/>
            <p:cNvSpPr/>
            <p:nvPr/>
          </p:nvSpPr>
          <p:spPr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l" t="t" r="r" b="b"/>
              <a:pathLst>
                <a:path w="2104" h="1875" extrusionOk="0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39" name="Google Shape;39;p10"/>
            <p:cNvSpPr/>
            <p:nvPr/>
          </p:nvSpPr>
          <p:spPr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l" t="t" r="r" b="b"/>
              <a:pathLst>
                <a:path w="1676" h="1944" extrusionOk="0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40" name="Google Shape;40;p10"/>
          <p:cNvSpPr/>
          <p:nvPr/>
        </p:nvSpPr>
        <p:spPr>
          <a:xfrm>
            <a:off x="203200" y="3771900"/>
            <a:ext cx="361950" cy="90488"/>
          </a:xfrm>
          <a:custGeom>
            <a:avLst/>
            <a:gdLst/>
            <a:ahLst/>
            <a:cxnLst/>
            <a:rect l="l" t="t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560388" y="3867150"/>
            <a:ext cx="61912" cy="80963"/>
          </a:xfrm>
          <a:custGeom>
            <a:avLst/>
            <a:gdLst/>
            <a:ahLst/>
            <a:cxnLst/>
            <a:rect l="l" t="t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7326313" y="6116638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3624263" y="6116638"/>
            <a:ext cx="36083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275638" y="6116638"/>
            <a:ext cx="4111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3739896" cy="336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4946904" y="2667000"/>
            <a:ext cx="3739896" cy="33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1113523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3"/>
          </p:nvPr>
        </p:nvSpPr>
        <p:spPr>
          <a:xfrm>
            <a:off x="5161710" y="2667000"/>
            <a:ext cx="346780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4"/>
          </p:nvPr>
        </p:nvSpPr>
        <p:spPr>
          <a:xfrm>
            <a:off x="4957266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947553" y="685800"/>
            <a:ext cx="4681962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1113524" y="2971800"/>
            <a:ext cx="266253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112332" y="3124199"/>
            <a:ext cx="407067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1" name="Google Shape;11;p7"/>
            <p:cNvSpPr/>
            <p:nvPr/>
          </p:nvSpPr>
          <p:spPr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l" t="t" r="r" b="b"/>
              <a:pathLst>
                <a:path w="676" h="3333" extrusionOk="0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0" y="0"/>
              <a:ext cx="758825" cy="4624389"/>
            </a:xfrm>
            <a:custGeom>
              <a:avLst/>
              <a:gdLst/>
              <a:ahLst/>
              <a:cxnLst/>
              <a:rect l="l" t="t" r="r" b="b"/>
              <a:pathLst>
                <a:path w="478" h="2913" extrusionOk="0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l" t="t" r="r" b="b"/>
              <a:pathLst>
                <a:path w="571" h="753" extrusionOk="0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l" t="t" r="r" b="b"/>
              <a:pathLst>
                <a:path w="937" h="984" extrusionOk="0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l" t="t" r="r" b="b"/>
              <a:pathLst>
                <a:path w="1343" h="1008" extrusionOk="0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16" name="Google Shape;16;p7"/>
            <p:cNvSpPr/>
            <p:nvPr/>
          </p:nvSpPr>
          <p:spPr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l" t="t" r="r" b="b"/>
              <a:pathLst>
                <a:path w="868" h="945" extrusionOk="0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8D1515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?__cft__%5b0%5d=AZXzoButQVjVhx_f1kcDxDiIq5kfXsoLzL4163jj9eCRVjUCBS0D5STkPBzsNXndleavM9F8gXnlLLjgX4iBhtJFpiwFXMA5oKpns9LZxleYWVvdTANM_G40XDCo3_w68Ml3hrY-428-leR5EpUzbggvKVnbIKy0q9EnLshO9LcYrWABQ1g2eXEfYOBagImiTb4&amp;__tn__=-%5dK-R" TargetMode="External"/><Relationship Id="rId2" Type="http://schemas.openxmlformats.org/officeDocument/2006/relationships/hyperlink" Target="https://www.facebook.com/UniversidadAutonomadeCoahuilaOficial?__cft__%5b0%5d=AZXzoButQVjVhx_f1kcDxDiIq5kfXsoLzL4163jj9eCRVjUCBS0D5STkPBzsNXndleavM9F8gXnlLLjgX4iBhtJFpiwFXMA5oKpns9LZxleYWVvdTANM_G40XDCo3_w68Ml3hrY-428-leR5EpUzbggvKVnbIKy0q9EnLshO9LcYrWABQ1g2eXEfYOBagImiTb4&amp;__tn__=-%5dK-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?__cft__%5b0%5d=AZVbOlqdnTr4OY24Qf6Hpae4FCXSY1qivK0LtplmFI4zBmyyx2S_oYBB_V6CjOd1QArZB4G2j0S2xG6LxxR995L00zvYRSbcO89AmizH4H-9sir8yxwEAmsuU4O1lVNm8iu___xQx3H4f_Q8iyw6j22Mwm_ifKuOuGRRV9Y-xTovVgIMJD8LvwqJUqSveiH4Uzc&amp;__tn__=-%5dK-R" TargetMode="External"/><Relationship Id="rId2" Type="http://schemas.openxmlformats.org/officeDocument/2006/relationships/hyperlink" Target="https://www.facebook.com/UniversidadCarolina?__cft__%5b0%5d=AZVbOlqdnTr4OY24Qf6Hpae4FCXSY1qivK0LtplmFI4zBmyyx2S_oYBB_V6CjOd1QArZB4G2j0S2xG6LxxR995L00zvYRSbcO89AmizH4H-9sir8yxwEAmsuU4O1lVNm8iu___xQx3H4f_Q8iyw6j22Mwm_ifKuOuGRRV9Y-xTovVgIMJD8LvwqJUqSveiH4Uzc&amp;__tn__=-%5dK-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CPCCoahuila?__cft__%5b0%5d=AZVbOlqdnTr4OY24Qf6Hpae4FCXSY1qivK0LtplmFI4zBmyyx2S_oYBB_V6CjOd1QArZB4G2j0S2xG6LxxR995L00zvYRSbcO89AmizH4H-9sir8yxwEAmsuU4O1lVNm8iu___xQx3H4f_Q8iyw6j22Mwm_ifKuOuGRRV9Y-xTovVgIMJD8LvwqJUqSveiH4Uzc&amp;__tn__=-%5dK-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icaicoahuila?__cft__%5b0%5d=AZWAOT6rpqfrD1rkiTZc6-CzUbIBAi49MAYmx1HGxlUROrYadE_dDQpkE-Iote57lOa4YAmTrIfzNORk-w9IWgdAsBAWSE4sT0iYcSpOe_p6vbpH0zgM6LdnK8C9Qin127BRVqu0eNtIzcwNjVj8Wc8HU8GiVo5R1V7nDlfhxzqzuFPJUx1N-A5oQdX6tCWFwp0&amp;__tn__=-%5dK-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INAImx?__cft__%5b0%5d=AZV3MxyWjiinRqMDA_2x9P_Wh2TkybxtXB86ng4i0iQCfWvpHfgDt_qlR0a_K7o-MmvTJ1Cv1S03tjbBIl02SlL5134ZRTABTPFNNCXjVHVN4k8Q3lRsbZygJPCk5BO9xJSiTkdbN1DaCrSYrrYK59OSMZr7FlU5CSOaLoEOFP4xB5Ek0oYvHuEBtuHsnYcu50E&amp;__tn__=-%5dK-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/>
          <p:nvPr/>
        </p:nvSpPr>
        <p:spPr>
          <a:xfrm>
            <a:off x="865461" y="5460016"/>
            <a:ext cx="1446475" cy="133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" descr="https://scontent-dfw1-1.xx.fbcdn.net/hphotos-xfp1/v/t1.0-9/p180x540/10984605_10153264678219570_1307738791735439166_n.jpg?oh=9f2d0ca2bc36746470fd49be66c14c6f&amp;oe=55F890B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49;p1">
            <a:extLst>
              <a:ext uri="{FF2B5EF4-FFF2-40B4-BE49-F238E27FC236}">
                <a16:creationId xmlns:a16="http://schemas.microsoft.com/office/drawing/2014/main" id="{4EC8F48C-6114-5611-EE2D-94791CC39861}"/>
              </a:ext>
            </a:extLst>
          </p:cNvPr>
          <p:cNvSpPr/>
          <p:nvPr/>
        </p:nvSpPr>
        <p:spPr>
          <a:xfrm>
            <a:off x="2418215" y="5892860"/>
            <a:ext cx="6722965" cy="66346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3067326" y="5992081"/>
            <a:ext cx="583801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Octubre 2023 Agenda del mes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 b="16929"/>
          <a:stretch/>
        </p:blipFill>
        <p:spPr>
          <a:xfrm>
            <a:off x="852712" y="5544480"/>
            <a:ext cx="1443732" cy="11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735C0D-B208-CC6B-284F-EE17B7FD3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1" t="18982" r="1663" b="2205"/>
          <a:stretch/>
        </p:blipFill>
        <p:spPr>
          <a:xfrm>
            <a:off x="801733" y="3704362"/>
            <a:ext cx="3557790" cy="17461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D1BA277-E095-343A-D8CE-F4F6DE79B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538" y="1614493"/>
            <a:ext cx="4371798" cy="327884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819EF7B-5B74-DEC3-C3DA-86A587E0CA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49" t="7003" r="31" b="2202"/>
          <a:stretch/>
        </p:blipFill>
        <p:spPr>
          <a:xfrm>
            <a:off x="801733" y="498077"/>
            <a:ext cx="3944474" cy="28724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19BDF644-4CD6-1BD3-5854-7EBF7DC3E099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" name="Google Shape;171;p3">
            <a:extLst>
              <a:ext uri="{FF2B5EF4-FFF2-40B4-BE49-F238E27FC236}">
                <a16:creationId xmlns:a16="http://schemas.microsoft.com/office/drawing/2014/main" id="{EBC4EED2-0D3E-760E-206C-C49CCDDE4457}"/>
              </a:ext>
            </a:extLst>
          </p:cNvPr>
          <p:cNvSpPr/>
          <p:nvPr/>
        </p:nvSpPr>
        <p:spPr>
          <a:xfrm>
            <a:off x="1356359" y="1137601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10 de octubre</a:t>
            </a:r>
          </a:p>
        </p:txBody>
      </p:sp>
      <p:sp>
        <p:nvSpPr>
          <p:cNvPr id="7" name="Google Shape;168;p3">
            <a:extLst>
              <a:ext uri="{FF2B5EF4-FFF2-40B4-BE49-F238E27FC236}">
                <a16:creationId xmlns:a16="http://schemas.microsoft.com/office/drawing/2014/main" id="{7F6550F5-481B-2526-8348-691BD47328F4}"/>
              </a:ext>
            </a:extLst>
          </p:cNvPr>
          <p:cNvSpPr/>
          <p:nvPr/>
        </p:nvSpPr>
        <p:spPr>
          <a:xfrm>
            <a:off x="999773" y="937649"/>
            <a:ext cx="7921500" cy="600164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DB877D-851C-9599-5D8D-336B8A640A54}"/>
              </a:ext>
            </a:extLst>
          </p:cNvPr>
          <p:cNvSpPr txBox="1"/>
          <p:nvPr/>
        </p:nvSpPr>
        <p:spPr>
          <a:xfrm>
            <a:off x="1356359" y="1548689"/>
            <a:ext cx="753157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dirty="0">
                <a:solidFill>
                  <a:srgbClr val="050505"/>
                </a:solidFill>
                <a:latin typeface="+mn-lt"/>
              </a:rPr>
              <a:t>Hoy se realizó la Certificación de la </a:t>
            </a:r>
            <a:r>
              <a:rPr lang="es-MX" sz="1600" dirty="0">
                <a:solidFill>
                  <a:srgbClr val="050505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Universidad Autónoma de Coahuila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 como Institución Promotora de la Transparencia y la premiación del Concurso “Transparencia en </a:t>
            </a:r>
            <a:r>
              <a:rPr lang="es-MX" sz="1600" dirty="0" err="1">
                <a:solidFill>
                  <a:srgbClr val="050505"/>
                </a:solidFill>
                <a:latin typeface="+mn-lt"/>
              </a:rPr>
              <a:t>Tik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 </a:t>
            </a:r>
            <a:r>
              <a:rPr lang="es-MX" sz="1600" dirty="0" err="1">
                <a:solidFill>
                  <a:srgbClr val="050505"/>
                </a:solidFill>
                <a:latin typeface="+mn-lt"/>
              </a:rPr>
              <a:t>Tok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” en el marco del programa de Instituciones Educativas Promotoras de la Transparencia.</a:t>
            </a:r>
          </a:p>
          <a:p>
            <a:pPr algn="l"/>
            <a:r>
              <a:rPr lang="es-MX" sz="1600" dirty="0">
                <a:solidFill>
                  <a:srgbClr val="050505"/>
                </a:solidFill>
                <a:latin typeface="+mn-lt"/>
              </a:rPr>
              <a:t>La colaboración y coordinación entre el Instituto Coahuilense de Acceso a la Información Pública </a:t>
            </a:r>
            <a:r>
              <a:rPr lang="es-MX" sz="1600" dirty="0">
                <a:solidFill>
                  <a:srgbClr val="050505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 y la UAdeC permitieron que se realizaran las jornadas de capacitación con la población universitaria de distintos niveles educativos de la Universidad con presencia en Coahuila, en modalidades presencial y virtual respectivamente.</a:t>
            </a:r>
          </a:p>
          <a:p>
            <a:pPr algn="l"/>
            <a:r>
              <a:rPr lang="es-MX" sz="1600" dirty="0">
                <a:solidFill>
                  <a:srgbClr val="050505"/>
                </a:solidFill>
                <a:latin typeface="+mn-lt"/>
              </a:rPr>
              <a:t>Se realizaron capacitaciones en transparencia, derecho de acceso a la información y herramientas para ejercerlo, así como protección de datos personales, con la participación de la comunidad docente, administrativa y estudiantil de la universidad.</a:t>
            </a:r>
          </a:p>
          <a:p>
            <a:pPr algn="l"/>
            <a:r>
              <a:rPr lang="es-MX" sz="1600" dirty="0">
                <a:solidFill>
                  <a:srgbClr val="050505"/>
                </a:solidFill>
                <a:latin typeface="+mn-lt"/>
              </a:rPr>
              <a:t>Estuvieron la Comisionada Presidenta del </a:t>
            </a:r>
            <a:r>
              <a:rPr lang="es-MX" sz="1600" dirty="0">
                <a:solidFill>
                  <a:srgbClr val="050505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, Dulce María Fuentes Mancillas; el Rector de la </a:t>
            </a:r>
            <a:r>
              <a:rPr lang="es-MX" sz="1600" dirty="0">
                <a:solidFill>
                  <a:srgbClr val="050505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Universidad Autónoma de Coahuila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, Salvador Hernández </a:t>
            </a:r>
            <a:r>
              <a:rPr lang="es-MX" sz="1600" dirty="0" err="1">
                <a:solidFill>
                  <a:srgbClr val="050505"/>
                </a:solidFill>
                <a:latin typeface="+mn-lt"/>
              </a:rPr>
              <a:t>Velez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; el Secretario General, Víctor Manuel Sánchez Valdés; Gustavo Zavala </a:t>
            </a:r>
            <a:r>
              <a:rPr lang="es-MX" sz="1600" dirty="0" err="1">
                <a:solidFill>
                  <a:srgbClr val="050505"/>
                </a:solidFill>
                <a:latin typeface="+mn-lt"/>
              </a:rPr>
              <a:t>Slehiman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, Director de Capacitación y Cultura de la Transparencia del ICAI; Fabiola María García Cepeda, Coordinadora de la Unidad de Transparencia y Datos Personales de la UAdeC, docentes y alumnos de ambas instituciones.</a:t>
            </a:r>
          </a:p>
          <a:p>
            <a:pPr algn="l"/>
            <a:r>
              <a:rPr lang="es-MX" sz="1600" dirty="0">
                <a:solidFill>
                  <a:srgbClr val="050505"/>
                </a:solidFill>
                <a:latin typeface="+mn-lt"/>
              </a:rPr>
              <a:t>María José , ganadora del Concurso “Transparencia en </a:t>
            </a:r>
            <a:r>
              <a:rPr lang="es-MX" sz="1600" dirty="0" err="1">
                <a:solidFill>
                  <a:srgbClr val="050505"/>
                </a:solidFill>
                <a:latin typeface="+mn-lt"/>
              </a:rPr>
              <a:t>TikTok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” mostró su trabajo a lo asistentes y recibió su premio al primer lugar.</a:t>
            </a:r>
          </a:p>
          <a:p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00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E9A9D8A7-0D95-748A-1F17-CA94A7ECCA23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6E0586ED-7AD2-84CF-46A5-3421046FE487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11 de octubre</a:t>
            </a: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E413BF49-CAB9-606A-789F-474BE1236D9E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71;p3">
            <a:extLst>
              <a:ext uri="{FF2B5EF4-FFF2-40B4-BE49-F238E27FC236}">
                <a16:creationId xmlns:a16="http://schemas.microsoft.com/office/drawing/2014/main" id="{A83B35A9-873F-038F-30C4-21C56A6ED111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11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168;p3">
            <a:extLst>
              <a:ext uri="{FF2B5EF4-FFF2-40B4-BE49-F238E27FC236}">
                <a16:creationId xmlns:a16="http://schemas.microsoft.com/office/drawing/2014/main" id="{C3893999-184C-F8EC-DB3B-E455307E1471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981166-ADEA-39DA-D018-FC89F83B9862}"/>
              </a:ext>
            </a:extLst>
          </p:cNvPr>
          <p:cNvSpPr txBox="1"/>
          <p:nvPr/>
        </p:nvSpPr>
        <p:spPr>
          <a:xfrm>
            <a:off x="1356359" y="4276014"/>
            <a:ext cx="72083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El día de hoy Andrea Fuentes Osorio, Jefa del Departamento de Fortalecimiento a la Transparencia del ICAI, estuvo a cargo de una capacitación sobre Plataforma Nacional de Transparencia a personas funcionarias públicas de la Secretaría de Inclusión y Desarrollo Social Coahuila.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3113B6-C442-C309-61B1-B5EE81F93A5F}"/>
              </a:ext>
            </a:extLst>
          </p:cNvPr>
          <p:cNvSpPr txBox="1"/>
          <p:nvPr/>
        </p:nvSpPr>
        <p:spPr>
          <a:xfrm>
            <a:off x="1356358" y="1592228"/>
            <a:ext cx="7531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La Comisionada Presidenta del ICAI, Dulce María Fuentes Mancillas asistió a la entrega de Constancias de Cumplimiento y Ratificación como Oficina Verde 2023, en la que este Órgano Garante recibió la Ratificación Plata 2023. 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Recibieron la constancia la Comisionada Presidenta y Sandra Pérez Gámez, Jefa del Departamento de Organización y enlace de Oficina Verde del ICAI.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48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7;p3">
            <a:extLst>
              <a:ext uri="{FF2B5EF4-FFF2-40B4-BE49-F238E27FC236}">
                <a16:creationId xmlns:a16="http://schemas.microsoft.com/office/drawing/2014/main" id="{B4357C13-4E40-62D6-88AE-DF79EBC9BC19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171;p3">
            <a:extLst>
              <a:ext uri="{FF2B5EF4-FFF2-40B4-BE49-F238E27FC236}">
                <a16:creationId xmlns:a16="http://schemas.microsoft.com/office/drawing/2014/main" id="{900790FF-7A75-7139-DEE3-762CB6DDB200}"/>
              </a:ext>
            </a:extLst>
          </p:cNvPr>
          <p:cNvSpPr/>
          <p:nvPr/>
        </p:nvSpPr>
        <p:spPr>
          <a:xfrm>
            <a:off x="1356359" y="132628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16 de octubre</a:t>
            </a:r>
          </a:p>
        </p:txBody>
      </p:sp>
      <p:sp>
        <p:nvSpPr>
          <p:cNvPr id="7" name="Google Shape;168;p3">
            <a:extLst>
              <a:ext uri="{FF2B5EF4-FFF2-40B4-BE49-F238E27FC236}">
                <a16:creationId xmlns:a16="http://schemas.microsoft.com/office/drawing/2014/main" id="{0F95DAC5-27AC-6A3A-96A4-78F29C2C0974}"/>
              </a:ext>
            </a:extLst>
          </p:cNvPr>
          <p:cNvSpPr/>
          <p:nvPr/>
        </p:nvSpPr>
        <p:spPr>
          <a:xfrm>
            <a:off x="999773" y="937649"/>
            <a:ext cx="7921500" cy="523092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471521-62D6-4956-A823-FBB74A3518B1}"/>
              </a:ext>
            </a:extLst>
          </p:cNvPr>
          <p:cNvSpPr txBox="1"/>
          <p:nvPr/>
        </p:nvSpPr>
        <p:spPr>
          <a:xfrm>
            <a:off x="1356358" y="1844187"/>
            <a:ext cx="72083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Hoy, sujetos obligados y personas funcionarias públicas del Instituto Coahuilense de Acceso a la Información Pública (ICAI) recibieron de manera virtual la “Capacitación en Materia de Transparencia Proactiva para Sujetos Obligados de Coahuila de Zaragoza”, que impartió personal del Instituto Nacional de Transparencia, Acceso a la Información y Protección de Datos Personales (INAI).</a:t>
            </a:r>
          </a:p>
          <a:p>
            <a:r>
              <a:rPr lang="es-MX" sz="1600" dirty="0">
                <a:latin typeface="+mn-lt"/>
              </a:rPr>
              <a:t>Los encargados de dar la bienvenida a los asistentes fueron la Comisionada Presidenta del ICAI, Dulce María Fuentes Mancillas y el Director de Capacitación y Cultura de la Transparencia del ICAI, Gustavo Zavala </a:t>
            </a:r>
            <a:r>
              <a:rPr lang="es-MX" sz="1600" dirty="0" err="1">
                <a:latin typeface="+mn-lt"/>
              </a:rPr>
              <a:t>Slehiman</a:t>
            </a:r>
            <a:r>
              <a:rPr lang="es-MX" sz="1600" dirty="0">
                <a:latin typeface="+mn-lt"/>
              </a:rPr>
              <a:t>.</a:t>
            </a:r>
          </a:p>
          <a:p>
            <a:r>
              <a:rPr lang="es-MX" sz="1600" dirty="0">
                <a:latin typeface="+mn-lt"/>
              </a:rPr>
              <a:t>La sesión corrió a cargo de Karin Quiñones </a:t>
            </a:r>
            <a:r>
              <a:rPr lang="es-MX" sz="1600" dirty="0" err="1">
                <a:latin typeface="+mn-lt"/>
              </a:rPr>
              <a:t>Jované</a:t>
            </a:r>
            <a:r>
              <a:rPr lang="es-MX" sz="1600" dirty="0">
                <a:latin typeface="+mn-lt"/>
              </a:rPr>
              <a:t>, Subdirectora de Transparencia en el INAI, quien resolvió dudas y fomentó la participación de las personas asistentes.</a:t>
            </a:r>
          </a:p>
        </p:txBody>
      </p:sp>
    </p:spTree>
    <p:extLst>
      <p:ext uri="{BB962C8B-B14F-4D97-AF65-F5344CB8AC3E}">
        <p14:creationId xmlns:p14="http://schemas.microsoft.com/office/powerpoint/2010/main" val="17718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35DB4EB4-5537-DE3C-73CF-20D4C2FC3EF2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81DE91FA-2301-0AFB-3640-723D0C4A86DC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17 de octubre</a:t>
            </a:r>
          </a:p>
        </p:txBody>
      </p:sp>
      <p:sp>
        <p:nvSpPr>
          <p:cNvPr id="4" name="Google Shape;168;p3">
            <a:extLst>
              <a:ext uri="{FF2B5EF4-FFF2-40B4-BE49-F238E27FC236}">
                <a16:creationId xmlns:a16="http://schemas.microsoft.com/office/drawing/2014/main" id="{8606AA9C-DAB8-8B16-BB1F-4EBCC73C7A8B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71;p3">
            <a:extLst>
              <a:ext uri="{FF2B5EF4-FFF2-40B4-BE49-F238E27FC236}">
                <a16:creationId xmlns:a16="http://schemas.microsoft.com/office/drawing/2014/main" id="{495C98C2-EDB3-5D1A-857A-D4EEFEED9FDE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17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BB9E375A-7385-2963-C6DB-BCAE2A5D565C}"/>
              </a:ext>
            </a:extLst>
          </p:cNvPr>
          <p:cNvSpPr/>
          <p:nvPr/>
        </p:nvSpPr>
        <p:spPr>
          <a:xfrm>
            <a:off x="966436" y="3628571"/>
            <a:ext cx="7921500" cy="2699658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CFD229E-E7CA-CB6D-C363-03461DE9102E}"/>
              </a:ext>
            </a:extLst>
          </p:cNvPr>
          <p:cNvSpPr txBox="1"/>
          <p:nvPr/>
        </p:nvSpPr>
        <p:spPr>
          <a:xfrm>
            <a:off x="1356359" y="4232472"/>
            <a:ext cx="72083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El alumnado de las carreras de Procesos y Mecatrónica, de la Universidad Tecnológica del Norte de Coahuila, en #Nava, #Coahuila fue capacitado sobre Derecho de Acceso a la Información Pública y herramientas para ejercerlo por Alfredo Sánchez Marín, Jefe del Departamento de Impulso a la Cultura de la Transparencia del ICAI.</a:t>
            </a:r>
          </a:p>
          <a:p>
            <a:r>
              <a:rPr lang="es-MX" sz="1600" dirty="0">
                <a:latin typeface="+mn-lt"/>
              </a:rPr>
              <a:t>Durante la capacitación, el estudiantado realizó ejercicios en la Plataforma Nacional de Transparencia..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03C51A-62BD-8CC2-DED0-4A212892D9E2}"/>
              </a:ext>
            </a:extLst>
          </p:cNvPr>
          <p:cNvSpPr txBox="1"/>
          <p:nvPr/>
        </p:nvSpPr>
        <p:spPr>
          <a:xfrm>
            <a:off x="1356358" y="1592228"/>
            <a:ext cx="75315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050505"/>
                </a:solidFill>
                <a:latin typeface="+mn-lt"/>
              </a:rPr>
              <a:t>Al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fredo Sánchez Marín, Jefe del Departamento de Impulso a la Cultura de la Transparencia del ICAI capacitó sobre Derecho de Acceso a la Información Pública y herramientas para ejercerlo, al alumnado del primer cuatrimestre de la carrera Desarrollo de Negocios de Procesos de la Universidad Tecnológica del Norte de Coahuila, en #Nava, #Coahuila.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Durante la capacitación, el estudiantado realizó ejercicios en la Plataforma Nacional de Transparencia.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46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7;p3">
            <a:extLst>
              <a:ext uri="{FF2B5EF4-FFF2-40B4-BE49-F238E27FC236}">
                <a16:creationId xmlns:a16="http://schemas.microsoft.com/office/drawing/2014/main" id="{872A0775-3B02-60A9-015F-F262162FDFD2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171;p3">
            <a:extLst>
              <a:ext uri="{FF2B5EF4-FFF2-40B4-BE49-F238E27FC236}">
                <a16:creationId xmlns:a16="http://schemas.microsoft.com/office/drawing/2014/main" id="{59634C5E-E397-B5A9-DB78-478F80926AC9}"/>
              </a:ext>
            </a:extLst>
          </p:cNvPr>
          <p:cNvSpPr/>
          <p:nvPr/>
        </p:nvSpPr>
        <p:spPr>
          <a:xfrm>
            <a:off x="1356359" y="118114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18 de octubre</a:t>
            </a: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73C150B4-8EA8-94F3-1BCC-6F314A91CBC9}"/>
              </a:ext>
            </a:extLst>
          </p:cNvPr>
          <p:cNvSpPr/>
          <p:nvPr/>
        </p:nvSpPr>
        <p:spPr>
          <a:xfrm>
            <a:off x="999773" y="937649"/>
            <a:ext cx="7921500" cy="2491351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71;p3">
            <a:extLst>
              <a:ext uri="{FF2B5EF4-FFF2-40B4-BE49-F238E27FC236}">
                <a16:creationId xmlns:a16="http://schemas.microsoft.com/office/drawing/2014/main" id="{34B9775D-B25F-9241-9574-7DF3C1717CFB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18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68;p3">
            <a:extLst>
              <a:ext uri="{FF2B5EF4-FFF2-40B4-BE49-F238E27FC236}">
                <a16:creationId xmlns:a16="http://schemas.microsoft.com/office/drawing/2014/main" id="{F47B3CBD-30FF-BBE2-8B10-1D6DC7BE2749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1B2557-345C-4963-EB32-EE1173F6B0CB}"/>
              </a:ext>
            </a:extLst>
          </p:cNvPr>
          <p:cNvSpPr txBox="1"/>
          <p:nvPr/>
        </p:nvSpPr>
        <p:spPr>
          <a:xfrm>
            <a:off x="1356359" y="4276014"/>
            <a:ext cx="72083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Para cerrar dos jornadas de capacitación en la Universidad Tecnológica del Norte de Coahuila, en #Nava, Alfredo Sánchez Marín, Jefe del Departamento de Impulso a la Cultura de la Transparencia del ICAI habló al alumnado de la carrera Mecatrónica, Área Instalaciones Eléctricas Eficientes sobre Derecho de Acceso a la Información Pública y herramientas para ejercerlo.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E0BBC6-315F-B7C0-4960-09FAAE8335AB}"/>
              </a:ext>
            </a:extLst>
          </p:cNvPr>
          <p:cNvSpPr txBox="1"/>
          <p:nvPr/>
        </p:nvSpPr>
        <p:spPr>
          <a:xfrm>
            <a:off x="1356358" y="1490630"/>
            <a:ext cx="75315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Continúan las capacitaciones en #Coahuila.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En esta ocasión Alfredo Sánchez Marín, Jefe del Departamento de Impulso a la Cultura de la Transparencia del ICAI capacitó sobre Derecho de Acceso a la Información Pública y herramientas para ejercerlo al alumnado de las carreras de Mantenimiento Industrial y Tecnologías de la Información Área de Desarrollo de Software Multiplataforma de la Universidad Tecnológica del Norte de Coahuila, en #Nava, #Coahuila.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24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B1E5E64A-8484-DE0E-47B0-1632E6B9C154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6EBAEE62-6860-54F1-7980-DA1CB66391E3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23 de octubre</a:t>
            </a:r>
          </a:p>
        </p:txBody>
      </p:sp>
      <p:sp>
        <p:nvSpPr>
          <p:cNvPr id="4" name="Google Shape;168;p3">
            <a:extLst>
              <a:ext uri="{FF2B5EF4-FFF2-40B4-BE49-F238E27FC236}">
                <a16:creationId xmlns:a16="http://schemas.microsoft.com/office/drawing/2014/main" id="{0BD12CFA-D3C9-FE7E-F5A7-656EB904F9DB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71;p3">
            <a:extLst>
              <a:ext uri="{FF2B5EF4-FFF2-40B4-BE49-F238E27FC236}">
                <a16:creationId xmlns:a16="http://schemas.microsoft.com/office/drawing/2014/main" id="{EA11E638-BC58-EB1F-CEA7-E8A5E3EFBBEC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24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E5BDB21E-623A-4184-0A5C-D9F000439515}"/>
              </a:ext>
            </a:extLst>
          </p:cNvPr>
          <p:cNvSpPr/>
          <p:nvPr/>
        </p:nvSpPr>
        <p:spPr>
          <a:xfrm>
            <a:off x="966436" y="3628571"/>
            <a:ext cx="7921500" cy="322942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71789-9353-EB03-85BC-E3722D1FC1C0}"/>
              </a:ext>
            </a:extLst>
          </p:cNvPr>
          <p:cNvSpPr txBox="1"/>
          <p:nvPr/>
        </p:nvSpPr>
        <p:spPr>
          <a:xfrm>
            <a:off x="1356359" y="4276014"/>
            <a:ext cx="72083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dirty="0">
                <a:latin typeface="+mn-lt"/>
              </a:rPr>
              <a:t>Hoy se realizó en la </a:t>
            </a:r>
            <a:r>
              <a:rPr lang="es-MX" sz="16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Universidad Carolina</a:t>
            </a:r>
            <a:r>
              <a:rPr lang="es-MX" sz="1600" dirty="0">
                <a:latin typeface="+mn-lt"/>
              </a:rPr>
              <a:t> la Presentación de Actores del Sistema Estatal Anticorrupción a los jóvenes, para incentivar a las juventudes a involucrarse con las instituciones públicas encargadas del Sistema Estatal Anticorrupción. </a:t>
            </a:r>
          </a:p>
          <a:p>
            <a:pPr algn="l"/>
            <a:r>
              <a:rPr lang="es-MX" sz="1600" dirty="0">
                <a:latin typeface="+mn-lt"/>
              </a:rPr>
              <a:t>Participaron Gustavo Zavala </a:t>
            </a:r>
            <a:r>
              <a:rPr lang="es-MX" sz="1600" dirty="0" err="1">
                <a:latin typeface="+mn-lt"/>
              </a:rPr>
              <a:t>Slehiman</a:t>
            </a:r>
            <a:r>
              <a:rPr lang="es-MX" sz="1600" dirty="0">
                <a:latin typeface="+mn-lt"/>
              </a:rPr>
              <a:t>, Director de Capacitación y Cultura de la Transparencia del </a:t>
            </a:r>
            <a:r>
              <a:rPr lang="es-MX" sz="16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dirty="0">
                <a:latin typeface="+mn-lt"/>
              </a:rPr>
              <a:t>; Miguel Crespo Alvarado, Consejero Presidente del </a:t>
            </a:r>
            <a:r>
              <a:rPr lang="es-MX" sz="16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Consejo de Participación Ciudadana Coahuila</a:t>
            </a:r>
            <a:r>
              <a:rPr lang="es-MX" sz="1600" dirty="0">
                <a:latin typeface="+mn-lt"/>
              </a:rPr>
              <a:t>; Jesús Flores Mier, titular de la Fiscalía Especializada por Delitos de Corrupción y Salvador </a:t>
            </a:r>
            <a:r>
              <a:rPr lang="es-MX" sz="1600" dirty="0" err="1">
                <a:latin typeface="+mn-lt"/>
              </a:rPr>
              <a:t>Stadthagen</a:t>
            </a:r>
            <a:r>
              <a:rPr lang="es-MX" sz="1600" dirty="0">
                <a:latin typeface="+mn-lt"/>
              </a:rPr>
              <a:t>, Director Residente de Programas del Instituto Republicano Internacional-México, A.C.</a:t>
            </a:r>
          </a:p>
          <a:p>
            <a:endParaRPr lang="es-MX" sz="1600" dirty="0"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6AEE0B-50F4-9F11-7584-8982F9A49B3C}"/>
              </a:ext>
            </a:extLst>
          </p:cNvPr>
          <p:cNvSpPr txBox="1"/>
          <p:nvPr/>
        </p:nvSpPr>
        <p:spPr>
          <a:xfrm>
            <a:off x="1356358" y="1592228"/>
            <a:ext cx="7531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Hoy, en "El Poder de la Transparencia" platicamos con Teresa Guajardo Berlanga, titular de la Secretaría de Fiscalización y Rendición de Cuentas quien nos cuenta cómo la rendición de cuentas y la transparencia son temas que se aplican en todos los aspectos de la vida diaria. 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La Secretaria nos da varios ejemplos.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74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66F17306-FE3A-2441-214C-3FFA8DAF279F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E6871803-5F2D-55BA-94F6-973B77A0A728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24 de octubre</a:t>
            </a:r>
          </a:p>
        </p:txBody>
      </p:sp>
      <p:sp>
        <p:nvSpPr>
          <p:cNvPr id="4" name="Google Shape;168;p3">
            <a:extLst>
              <a:ext uri="{FF2B5EF4-FFF2-40B4-BE49-F238E27FC236}">
                <a16:creationId xmlns:a16="http://schemas.microsoft.com/office/drawing/2014/main" id="{AFA67CE1-0C03-350C-888F-DB3121D18401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71;p3">
            <a:extLst>
              <a:ext uri="{FF2B5EF4-FFF2-40B4-BE49-F238E27FC236}">
                <a16:creationId xmlns:a16="http://schemas.microsoft.com/office/drawing/2014/main" id="{6B593564-567A-B370-2908-3C1824CF1FDC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24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5013DCA9-7291-1D1E-66AC-85CC9A5C76D0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B33ED4-7C7D-E92D-B00C-68D5EA5B6228}"/>
              </a:ext>
            </a:extLst>
          </p:cNvPr>
          <p:cNvSpPr txBox="1"/>
          <p:nvPr/>
        </p:nvSpPr>
        <p:spPr>
          <a:xfrm>
            <a:off x="1356359" y="4276014"/>
            <a:ext cx="7208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En en Instituto Coahuilense de Acceso a la Información Pública felicitamos cariñosamente a la Consejera Presidenta del INFO NL </a:t>
            </a:r>
          </a:p>
          <a:p>
            <a:r>
              <a:rPr lang="es-MX" sz="1600" dirty="0">
                <a:latin typeface="+mn-lt"/>
              </a:rPr>
              <a:t>¡Que la pase muy bien!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3E5CCD-EA14-7E51-DB2E-B2195EA929BE}"/>
              </a:ext>
            </a:extLst>
          </p:cNvPr>
          <p:cNvSpPr txBox="1"/>
          <p:nvPr/>
        </p:nvSpPr>
        <p:spPr>
          <a:xfrm>
            <a:off x="1356358" y="1592228"/>
            <a:ext cx="7531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050505"/>
                </a:solidFill>
                <a:latin typeface="+mn-lt"/>
              </a:rPr>
              <a:t>A 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la comunidad en general, se hace de su conocimiento que el día de mañana, miércoles 25 de octubre del 2023, a las 10:00 horas, se llevará a cabo la 227 Sesión Ordinaria del Consejo General del Instituto Coahuilense de Acceso a la Información Pública, en las instalaciones del ICAI.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618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B612BB58-09DF-C301-0918-AC1406942B9B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2D79D9A2-D784-33A5-8A78-8DFF2A1A9440}"/>
              </a:ext>
            </a:extLst>
          </p:cNvPr>
          <p:cNvSpPr/>
          <p:nvPr/>
        </p:nvSpPr>
        <p:spPr>
          <a:xfrm>
            <a:off x="1356359" y="1703656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25 de octubre</a:t>
            </a: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B6246FD2-34C0-044B-3A63-D498BC273437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71;p3">
            <a:extLst>
              <a:ext uri="{FF2B5EF4-FFF2-40B4-BE49-F238E27FC236}">
                <a16:creationId xmlns:a16="http://schemas.microsoft.com/office/drawing/2014/main" id="{32383AF8-ACB5-7095-70D1-242E040CE9CE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25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68;p3">
            <a:extLst>
              <a:ext uri="{FF2B5EF4-FFF2-40B4-BE49-F238E27FC236}">
                <a16:creationId xmlns:a16="http://schemas.microsoft.com/office/drawing/2014/main" id="{6E596166-A797-BF3C-3B39-AA8CB7EC7101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59BD62-F6B1-ADDA-4752-B80985B34E98}"/>
              </a:ext>
            </a:extLst>
          </p:cNvPr>
          <p:cNvSpPr txBox="1"/>
          <p:nvPr/>
        </p:nvSpPr>
        <p:spPr>
          <a:xfrm>
            <a:off x="1356359" y="4276014"/>
            <a:ext cx="72083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Dentro de las actividades en el proceso de recertificación de la UTRC Oficial, en San Juan de Sabinas, Alfredo Sánchez Marín, Jefe del Departamento de Impulso a la Cultura de la Transparencia del ICAI capacitó sobre Derecho de Acceso a la Información Pública y herramientas para ejercerlo al alumnado de las carreras Mantenimiento Área Industrial y Desarrollo de Negocios..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012337-1597-682C-43B6-C847802EAFF6}"/>
              </a:ext>
            </a:extLst>
          </p:cNvPr>
          <p:cNvSpPr txBox="1"/>
          <p:nvPr/>
        </p:nvSpPr>
        <p:spPr>
          <a:xfrm>
            <a:off x="1356358" y="1998628"/>
            <a:ext cx="7531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Se lleva a cabo la 227 Sesión Ordinaria del Consejo General del Instituto Coahuilense de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 Acceso a la Información Pública.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06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1BEB768B-51AB-271D-662A-8BB7E1449108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AF742827-4626-46B1-1BB8-68DFBC8E82F6}"/>
              </a:ext>
            </a:extLst>
          </p:cNvPr>
          <p:cNvSpPr/>
          <p:nvPr/>
        </p:nvSpPr>
        <p:spPr>
          <a:xfrm>
            <a:off x="1356359" y="1311769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Jueves 26 de octubre</a:t>
            </a: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1D3035F2-EFC7-0BAB-89C5-226D87786133}"/>
              </a:ext>
            </a:extLst>
          </p:cNvPr>
          <p:cNvSpPr/>
          <p:nvPr/>
        </p:nvSpPr>
        <p:spPr>
          <a:xfrm>
            <a:off x="999773" y="937649"/>
            <a:ext cx="7921500" cy="4666638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9BD87F-8E74-BAB7-74BB-72FB6ECB2116}"/>
              </a:ext>
            </a:extLst>
          </p:cNvPr>
          <p:cNvSpPr txBox="1"/>
          <p:nvPr/>
        </p:nvSpPr>
        <p:spPr>
          <a:xfrm>
            <a:off x="1132115" y="1708340"/>
            <a:ext cx="74325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Alfredo Sánchez Marín, Jefe del Departamento de Impulso a la Cultura de la Transparencia del ICAI continúa con la capacitación al alumnado y profesorado de la UTRC Oficial, en San Juan de Sabinas.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Estuvieron presentes en esta ocasión el Rector, Sergio Villarreal Cárdenas; la Directora Académica, Laura Luz Pérez Castro y el Director de Vinculación y Planeación y Titular de la Unidad de Transparencia, Juan Ricardo Arana Guedea.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El estudiantado de TSU en Mantenimiento Área Industrial, TSU Mecatrónica Área Instalaciones Eléctricas Eficientes, TSU en Minería Área Beneficio Minero y TSU en Desarrollo de Negocios Área Mercadotecnia conoció más sobre Derecho de Acceso a la Información Pública y herramientas para ejercerlo y se les explicó la ruta de acceso a diferentes plataformas de transparencia.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Todas estas actividades de cara a la recertificación de la UTRC Oficial como una Institución Educativa Promotora de la Transparencia.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292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51C30C82-8DBA-2B06-C8AB-FF8946A6E528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BBB6F016-CF06-5B7C-08D1-0744E3D2C321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Viernes 27 de octubre</a:t>
            </a:r>
          </a:p>
        </p:txBody>
      </p:sp>
      <p:sp>
        <p:nvSpPr>
          <p:cNvPr id="7" name="Google Shape;168;p3">
            <a:extLst>
              <a:ext uri="{FF2B5EF4-FFF2-40B4-BE49-F238E27FC236}">
                <a16:creationId xmlns:a16="http://schemas.microsoft.com/office/drawing/2014/main" id="{574AEF94-E6AC-01CB-0B8E-72FAF3E6EA82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71;p3">
            <a:extLst>
              <a:ext uri="{FF2B5EF4-FFF2-40B4-BE49-F238E27FC236}">
                <a16:creationId xmlns:a16="http://schemas.microsoft.com/office/drawing/2014/main" id="{2F3F70BD-51B1-3A94-9F76-590A73077B35}"/>
              </a:ext>
            </a:extLst>
          </p:cNvPr>
          <p:cNvSpPr/>
          <p:nvPr/>
        </p:nvSpPr>
        <p:spPr>
          <a:xfrm>
            <a:off x="1356359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30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168;p3">
            <a:extLst>
              <a:ext uri="{FF2B5EF4-FFF2-40B4-BE49-F238E27FC236}">
                <a16:creationId xmlns:a16="http://schemas.microsoft.com/office/drawing/2014/main" id="{802CFBAC-7D99-BD85-1550-AD86B8B0C27F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F1D723-0432-1E90-EAEC-910298AD354F}"/>
              </a:ext>
            </a:extLst>
          </p:cNvPr>
          <p:cNvSpPr txBox="1"/>
          <p:nvPr/>
        </p:nvSpPr>
        <p:spPr>
          <a:xfrm>
            <a:off x="1356359" y="4276014"/>
            <a:ext cx="72083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La Comisionada Presidenta del ICAI, Dulce María Fuentes Mancillas y los Comisionados de este Órgano Garante Francisco Javier Diez de Urdanivia del Valle y Bertha Icela Mata Ortiz se encuentran en la Jornada Electoral para la elección y/o reelección de las Coordinaciones de las Instancias del SNT 2023-2024 que se lleva a cabo en #Michoacán..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385A445-1EE0-CD2E-F2BF-0783DF267893}"/>
              </a:ext>
            </a:extLst>
          </p:cNvPr>
          <p:cNvSpPr txBox="1"/>
          <p:nvPr/>
        </p:nvSpPr>
        <p:spPr>
          <a:xfrm>
            <a:off x="1356358" y="1592228"/>
            <a:ext cx="7531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1600" dirty="0">
              <a:solidFill>
                <a:srgbClr val="050505"/>
              </a:solidFill>
              <a:latin typeface="+mn-lt"/>
            </a:endParaRP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La Comisionada Presidenta del ICAI, Dulce María Fuentes Mancillas acudió hoy a la Tercera Sesión Ordinaria de la Junta de Gobierno del Centro de Conciliación Laboral de Coahuila.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062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2 de octubre</a:t>
            </a:r>
          </a:p>
        </p:txBody>
      </p:sp>
      <p:sp>
        <p:nvSpPr>
          <p:cNvPr id="4" name="Google Shape;168;p3">
            <a:extLst>
              <a:ext uri="{FF2B5EF4-FFF2-40B4-BE49-F238E27FC236}">
                <a16:creationId xmlns:a16="http://schemas.microsoft.com/office/drawing/2014/main" id="{8618AEFA-0AC8-A61D-A061-68A1FF72DB99}"/>
              </a:ext>
            </a:extLst>
          </p:cNvPr>
          <p:cNvSpPr/>
          <p:nvPr/>
        </p:nvSpPr>
        <p:spPr>
          <a:xfrm>
            <a:off x="999773" y="937649"/>
            <a:ext cx="7921500" cy="2110351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171;p3">
            <a:extLst>
              <a:ext uri="{FF2B5EF4-FFF2-40B4-BE49-F238E27FC236}">
                <a16:creationId xmlns:a16="http://schemas.microsoft.com/office/drawing/2014/main" id="{AB3944CF-7C67-8AE6-DF56-11923D832FAF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2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168;p3">
            <a:extLst>
              <a:ext uri="{FF2B5EF4-FFF2-40B4-BE49-F238E27FC236}">
                <a16:creationId xmlns:a16="http://schemas.microsoft.com/office/drawing/2014/main" id="{037053F3-9CE0-B80F-8353-B353DB82699B}"/>
              </a:ext>
            </a:extLst>
          </p:cNvPr>
          <p:cNvSpPr/>
          <p:nvPr/>
        </p:nvSpPr>
        <p:spPr>
          <a:xfrm>
            <a:off x="1006600" y="3364064"/>
            <a:ext cx="7921500" cy="3176495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46C1F2-456B-1D2B-6879-DE1DD532F612}"/>
              </a:ext>
            </a:extLst>
          </p:cNvPr>
          <p:cNvSpPr txBox="1"/>
          <p:nvPr/>
        </p:nvSpPr>
        <p:spPr>
          <a:xfrm>
            <a:off x="1372130" y="4232235"/>
            <a:ext cx="72083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La Comisionada Presidenta del ICAI, Dulce María Fuentes Mancillas asistió al programa “Comienza el Día”, de 104.1 FM Radio Universidad que conducen Silvia de la Cruz y Pedro Gaytán. </a:t>
            </a:r>
          </a:p>
          <a:p>
            <a:r>
              <a:rPr lang="es-MX" sz="1600" dirty="0">
                <a:latin typeface="+mn-lt"/>
              </a:rPr>
              <a:t>En entrevista, la Comisionada de este Órgano Garante dio estadísticas de las acciones de Promoción de la Cultura de la Transparencia entre Juventudes de Coahuila en 2023, ello abarca programas del ICAI dirigidos a las juventudes, personas jóvenes que han sido capacitadas, instituciones educativas involucradas en las acciones de capacitación y procesos de certificación.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C3F08-C8E0-9B1A-248F-2D1F2E2755C2}"/>
              </a:ext>
            </a:extLst>
          </p:cNvPr>
          <p:cNvSpPr txBox="1"/>
          <p:nvPr/>
        </p:nvSpPr>
        <p:spPr>
          <a:xfrm>
            <a:off x="1356358" y="1592228"/>
            <a:ext cx="7531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 los #SujetosObligados, el ICAI les recuerda que para generar documentos en Versión Pública, conforme a la Ley de Acceso a la Información Pública y la Ley de Protección de Datos Personales del Estado de #Coahuila, cuentan con "TEST DATA", su uso es gratuito.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5AE8A08F-9CDC-39CD-8475-14FBD87FF88A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274A1579-BC2B-DB45-2DC9-554045B69092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30 de octubre</a:t>
            </a: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681F06AF-F6C0-7A77-25AA-A12D90D031A3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71;p3">
            <a:extLst>
              <a:ext uri="{FF2B5EF4-FFF2-40B4-BE49-F238E27FC236}">
                <a16:creationId xmlns:a16="http://schemas.microsoft.com/office/drawing/2014/main" id="{94153367-73B0-0DB4-2C55-D6EEFD2578B9}"/>
              </a:ext>
            </a:extLst>
          </p:cNvPr>
          <p:cNvSpPr/>
          <p:nvPr/>
        </p:nvSpPr>
        <p:spPr>
          <a:xfrm>
            <a:off x="1356360" y="3810172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30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68;p3">
            <a:extLst>
              <a:ext uri="{FF2B5EF4-FFF2-40B4-BE49-F238E27FC236}">
                <a16:creationId xmlns:a16="http://schemas.microsoft.com/office/drawing/2014/main" id="{37C846DC-8856-B275-14F0-BB7EDCD2A0B8}"/>
              </a:ext>
            </a:extLst>
          </p:cNvPr>
          <p:cNvSpPr/>
          <p:nvPr/>
        </p:nvSpPr>
        <p:spPr>
          <a:xfrm>
            <a:off x="966436" y="3628571"/>
            <a:ext cx="7921500" cy="3040516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16B3BA-6C19-98FD-105C-3B2A22324D9F}"/>
              </a:ext>
            </a:extLst>
          </p:cNvPr>
          <p:cNvSpPr txBox="1"/>
          <p:nvPr/>
        </p:nvSpPr>
        <p:spPr>
          <a:xfrm>
            <a:off x="1356359" y="4188930"/>
            <a:ext cx="72083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dirty="0">
                <a:latin typeface="+mn-lt"/>
              </a:rPr>
              <a:t>Junto con otros seis organismos garantes de la transparencia en </a:t>
            </a:r>
            <a:r>
              <a:rPr lang="es-MX" sz="1600" dirty="0" err="1">
                <a:latin typeface="+mn-lt"/>
              </a:rPr>
              <a:t>Mexico</a:t>
            </a:r>
            <a:r>
              <a:rPr lang="es-MX" sz="1600" dirty="0">
                <a:latin typeface="+mn-lt"/>
              </a:rPr>
              <a:t>, la Comisionada Presidenta del </a:t>
            </a:r>
            <a:r>
              <a:rPr lang="es-MX" sz="16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ICAI</a:t>
            </a:r>
            <a:r>
              <a:rPr lang="es-MX" sz="1600" dirty="0">
                <a:latin typeface="+mn-lt"/>
              </a:rPr>
              <a:t>, Dulce María Fuentes Mancillas firmó un convenio para recibir en donación la plataforma tecnológica SIVER.</a:t>
            </a:r>
          </a:p>
          <a:p>
            <a:pPr algn="l"/>
            <a:r>
              <a:rPr lang="es-MX" sz="1600" dirty="0">
                <a:latin typeface="+mn-lt"/>
              </a:rPr>
              <a:t>Este es un software que permite hacer verificaciones de protección de datos personales de manera ágil y estructurada por medio de denuncias de particulares o a través de programas de revisión anuales.</a:t>
            </a:r>
          </a:p>
          <a:p>
            <a:pPr algn="l"/>
            <a:r>
              <a:rPr lang="es-MX" sz="1600" dirty="0">
                <a:latin typeface="+mn-lt"/>
              </a:rPr>
              <a:t>Esto en el marco de las Elecciones de Comisiones, Coordinaciones de las Regiones y la Coordinación Nacional de Órganos Garantes del Sistema Nacional de Transparencia 2023, en #Morelia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F16F50-3E6A-A28E-9F5B-0BEFB722BAEA}"/>
              </a:ext>
            </a:extLst>
          </p:cNvPr>
          <p:cNvSpPr txBox="1"/>
          <p:nvPr/>
        </p:nvSpPr>
        <p:spPr>
          <a:xfrm>
            <a:off x="1356358" y="1592228"/>
            <a:ext cx="7208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En representación de la Comisionada Presidenta del ICAI, Dulce María Fuentes Mancillas, Gustavo Zavala </a:t>
            </a:r>
            <a:r>
              <a:rPr lang="es-MX" sz="1600" b="0" i="0" dirty="0" err="1">
                <a:solidFill>
                  <a:srgbClr val="050505"/>
                </a:solidFill>
                <a:effectLst/>
                <a:latin typeface="+mn-lt"/>
              </a:rPr>
              <a:t>Slehiman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, Director de Capacitación y Cultura de la Transparencia  participó en el 6to. Taller Nacional de Participación Ciudadana en el Pueblo Mágico de Parras #Coahuila.</a:t>
            </a:r>
          </a:p>
        </p:txBody>
      </p:sp>
    </p:spTree>
    <p:extLst>
      <p:ext uri="{BB962C8B-B14F-4D97-AF65-F5344CB8AC3E}">
        <p14:creationId xmlns:p14="http://schemas.microsoft.com/office/powerpoint/2010/main" val="1809974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EA4AF696-E24A-DF82-3897-AA7FF9AA7AE3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42E71EE6-2B35-C8F7-3F05-6F4C14041BAD}"/>
              </a:ext>
            </a:extLst>
          </p:cNvPr>
          <p:cNvSpPr/>
          <p:nvPr/>
        </p:nvSpPr>
        <p:spPr>
          <a:xfrm>
            <a:off x="1356359" y="1297255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31 de octubre</a:t>
            </a: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B49DEB76-2059-A791-E6CB-BD88315CC05C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71;p3">
            <a:extLst>
              <a:ext uri="{FF2B5EF4-FFF2-40B4-BE49-F238E27FC236}">
                <a16:creationId xmlns:a16="http://schemas.microsoft.com/office/drawing/2014/main" id="{5CC91B27-4836-D34B-E168-EE456E735607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31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68;p3">
            <a:extLst>
              <a:ext uri="{FF2B5EF4-FFF2-40B4-BE49-F238E27FC236}">
                <a16:creationId xmlns:a16="http://schemas.microsoft.com/office/drawing/2014/main" id="{F878D09C-C8D3-203D-A52B-1334117C7A13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7FFF3E-3310-DD00-2F3A-81DAEBAFEC82}"/>
              </a:ext>
            </a:extLst>
          </p:cNvPr>
          <p:cNvSpPr txBox="1"/>
          <p:nvPr/>
        </p:nvSpPr>
        <p:spPr>
          <a:xfrm>
            <a:off x="1356359" y="4276014"/>
            <a:ext cx="7208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En el Instituto Coahuilense de Acceso a la Información Pública enviamos una felicitación a las Coordinadoras de las Regiones Centro-Oriente, Norte, Sureste y Centro del Sistema Nacional de Transparencia.</a:t>
            </a:r>
          </a:p>
          <a:p>
            <a:r>
              <a:rPr lang="es-MX" sz="1600" dirty="0">
                <a:latin typeface="+mn-lt"/>
              </a:rPr>
              <a:t>¡Por muchos logros en conjunto!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50C5A4-6B89-9021-B1D3-511EDB01CB86}"/>
              </a:ext>
            </a:extLst>
          </p:cNvPr>
          <p:cNvSpPr txBox="1"/>
          <p:nvPr/>
        </p:nvSpPr>
        <p:spPr>
          <a:xfrm>
            <a:off x="1356358" y="1664798"/>
            <a:ext cx="73376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En el Instituto Coahuilense de Acceso a la Información Pública felicitamos a los coordinadores recién electos que encabezarán las 11 Comisiones temáticas del Sistema Nacional de Transparencia (SNT)</a:t>
            </a:r>
          </a:p>
        </p:txBody>
      </p:sp>
    </p:spTree>
    <p:extLst>
      <p:ext uri="{BB962C8B-B14F-4D97-AF65-F5344CB8AC3E}">
        <p14:creationId xmlns:p14="http://schemas.microsoft.com/office/powerpoint/2010/main" val="875058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888E5BE7-045C-0327-A251-F9D504189EC4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6EA5A07E-8EFA-CC7F-BC6C-AF095CD29279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31 de octubre</a:t>
            </a:r>
          </a:p>
        </p:txBody>
      </p:sp>
      <p:sp>
        <p:nvSpPr>
          <p:cNvPr id="7" name="Google Shape;168;p3">
            <a:extLst>
              <a:ext uri="{FF2B5EF4-FFF2-40B4-BE49-F238E27FC236}">
                <a16:creationId xmlns:a16="http://schemas.microsoft.com/office/drawing/2014/main" id="{AD9CAA8B-309F-0280-5FF3-4A5D3DF585D6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71;p3">
            <a:extLst>
              <a:ext uri="{FF2B5EF4-FFF2-40B4-BE49-F238E27FC236}">
                <a16:creationId xmlns:a16="http://schemas.microsoft.com/office/drawing/2014/main" id="{DFBBE7F4-8587-677D-3858-C931FF33D228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31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168;p3">
            <a:extLst>
              <a:ext uri="{FF2B5EF4-FFF2-40B4-BE49-F238E27FC236}">
                <a16:creationId xmlns:a16="http://schemas.microsoft.com/office/drawing/2014/main" id="{992783C5-C3B2-BF79-C984-41E01BDBB5D4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B5FE37A-9008-072B-D022-7F60BE372A8A}"/>
              </a:ext>
            </a:extLst>
          </p:cNvPr>
          <p:cNvSpPr txBox="1"/>
          <p:nvPr/>
        </p:nvSpPr>
        <p:spPr>
          <a:xfrm>
            <a:off x="1356359" y="4276014"/>
            <a:ext cx="7208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En el Instituto Coahuilense de Acceso a la Información Pública felicitamos con mucho gusto a nuestra Comisionada Presidenta por haber sido designada como Secretaria de la Coordinación de la Región Norte SNT.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AF5593-7B46-E0D4-0F1E-C4463339FC40}"/>
              </a:ext>
            </a:extLst>
          </p:cNvPr>
          <p:cNvSpPr txBox="1"/>
          <p:nvPr/>
        </p:nvSpPr>
        <p:spPr>
          <a:xfrm>
            <a:off x="1356358" y="1592228"/>
            <a:ext cx="7323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En el Instituto Coahuilense de Acceso a la Información Pública deseamos éxito a la Coordinadora de los Organismos Garantes de las Entidades Federativas del Sistema Nacional de Transparencia.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30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7;p3">
            <a:extLst>
              <a:ext uri="{FF2B5EF4-FFF2-40B4-BE49-F238E27FC236}">
                <a16:creationId xmlns:a16="http://schemas.microsoft.com/office/drawing/2014/main" id="{D0EED39F-2967-2FFE-BCB6-DA603AA45459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168;p3">
            <a:extLst>
              <a:ext uri="{FF2B5EF4-FFF2-40B4-BE49-F238E27FC236}">
                <a16:creationId xmlns:a16="http://schemas.microsoft.com/office/drawing/2014/main" id="{F0028C64-2A70-4564-F28D-52B1C4FCFEBF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68;p3">
            <a:extLst>
              <a:ext uri="{FF2B5EF4-FFF2-40B4-BE49-F238E27FC236}">
                <a16:creationId xmlns:a16="http://schemas.microsoft.com/office/drawing/2014/main" id="{AE1C8B3A-6B28-219F-DE1A-D032FC3045A4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71AF29D-967C-86BC-BFDC-1E41C29A9FFD}"/>
              </a:ext>
            </a:extLst>
          </p:cNvPr>
          <p:cNvSpPr txBox="1"/>
          <p:nvPr/>
        </p:nvSpPr>
        <p:spPr>
          <a:xfrm>
            <a:off x="1356359" y="4276014"/>
            <a:ext cx="7208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Sector Público y Privado, el ICAI  les recuerda que el Generador de Avisos de Privacidad es gratuito y está disponible en el siguiente enlace: https://generador-avisos-privacidad.inai.org.mx</a:t>
            </a:r>
          </a:p>
        </p:txBody>
      </p:sp>
      <p:sp>
        <p:nvSpPr>
          <p:cNvPr id="12" name="Google Shape;171;p3">
            <a:extLst>
              <a:ext uri="{FF2B5EF4-FFF2-40B4-BE49-F238E27FC236}">
                <a16:creationId xmlns:a16="http://schemas.microsoft.com/office/drawing/2014/main" id="{2685463B-FA28-804B-00A6-13C73B09FDBD}"/>
              </a:ext>
            </a:extLst>
          </p:cNvPr>
          <p:cNvSpPr/>
          <p:nvPr/>
        </p:nvSpPr>
        <p:spPr>
          <a:xfrm>
            <a:off x="1356359" y="1340797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Lunes 2 de octubre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6811A1-142D-CE65-FFBF-7E5CB68B1ECB}"/>
              </a:ext>
            </a:extLst>
          </p:cNvPr>
          <p:cNvSpPr txBox="1"/>
          <p:nvPr/>
        </p:nvSpPr>
        <p:spPr>
          <a:xfrm>
            <a:off x="1508758" y="1744629"/>
            <a:ext cx="7055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050505"/>
                </a:solidFill>
                <a:latin typeface="+mn-lt"/>
              </a:rPr>
              <a:t>A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ndrea Fuentes Osorio, Jefa del Departamento de Fortalecimiento a la Transparencia del ICAI, capacitó, de manera virtual, a personas servidoras públicas del Municipio de #Matamoros, Coahuila sobre la Plataforma Nacional de Transparencia.</a:t>
            </a:r>
          </a:p>
          <a:p>
            <a:endParaRPr lang="es-MX" sz="1600" dirty="0">
              <a:latin typeface="+mn-lt"/>
            </a:endParaRPr>
          </a:p>
        </p:txBody>
      </p:sp>
      <p:sp>
        <p:nvSpPr>
          <p:cNvPr id="16" name="Google Shape;171;p3">
            <a:extLst>
              <a:ext uri="{FF2B5EF4-FFF2-40B4-BE49-F238E27FC236}">
                <a16:creationId xmlns:a16="http://schemas.microsoft.com/office/drawing/2014/main" id="{5F137C38-9F35-7330-0697-C6984835A9F0}"/>
              </a:ext>
            </a:extLst>
          </p:cNvPr>
          <p:cNvSpPr/>
          <p:nvPr/>
        </p:nvSpPr>
        <p:spPr>
          <a:xfrm>
            <a:off x="1323022" y="3994387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3 de octubre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4C980-ED92-2820-E7FC-1A07DD91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Google Shape;167;p3">
            <a:extLst>
              <a:ext uri="{FF2B5EF4-FFF2-40B4-BE49-F238E27FC236}">
                <a16:creationId xmlns:a16="http://schemas.microsoft.com/office/drawing/2014/main" id="{084B210A-A0A7-4222-BA45-D0A4847E9F9F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" name="Google Shape;171;p3">
            <a:extLst>
              <a:ext uri="{FF2B5EF4-FFF2-40B4-BE49-F238E27FC236}">
                <a16:creationId xmlns:a16="http://schemas.microsoft.com/office/drawing/2014/main" id="{6A3DDC65-A0C4-ACFD-C5E2-90FB4867B1E3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3 de octubre</a:t>
            </a:r>
          </a:p>
        </p:txBody>
      </p:sp>
      <p:sp>
        <p:nvSpPr>
          <p:cNvPr id="9" name="Google Shape;168;p3">
            <a:extLst>
              <a:ext uri="{FF2B5EF4-FFF2-40B4-BE49-F238E27FC236}">
                <a16:creationId xmlns:a16="http://schemas.microsoft.com/office/drawing/2014/main" id="{C0630949-B245-7431-5435-08B79A2C1878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71;p3">
            <a:extLst>
              <a:ext uri="{FF2B5EF4-FFF2-40B4-BE49-F238E27FC236}">
                <a16:creationId xmlns:a16="http://schemas.microsoft.com/office/drawing/2014/main" id="{77B453DF-9C17-A08C-37A5-EFA55A643F1A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Martes 3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68;p3">
            <a:extLst>
              <a:ext uri="{FF2B5EF4-FFF2-40B4-BE49-F238E27FC236}">
                <a16:creationId xmlns:a16="http://schemas.microsoft.com/office/drawing/2014/main" id="{20AA70B6-BC56-046D-7A18-F4A27D3DC130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1B00B0-252E-B0FB-3534-0E3C90EA5A03}"/>
              </a:ext>
            </a:extLst>
          </p:cNvPr>
          <p:cNvSpPr txBox="1"/>
          <p:nvPr/>
        </p:nvSpPr>
        <p:spPr>
          <a:xfrm>
            <a:off x="1356359" y="4276014"/>
            <a:ext cx="7208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#SNT2023 La Comisionada del ICAI, Bertha Icela Mata Ortiz participó desde Mérida en las actividades del segundo día de la Semana Nacional de Transparencia 2023. </a:t>
            </a:r>
          </a:p>
          <a:p>
            <a:endParaRPr lang="es-MX" sz="1600" dirty="0">
              <a:latin typeface="+mn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F347A8-DD3B-58DA-FD4D-04309A7084A7}"/>
              </a:ext>
            </a:extLst>
          </p:cNvPr>
          <p:cNvSpPr txBox="1"/>
          <p:nvPr/>
        </p:nvSpPr>
        <p:spPr>
          <a:xfrm>
            <a:off x="1370872" y="1592228"/>
            <a:ext cx="7531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Andrea Fuentes Osorio, Jefa del Departamento de Fortalecimiento a la Transparencia del ICAI, capacitó hoy por la mañana a personas funcionarias públicas de la Secretaría de Inclusión y Desarrollo Social Coahuila sobre temas relacionados con la Plataforma Nacional de Transparencia.</a:t>
            </a:r>
            <a:endParaRPr lang="es-MX" sz="16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2439A-BF9E-811A-057D-8A717B90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Google Shape;167;p3">
            <a:extLst>
              <a:ext uri="{FF2B5EF4-FFF2-40B4-BE49-F238E27FC236}">
                <a16:creationId xmlns:a16="http://schemas.microsoft.com/office/drawing/2014/main" id="{0604A2B7-22CE-64A4-59D8-35EAF272E54A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171;p3">
            <a:extLst>
              <a:ext uri="{FF2B5EF4-FFF2-40B4-BE49-F238E27FC236}">
                <a16:creationId xmlns:a16="http://schemas.microsoft.com/office/drawing/2014/main" id="{BE8A18A0-CA9A-D19C-B32D-1EE9C3A3F561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4 de octubre</a:t>
            </a:r>
          </a:p>
        </p:txBody>
      </p:sp>
      <p:sp>
        <p:nvSpPr>
          <p:cNvPr id="7" name="Google Shape;168;p3">
            <a:extLst>
              <a:ext uri="{FF2B5EF4-FFF2-40B4-BE49-F238E27FC236}">
                <a16:creationId xmlns:a16="http://schemas.microsoft.com/office/drawing/2014/main" id="{AC09440A-21ED-FE9E-B90C-542C7B2608B1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71;p3">
            <a:extLst>
              <a:ext uri="{FF2B5EF4-FFF2-40B4-BE49-F238E27FC236}">
                <a16:creationId xmlns:a16="http://schemas.microsoft.com/office/drawing/2014/main" id="{692D4AFA-8781-945A-BAC6-D100782B463C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4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168;p3">
            <a:extLst>
              <a:ext uri="{FF2B5EF4-FFF2-40B4-BE49-F238E27FC236}">
                <a16:creationId xmlns:a16="http://schemas.microsoft.com/office/drawing/2014/main" id="{17257995-3A63-0036-6FE6-27F08F28AAE0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28DB5F-BCF6-C5EF-9593-0991649C667A}"/>
              </a:ext>
            </a:extLst>
          </p:cNvPr>
          <p:cNvSpPr txBox="1"/>
          <p:nvPr/>
        </p:nvSpPr>
        <p:spPr>
          <a:xfrm>
            <a:off x="1356359" y="4276014"/>
            <a:ext cx="7208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La Comisionada Presidenta del ICAI, Dulce María Fuentes Mancillas asiste a las actividades del tercer día de la Semana Nacional de Transparencia 2023.</a:t>
            </a:r>
          </a:p>
          <a:p>
            <a:r>
              <a:rPr lang="es-MX" sz="1600" dirty="0">
                <a:latin typeface="+mn-lt"/>
              </a:rPr>
              <a:t>A mediodía participará en un panel junto a coordinadores de la Región Centro y Centro- Occidente del Sistema Nacional de Transparencia.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482042-57D3-F046-8EAA-0BFF4DF92989}"/>
              </a:ext>
            </a:extLst>
          </p:cNvPr>
          <p:cNvSpPr txBox="1"/>
          <p:nvPr/>
        </p:nvSpPr>
        <p:spPr>
          <a:xfrm>
            <a:off x="1356358" y="1592228"/>
            <a:ext cx="75315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El Comisionado del ICAI, Francisco Javier Diez de Urdanivia del Valle, asistió, en representación de la Comisionada Presidenta del ICAI, Dulce María Fuentes Mancillas, a la Décima Sesión Ordinaria del Comité Coordinador del Sistema Anticorrupción del Estado de Coahuila de Zaragoza.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En el evento, la Presidenta del Consejo de Participación Ciudadana del Sistema Anticorrupción de Coahuila de Zaragoza, </a:t>
            </a:r>
            <a:r>
              <a:rPr lang="es-MX" sz="1600" b="0" i="0" dirty="0" err="1">
                <a:solidFill>
                  <a:srgbClr val="050505"/>
                </a:solidFill>
                <a:effectLst/>
                <a:latin typeface="+mn-lt"/>
              </a:rPr>
              <a:t>Jafia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 Pacheco Valtierra rindió su Informe Anual de </a:t>
            </a:r>
            <a:r>
              <a:rPr lang="es-MX" sz="1600" b="0" i="0" dirty="0" err="1">
                <a:solidFill>
                  <a:srgbClr val="050505"/>
                </a:solidFill>
                <a:effectLst/>
                <a:latin typeface="+mn-lt"/>
              </a:rPr>
              <a:t>de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 Actividades 2022-2023.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254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5797B7EB-10C4-B410-4923-BA2536EA461A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211A0FD3-98BE-0DF3-2736-C90A43985429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4 de octubre</a:t>
            </a:r>
          </a:p>
        </p:txBody>
      </p:sp>
      <p:sp>
        <p:nvSpPr>
          <p:cNvPr id="7" name="Google Shape;168;p3">
            <a:extLst>
              <a:ext uri="{FF2B5EF4-FFF2-40B4-BE49-F238E27FC236}">
                <a16:creationId xmlns:a16="http://schemas.microsoft.com/office/drawing/2014/main" id="{7DDE7CC6-85F3-A220-C6DE-07D00057234D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71;p3">
            <a:extLst>
              <a:ext uri="{FF2B5EF4-FFF2-40B4-BE49-F238E27FC236}">
                <a16:creationId xmlns:a16="http://schemas.microsoft.com/office/drawing/2014/main" id="{81F06B5E-B5FB-CB19-482F-B5F40F1697E0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4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168;p3">
            <a:extLst>
              <a:ext uri="{FF2B5EF4-FFF2-40B4-BE49-F238E27FC236}">
                <a16:creationId xmlns:a16="http://schemas.microsoft.com/office/drawing/2014/main" id="{4D4D6EB8-60C7-A06F-578C-50052E96DE5D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70B95B-B50E-F836-B50E-19212D2B3B3B}"/>
              </a:ext>
            </a:extLst>
          </p:cNvPr>
          <p:cNvSpPr txBox="1"/>
          <p:nvPr/>
        </p:nvSpPr>
        <p:spPr>
          <a:xfrm>
            <a:off x="1356359" y="4276014"/>
            <a:ext cx="72083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latin typeface="+mn-lt"/>
              </a:rPr>
              <a:t>“La comunicación es un reto y una oportunidad de mejora, con el uso de las tecnologías de la información y la comunicación se ha facilitado, ampliamente, poder estar en contacto entre regiones y pudiéndose llevar a cabo en tiempo real las comunicaciones", Dulce María Fuentes Mancillas, Comisionada Presidenta del ICAI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A367D6-F7B9-3050-49F8-5DF5E5B9C033}"/>
              </a:ext>
            </a:extLst>
          </p:cNvPr>
          <p:cNvSpPr txBox="1"/>
          <p:nvPr/>
        </p:nvSpPr>
        <p:spPr>
          <a:xfrm>
            <a:off x="1356358" y="1592228"/>
            <a:ext cx="7531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La Comisionada Presidenta del ICAI, Dulce María Fuentes Mancillas participa en el Panel 1: “La importancia del @CONAIP_SNT para garantizar el ejercicio democrático de los derechos de acceso a la información y de protección de #DatosPersonales en todas las regiones del país”.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513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7F18A681-41B7-BFF4-0A14-E3B855FE9429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9708748B-8803-BCB2-040F-3E1675AED62E}"/>
              </a:ext>
            </a:extLst>
          </p:cNvPr>
          <p:cNvSpPr/>
          <p:nvPr/>
        </p:nvSpPr>
        <p:spPr>
          <a:xfrm>
            <a:off x="1356359" y="1819766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Miércoles 4 de octubre</a:t>
            </a:r>
          </a:p>
        </p:txBody>
      </p:sp>
      <p:sp>
        <p:nvSpPr>
          <p:cNvPr id="7" name="Google Shape;168;p3">
            <a:extLst>
              <a:ext uri="{FF2B5EF4-FFF2-40B4-BE49-F238E27FC236}">
                <a16:creationId xmlns:a16="http://schemas.microsoft.com/office/drawing/2014/main" id="{E2813520-CE38-1C56-ACE0-DF1DFF5AD258}"/>
              </a:ext>
            </a:extLst>
          </p:cNvPr>
          <p:cNvSpPr/>
          <p:nvPr/>
        </p:nvSpPr>
        <p:spPr>
          <a:xfrm>
            <a:off x="999773" y="1465008"/>
            <a:ext cx="7921500" cy="4645505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68D8B9-39AB-11C3-470B-4374FB7169F8}"/>
              </a:ext>
            </a:extLst>
          </p:cNvPr>
          <p:cNvSpPr txBox="1"/>
          <p:nvPr/>
        </p:nvSpPr>
        <p:spPr>
          <a:xfrm>
            <a:off x="1254753" y="2264266"/>
            <a:ext cx="75315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En la Secretaría de Fiscalización y Rendición de Cuentas realizó la premiación de sus Concursos Estatales de Contraloría Social y la 11 Edición de Transparencia en Corto 2023, Gustavo Zavala </a:t>
            </a:r>
            <a:r>
              <a:rPr lang="es-MX" sz="1600" b="0" i="0" dirty="0" err="1">
                <a:solidFill>
                  <a:srgbClr val="050505"/>
                </a:solidFill>
                <a:effectLst/>
                <a:latin typeface="+mn-lt"/>
              </a:rPr>
              <a:t>Slehiman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,  Director de Capacitación y Cultura de la Transparencia del ICAI, asistió en representación de la Comisionada Presidenta del ICAI, Dulce María Fuentes Mancillas a la Ceremonia de Premiación.</a:t>
            </a:r>
          </a:p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El Secretario Técnico del Órgano Garante, José Eduardo Vega Luna; Juan Antonio Álvarez, Subdirector de Capacitación a Sujetos Obligados; Ignacio Galindo Ramírez, Subdirector de Gobierno Abierto y Sandra Pérez Gámez, Jefa del Departamento de Organización acudieron al evento que reunió autoridades estatales, municipales, alumnos y docentes de distintas instituciones en Coahuila.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01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922A5524-147E-C156-4576-2F752A8F65DB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89487BF5-2357-E74F-39B3-26A259B790B6}"/>
              </a:ext>
            </a:extLst>
          </p:cNvPr>
          <p:cNvSpPr/>
          <p:nvPr/>
        </p:nvSpPr>
        <p:spPr>
          <a:xfrm>
            <a:off x="1356359" y="1253713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Jueves 5 de octubre</a:t>
            </a:r>
          </a:p>
        </p:txBody>
      </p:sp>
      <p:sp>
        <p:nvSpPr>
          <p:cNvPr id="7" name="Google Shape;168;p3">
            <a:extLst>
              <a:ext uri="{FF2B5EF4-FFF2-40B4-BE49-F238E27FC236}">
                <a16:creationId xmlns:a16="http://schemas.microsoft.com/office/drawing/2014/main" id="{5E63D0BA-F979-85BF-3BA1-72DF58788E15}"/>
              </a:ext>
            </a:extLst>
          </p:cNvPr>
          <p:cNvSpPr/>
          <p:nvPr/>
        </p:nvSpPr>
        <p:spPr>
          <a:xfrm>
            <a:off x="999773" y="937649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71;p3">
            <a:extLst>
              <a:ext uri="{FF2B5EF4-FFF2-40B4-BE49-F238E27FC236}">
                <a16:creationId xmlns:a16="http://schemas.microsoft.com/office/drawing/2014/main" id="{6C8CD609-B47B-CA08-BB9B-46E344B6E20E}"/>
              </a:ext>
            </a:extLst>
          </p:cNvPr>
          <p:cNvSpPr/>
          <p:nvPr/>
        </p:nvSpPr>
        <p:spPr>
          <a:xfrm>
            <a:off x="1356360" y="3868228"/>
            <a:ext cx="72083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Jueves 5 de octubre</a:t>
            </a:r>
          </a:p>
          <a:p>
            <a:endParaRPr lang="es-MX" sz="1600" dirty="0">
              <a:solidFill>
                <a:schemeClr val="dk1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168;p3">
            <a:extLst>
              <a:ext uri="{FF2B5EF4-FFF2-40B4-BE49-F238E27FC236}">
                <a16:creationId xmlns:a16="http://schemas.microsoft.com/office/drawing/2014/main" id="{64CBEC0C-A3E9-69CA-53A3-834A69A1CEB2}"/>
              </a:ext>
            </a:extLst>
          </p:cNvPr>
          <p:cNvSpPr/>
          <p:nvPr/>
        </p:nvSpPr>
        <p:spPr>
          <a:xfrm>
            <a:off x="966436" y="3628571"/>
            <a:ext cx="7921500" cy="2476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D94BC5-D4A9-1ED1-CDD4-C3F5B7421618}"/>
              </a:ext>
            </a:extLst>
          </p:cNvPr>
          <p:cNvSpPr txBox="1"/>
          <p:nvPr/>
        </p:nvSpPr>
        <p:spPr>
          <a:xfrm>
            <a:off x="1323022" y="4280848"/>
            <a:ext cx="72083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600" dirty="0">
                <a:solidFill>
                  <a:srgbClr val="050505"/>
                </a:solidFill>
                <a:latin typeface="+mn-lt"/>
              </a:rPr>
              <a:t>El </a:t>
            </a:r>
            <a:r>
              <a:rPr lang="es-MX" sz="1600" dirty="0">
                <a:solidFill>
                  <a:srgbClr val="050505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INAI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 te invita a participar en los concursos de:</a:t>
            </a:r>
          </a:p>
          <a:p>
            <a:pPr algn="l"/>
            <a:r>
              <a:rPr lang="es-MX" sz="1600" dirty="0">
                <a:solidFill>
                  <a:srgbClr val="050505"/>
                </a:solidFill>
                <a:latin typeface="+mn-lt"/>
              </a:rPr>
              <a:t>✧#Instagram: #TransparenciaDerechoLlave2023 para el ejercicio de otros derechos.</a:t>
            </a:r>
          </a:p>
          <a:p>
            <a:pPr algn="l"/>
            <a:r>
              <a:rPr lang="es-MX" sz="1600" dirty="0">
                <a:solidFill>
                  <a:srgbClr val="050505"/>
                </a:solidFill>
                <a:latin typeface="+mn-lt"/>
              </a:rPr>
              <a:t>✧#</a:t>
            </a:r>
            <a:r>
              <a:rPr lang="es-MX" sz="1600" dirty="0" err="1">
                <a:solidFill>
                  <a:srgbClr val="050505"/>
                </a:solidFill>
                <a:latin typeface="+mn-lt"/>
              </a:rPr>
              <a:t>TikTok</a:t>
            </a:r>
            <a:r>
              <a:rPr lang="es-MX" sz="1600" dirty="0">
                <a:solidFill>
                  <a:srgbClr val="050505"/>
                </a:solidFill>
                <a:latin typeface="+mn-lt"/>
              </a:rPr>
              <a:t>: #60SegundosParaInformarme2023</a:t>
            </a:r>
          </a:p>
          <a:p>
            <a:pPr algn="l"/>
            <a:r>
              <a:rPr lang="es-MX" sz="1600" dirty="0">
                <a:solidFill>
                  <a:srgbClr val="050505"/>
                </a:solidFill>
                <a:latin typeface="+mn-lt"/>
              </a:rPr>
              <a:t>https://ow.ly/OE8w50OV8Mu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6BEA1-35D1-1FEE-5D35-C84B139AED6F}"/>
              </a:ext>
            </a:extLst>
          </p:cNvPr>
          <p:cNvSpPr txBox="1"/>
          <p:nvPr/>
        </p:nvSpPr>
        <p:spPr>
          <a:xfrm>
            <a:off x="1356358" y="1592228"/>
            <a:ext cx="7531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Estudiantado del Colegio de Estudios Científicos y Tecnológicos del Estado de Coahuila (CECYTEC), Plantel #RamosArizpe recibió, hoy por la mañana, capacitación sobre Derecho de Acceso a la Información, Transparencia y Protección de Datos Personales que impartió Sandra Pérez Gámez, Jefa del Departamento de Organización del ICAI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79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">
            <a:extLst>
              <a:ext uri="{FF2B5EF4-FFF2-40B4-BE49-F238E27FC236}">
                <a16:creationId xmlns:a16="http://schemas.microsoft.com/office/drawing/2014/main" id="{4804DA2A-2449-B497-4704-C8C0135B5A83}"/>
              </a:ext>
            </a:extLst>
          </p:cNvPr>
          <p:cNvSpPr txBox="1"/>
          <p:nvPr/>
        </p:nvSpPr>
        <p:spPr>
          <a:xfrm>
            <a:off x="5148263" y="188913"/>
            <a:ext cx="37798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octubre 2023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171;p3">
            <a:extLst>
              <a:ext uri="{FF2B5EF4-FFF2-40B4-BE49-F238E27FC236}">
                <a16:creationId xmlns:a16="http://schemas.microsoft.com/office/drawing/2014/main" id="{B632685E-9D75-FB4C-5A68-EAA54453992C}"/>
              </a:ext>
            </a:extLst>
          </p:cNvPr>
          <p:cNvSpPr/>
          <p:nvPr/>
        </p:nvSpPr>
        <p:spPr>
          <a:xfrm>
            <a:off x="1356359" y="2589026"/>
            <a:ext cx="72083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+mn-lt"/>
                <a:ea typeface="Century Gothic"/>
                <a:cs typeface="Century Gothic"/>
                <a:sym typeface="Century Gothic"/>
              </a:rPr>
              <a:t>Viernes 6 de octubre</a:t>
            </a:r>
          </a:p>
        </p:txBody>
      </p:sp>
      <p:sp>
        <p:nvSpPr>
          <p:cNvPr id="7" name="Google Shape;168;p3">
            <a:extLst>
              <a:ext uri="{FF2B5EF4-FFF2-40B4-BE49-F238E27FC236}">
                <a16:creationId xmlns:a16="http://schemas.microsoft.com/office/drawing/2014/main" id="{D5499136-64DA-5716-89F3-BDC3CD4F5DDE}"/>
              </a:ext>
            </a:extLst>
          </p:cNvPr>
          <p:cNvSpPr/>
          <p:nvPr/>
        </p:nvSpPr>
        <p:spPr>
          <a:xfrm>
            <a:off x="999773" y="2403591"/>
            <a:ext cx="7921500" cy="24422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14287A-4497-89AD-31E0-7474C975A840}"/>
              </a:ext>
            </a:extLst>
          </p:cNvPr>
          <p:cNvSpPr txBox="1"/>
          <p:nvPr/>
        </p:nvSpPr>
        <p:spPr>
          <a:xfrm>
            <a:off x="1356358" y="3058170"/>
            <a:ext cx="75315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En Gustavo Zavala </a:t>
            </a:r>
            <a:r>
              <a:rPr lang="es-MX" sz="1600" b="0" i="0" dirty="0" err="1">
                <a:solidFill>
                  <a:srgbClr val="050505"/>
                </a:solidFill>
                <a:effectLst/>
                <a:latin typeface="+mn-lt"/>
              </a:rPr>
              <a:t>Slehiman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, Director de Capacitación y Cultura de la Transparencia del ICAI e Ignacio Galindo Ramírez, Subdirector de Gobierno Abierto, sostuvieron una reunión virtual de trabajo con Karin Quiñones </a:t>
            </a:r>
            <a:r>
              <a:rPr lang="es-MX" sz="1600" b="0" i="0" dirty="0" err="1">
                <a:solidFill>
                  <a:srgbClr val="050505"/>
                </a:solidFill>
                <a:effectLst/>
                <a:latin typeface="+mn-lt"/>
              </a:rPr>
              <a:t>Jované</a:t>
            </a:r>
            <a:r>
              <a:rPr lang="es-MX" sz="1600" b="0" i="0" dirty="0">
                <a:solidFill>
                  <a:srgbClr val="050505"/>
                </a:solidFill>
                <a:effectLst/>
                <a:latin typeface="+mn-lt"/>
              </a:rPr>
              <a:t>, Subdirectora de Transparencia del INAI, a fin de dar seguimiento a la planeación de cursos de capacitación sobre Transparencia Proactiva dirigidos a los Sujetos Obligados de #Coahuila.</a:t>
            </a:r>
            <a:endParaRPr lang="es-MX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073526"/>
      </p:ext>
    </p:extLst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2600</Words>
  <Application>Microsoft Office PowerPoint</Application>
  <PresentationFormat>Presentación en pantalla (4:3)</PresentationFormat>
  <Paragraphs>125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Corbel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912</cp:revision>
  <dcterms:created xsi:type="dcterms:W3CDTF">2021-03-23T20:23:42Z</dcterms:created>
  <dcterms:modified xsi:type="dcterms:W3CDTF">2023-11-08T19:17:52Z</dcterms:modified>
</cp:coreProperties>
</file>