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8" r:id="rId3"/>
    <p:sldId id="259" r:id="rId4"/>
    <p:sldId id="260" r:id="rId5"/>
    <p:sldId id="265" r:id="rId6"/>
    <p:sldId id="266" r:id="rId7"/>
    <p:sldId id="261" r:id="rId8"/>
    <p:sldId id="263" r:id="rId9"/>
    <p:sldId id="262" r:id="rId10"/>
    <p:sldId id="267" r:id="rId11"/>
  </p:sldIdLst>
  <p:sldSz cx="9144000" cy="6858000" type="screen4x3"/>
  <p:notesSz cx="7010400" cy="9296400"/>
  <p:embeddedFontLst>
    <p:embeddedFont>
      <p:font typeface="Century Gothic" panose="020B0502020202020204" pitchFamily="34" charset="0"/>
      <p:regular r:id="rId13"/>
      <p:bold r:id="rId14"/>
      <p:italic r:id="rId15"/>
      <p:boldItalic r:id="rId16"/>
    </p:embeddedFont>
    <p:embeddedFont>
      <p:font typeface="Corbel" panose="020B05030202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ggmlmxMPgGUIPE2bRGsPT3938n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10" autoAdjust="0"/>
  </p:normalViewPr>
  <p:slideViewPr>
    <p:cSldViewPr snapToGrid="0">
      <p:cViewPr varScale="1">
        <p:scale>
          <a:sx n="63" d="100"/>
          <a:sy n="63" d="100"/>
        </p:scale>
        <p:origin x="159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font" Target="fonts/font7.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6888" cy="465138"/>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971925" y="0"/>
            <a:ext cx="3036888" cy="465138"/>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6888" cy="465138"/>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971925" y="8829675"/>
            <a:ext cx="3036888"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p:nvPr/>
        </p:nvSpPr>
        <p:spPr>
          <a:xfrm>
            <a:off x="3971925" y="8829675"/>
            <a:ext cx="3036888"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MX" sz="1200">
                <a:solidFill>
                  <a:schemeClr val="dk1"/>
                </a:solidFill>
                <a:latin typeface="Arial"/>
                <a:ea typeface="Arial"/>
                <a:cs typeface="Arial"/>
                <a:sym typeface="Arial"/>
              </a:rPr>
              <a:t>1</a:t>
            </a:fld>
            <a:endParaRPr sz="1200">
              <a:solidFill>
                <a:schemeClr val="dk1"/>
              </a:solidFill>
              <a:latin typeface="Arial"/>
              <a:ea typeface="Arial"/>
              <a:cs typeface="Arial"/>
              <a:sym typeface="Arial"/>
            </a:endParaRPr>
          </a:p>
        </p:txBody>
      </p:sp>
      <p:sp>
        <p:nvSpPr>
          <p:cNvPr id="146" name="Google Shape;146;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65" name="Google Shape;16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74" name="Google Shape;174;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81" name="Google Shape;18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81" name="Google Shape;18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437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81" name="Google Shape;18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57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88" name="Google Shape;188;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83ae55216_0_23: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02" name="Google Shape;202;g1183ae55216_0_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83ae55216_0_14: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95" name="Google Shape;195;g1183ae55216_0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2"/>
        <p:cNvGrpSpPr/>
        <p:nvPr/>
      </p:nvGrpSpPr>
      <p:grpSpPr>
        <a:xfrm>
          <a:off x="0" y="0"/>
          <a:ext cx="0" cy="0"/>
          <a:chOff x="0" y="0"/>
          <a:chExt cx="0" cy="0"/>
        </a:xfrm>
      </p:grpSpPr>
      <p:sp>
        <p:nvSpPr>
          <p:cNvPr id="23" name="Google Shape;23;p8"/>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8"/>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113523" y="4732865"/>
            <a:ext cx="7515991"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4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7"/>
          <p:cNvSpPr>
            <a:spLocks noGrp="1"/>
          </p:cNvSpPr>
          <p:nvPr>
            <p:ph type="pic" idx="2"/>
          </p:nvPr>
        </p:nvSpPr>
        <p:spPr>
          <a:xfrm>
            <a:off x="1789975" y="932112"/>
            <a:ext cx="6171065" cy="3164976"/>
          </a:xfrm>
          <a:prstGeom prst="roundRect">
            <a:avLst>
              <a:gd name="adj" fmla="val 4380"/>
            </a:avLst>
          </a:prstGeom>
          <a:noFill/>
          <a:ln w="38100" cap="flat" cmpd="sng">
            <a:solidFill>
              <a:schemeClr val="lt2"/>
            </a:solidFill>
            <a:prstDash val="solid"/>
            <a:round/>
            <a:headEnd type="none" w="sm" len="sm"/>
            <a:tailEnd type="none" w="sm" len="sm"/>
          </a:ln>
        </p:spPr>
      </p:sp>
      <p:sp>
        <p:nvSpPr>
          <p:cNvPr id="91" name="Google Shape;91;p17"/>
          <p:cNvSpPr txBox="1">
            <a:spLocks noGrp="1"/>
          </p:cNvSpPr>
          <p:nvPr>
            <p:ph type="body" idx="1"/>
          </p:nvPr>
        </p:nvSpPr>
        <p:spPr>
          <a:xfrm>
            <a:off x="1113523" y="5299603"/>
            <a:ext cx="7515991" cy="493712"/>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SzPts val="2030"/>
              <a:buNone/>
              <a:defRPr sz="14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92" name="Google Shape;92;p17"/>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7"/>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7"/>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113524" y="685800"/>
            <a:ext cx="7515991" cy="3048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8"/>
          <p:cNvSpPr txBox="1">
            <a:spLocks noGrp="1"/>
          </p:cNvSpPr>
          <p:nvPr>
            <p:ph type="body" idx="1"/>
          </p:nvPr>
        </p:nvSpPr>
        <p:spPr>
          <a:xfrm>
            <a:off x="1113524" y="4343400"/>
            <a:ext cx="7515992"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98" name="Google Shape;98;p18"/>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8"/>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101"/>
        <p:cNvGrpSpPr/>
        <p:nvPr/>
      </p:nvGrpSpPr>
      <p:grpSpPr>
        <a:xfrm>
          <a:off x="0" y="0"/>
          <a:ext cx="0" cy="0"/>
          <a:chOff x="0" y="0"/>
          <a:chExt cx="0" cy="0"/>
        </a:xfrm>
      </p:grpSpPr>
      <p:sp>
        <p:nvSpPr>
          <p:cNvPr id="102" name="Google Shape;102;p19"/>
          <p:cNvSpPr txBox="1"/>
          <p:nvPr/>
        </p:nvSpPr>
        <p:spPr>
          <a:xfrm>
            <a:off x="969963" y="863600"/>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03" name="Google Shape;103;p19"/>
          <p:cNvSpPr txBox="1"/>
          <p:nvPr/>
        </p:nvSpPr>
        <p:spPr>
          <a:xfrm>
            <a:off x="8172450" y="2819400"/>
            <a:ext cx="457200" cy="58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04" name="Google Shape;104;p19"/>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9"/>
          <p:cNvSpPr txBox="1">
            <a:spLocks noGrp="1"/>
          </p:cNvSpPr>
          <p:nvPr>
            <p:ph type="body" idx="1"/>
          </p:nvPr>
        </p:nvSpPr>
        <p:spPr>
          <a:xfrm>
            <a:off x="1598235" y="3428999"/>
            <a:ext cx="6631128"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2610"/>
              <a:buFont typeface="Corbel"/>
              <a:buNone/>
              <a:defRPr sz="1800"/>
            </a:lvl1pPr>
            <a:lvl2pPr marL="914400" lvl="1" indent="-228600" algn="l">
              <a:spcBef>
                <a:spcPts val="600"/>
              </a:spcBef>
              <a:spcAft>
                <a:spcPts val="0"/>
              </a:spcAft>
              <a:buSzPts val="2900"/>
              <a:buFont typeface="Corbel"/>
              <a:buNone/>
              <a:defRPr/>
            </a:lvl2pPr>
            <a:lvl3pPr marL="1371600" lvl="2" indent="-228600" algn="l">
              <a:spcBef>
                <a:spcPts val="600"/>
              </a:spcBef>
              <a:spcAft>
                <a:spcPts val="0"/>
              </a:spcAft>
              <a:buSzPts val="2610"/>
              <a:buFont typeface="Corbel"/>
              <a:buNone/>
              <a:defRPr/>
            </a:lvl3pPr>
            <a:lvl4pPr marL="1828800" lvl="3" indent="-228600" algn="l">
              <a:spcBef>
                <a:spcPts val="600"/>
              </a:spcBef>
              <a:spcAft>
                <a:spcPts val="0"/>
              </a:spcAft>
              <a:buSzPts val="2320"/>
              <a:buFont typeface="Corbel"/>
              <a:buNone/>
              <a:defRPr/>
            </a:lvl4pPr>
            <a:lvl5pPr marL="2286000" lvl="4" indent="-228600" algn="l">
              <a:spcBef>
                <a:spcPts val="600"/>
              </a:spcBef>
              <a:spcAft>
                <a:spcPts val="0"/>
              </a:spcAft>
              <a:buSzPts val="2030"/>
              <a:buFont typeface="Corbel"/>
              <a:buNone/>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06" name="Google Shape;106;p19"/>
          <p:cNvSpPr txBox="1">
            <a:spLocks noGrp="1"/>
          </p:cNvSpPr>
          <p:nvPr>
            <p:ph type="body" idx="2"/>
          </p:nvPr>
        </p:nvSpPr>
        <p:spPr>
          <a:xfrm>
            <a:off x="1113523" y="4343400"/>
            <a:ext cx="7515991"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7" name="Google Shape;107;p19"/>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9"/>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9"/>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1113525" y="3308581"/>
            <a:ext cx="7515989" cy="146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SzPts val="1400"/>
              <a:buNone/>
              <a:defRPr sz="32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0"/>
          <p:cNvSpPr txBox="1">
            <a:spLocks noGrp="1"/>
          </p:cNvSpPr>
          <p:nvPr>
            <p:ph type="body" idx="1"/>
          </p:nvPr>
        </p:nvSpPr>
        <p:spPr>
          <a:xfrm>
            <a:off x="1113524" y="4777381"/>
            <a:ext cx="7515990"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13" name="Google Shape;113;p20"/>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0"/>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16"/>
        <p:cNvGrpSpPr/>
        <p:nvPr/>
      </p:nvGrpSpPr>
      <p:grpSpPr>
        <a:xfrm>
          <a:off x="0" y="0"/>
          <a:ext cx="0" cy="0"/>
          <a:chOff x="0" y="0"/>
          <a:chExt cx="0" cy="0"/>
        </a:xfrm>
      </p:grpSpPr>
      <p:sp>
        <p:nvSpPr>
          <p:cNvPr id="117" name="Google Shape;117;p21"/>
          <p:cNvSpPr txBox="1"/>
          <p:nvPr/>
        </p:nvSpPr>
        <p:spPr>
          <a:xfrm>
            <a:off x="969963" y="863600"/>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18" name="Google Shape;118;p21"/>
          <p:cNvSpPr txBox="1"/>
          <p:nvPr/>
        </p:nvSpPr>
        <p:spPr>
          <a:xfrm>
            <a:off x="8172450" y="2819400"/>
            <a:ext cx="457200" cy="58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19" name="Google Shape;119;p21"/>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1"/>
          <p:cNvSpPr txBox="1">
            <a:spLocks noGrp="1"/>
          </p:cNvSpPr>
          <p:nvPr>
            <p:ph type="body" idx="1"/>
          </p:nvPr>
        </p:nvSpPr>
        <p:spPr>
          <a:xfrm>
            <a:off x="1113525" y="3886200"/>
            <a:ext cx="7515990" cy="889000"/>
          </a:xfrm>
          <a:prstGeom prst="rect">
            <a:avLst/>
          </a:prstGeom>
          <a:noFill/>
          <a:ln>
            <a:noFill/>
          </a:ln>
        </p:spPr>
        <p:txBody>
          <a:bodyPr spcFirstLastPara="1" wrap="square" lIns="91425" tIns="45700" rIns="91425" bIns="45700" anchor="b" anchorCtr="0">
            <a:normAutofit/>
          </a:bodyPr>
          <a:lstStyle>
            <a:lvl1pPr marL="457200" lvl="0" indent="-228600" algn="r">
              <a:spcBef>
                <a:spcPts val="480"/>
              </a:spcBef>
              <a:spcAft>
                <a:spcPts val="0"/>
              </a:spcAft>
              <a:buSzPts val="3480"/>
              <a:buNone/>
              <a:defRPr sz="24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1" name="Google Shape;121;p21"/>
          <p:cNvSpPr txBox="1">
            <a:spLocks noGrp="1"/>
          </p:cNvSpPr>
          <p:nvPr>
            <p:ph type="body" idx="2"/>
          </p:nvPr>
        </p:nvSpPr>
        <p:spPr>
          <a:xfrm>
            <a:off x="1113524" y="4775200"/>
            <a:ext cx="7515990" cy="1016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2" name="Google Shape;122;p21"/>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1"/>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1113525" y="685801"/>
            <a:ext cx="7515991" cy="27273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body" idx="1"/>
          </p:nvPr>
        </p:nvSpPr>
        <p:spPr>
          <a:xfrm>
            <a:off x="1113524" y="3505200"/>
            <a:ext cx="7515992"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560"/>
              </a:spcBef>
              <a:spcAft>
                <a:spcPts val="0"/>
              </a:spcAft>
              <a:buSzPts val="4060"/>
              <a:buNone/>
              <a:defRPr sz="28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8" name="Google Shape;128;p22"/>
          <p:cNvSpPr txBox="1">
            <a:spLocks noGrp="1"/>
          </p:cNvSpPr>
          <p:nvPr>
            <p:ph type="body" idx="2"/>
          </p:nvPr>
        </p:nvSpPr>
        <p:spPr>
          <a:xfrm>
            <a:off x="1113524" y="4343400"/>
            <a:ext cx="7515992"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9" name="Google Shape;129;p22"/>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2"/>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2"/>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3"/>
          <p:cNvSpPr txBox="1">
            <a:spLocks noGrp="1"/>
          </p:cNvSpPr>
          <p:nvPr>
            <p:ph type="body" idx="1"/>
          </p:nvPr>
        </p:nvSpPr>
        <p:spPr>
          <a:xfrm rot="5400000">
            <a:off x="3155950" y="493713"/>
            <a:ext cx="3357563" cy="7704137"/>
          </a:xfrm>
          <a:prstGeom prst="rect">
            <a:avLst/>
          </a:prstGeom>
          <a:noFill/>
          <a:ln>
            <a:noFill/>
          </a:ln>
        </p:spPr>
        <p:txBody>
          <a:bodyPr spcFirstLastPara="1" wrap="square" lIns="91425" tIns="45700" rIns="91425" bIns="45700" anchor="t"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5" name="Google Shape;135;p23"/>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3"/>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3"/>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rot="5400000">
            <a:off x="5412754" y="2574439"/>
            <a:ext cx="5105400" cy="13281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4"/>
          <p:cNvSpPr txBox="1">
            <a:spLocks noGrp="1"/>
          </p:cNvSpPr>
          <p:nvPr>
            <p:ph type="body" idx="1"/>
          </p:nvPr>
        </p:nvSpPr>
        <p:spPr>
          <a:xfrm rot="5400000">
            <a:off x="1569011" y="230314"/>
            <a:ext cx="5105400" cy="6016373"/>
          </a:xfrm>
          <a:prstGeom prst="rect">
            <a:avLst/>
          </a:prstGeom>
          <a:noFill/>
          <a:ln>
            <a:noFill/>
          </a:ln>
        </p:spPr>
        <p:txBody>
          <a:bodyPr spcFirstLastPara="1" wrap="square" lIns="91425" tIns="45700" rIns="91425" bIns="45700" anchor="t"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41" name="Google Shape;141;p24"/>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4"/>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4"/>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29" name="Google Shape;29;p9"/>
          <p:cNvSpPr txBox="1">
            <a:spLocks noGrp="1"/>
          </p:cNvSpPr>
          <p:nvPr>
            <p:ph type="dt" idx="10"/>
          </p:nvPr>
        </p:nvSpPr>
        <p:spPr>
          <a:xfrm>
            <a:off x="7343775" y="6108700"/>
            <a:ext cx="8572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
          <p:cNvSpPr txBox="1">
            <a:spLocks noGrp="1"/>
          </p:cNvSpPr>
          <p:nvPr>
            <p:ph type="ftr" idx="11"/>
          </p:nvPr>
        </p:nvSpPr>
        <p:spPr>
          <a:xfrm>
            <a:off x="1973263" y="6108700"/>
            <a:ext cx="53133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sldNum" idx="12"/>
          </p:nvPr>
        </p:nvSpPr>
        <p:spPr>
          <a:xfrm>
            <a:off x="8258175" y="6108700"/>
            <a:ext cx="4286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32"/>
        <p:cNvGrpSpPr/>
        <p:nvPr/>
      </p:nvGrpSpPr>
      <p:grpSpPr>
        <a:xfrm>
          <a:off x="0" y="0"/>
          <a:ext cx="0" cy="0"/>
          <a:chOff x="0" y="0"/>
          <a:chExt cx="0" cy="0"/>
        </a:xfrm>
      </p:grpSpPr>
      <p:grpSp>
        <p:nvGrpSpPr>
          <p:cNvPr id="33" name="Google Shape;33;p10"/>
          <p:cNvGrpSpPr/>
          <p:nvPr/>
        </p:nvGrpSpPr>
        <p:grpSpPr>
          <a:xfrm>
            <a:off x="203200" y="0"/>
            <a:ext cx="3778250" cy="6858000"/>
            <a:chOff x="203200" y="0"/>
            <a:chExt cx="3778250" cy="6858001"/>
          </a:xfrm>
        </p:grpSpPr>
        <p:sp>
          <p:nvSpPr>
            <p:cNvPr id="34" name="Google Shape;34;p10"/>
            <p:cNvSpPr/>
            <p:nvPr/>
          </p:nvSpPr>
          <p:spPr>
            <a:xfrm>
              <a:off x="641350" y="0"/>
              <a:ext cx="1365250" cy="3971925"/>
            </a:xfrm>
            <a:custGeom>
              <a:avLst/>
              <a:gdLst/>
              <a:ahLst/>
              <a:cxnLst/>
              <a:rect l="l" t="t" r="r" b="b"/>
              <a:pathLst>
                <a:path w="860" h="2502" extrusionOk="0">
                  <a:moveTo>
                    <a:pt x="0" y="2445"/>
                  </a:moveTo>
                  <a:lnTo>
                    <a:pt x="228" y="2502"/>
                  </a:lnTo>
                  <a:lnTo>
                    <a:pt x="860" y="0"/>
                  </a:lnTo>
                  <a:lnTo>
                    <a:pt x="620" y="0"/>
                  </a:lnTo>
                  <a:lnTo>
                    <a:pt x="0" y="244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5" name="Google Shape;35;p10"/>
            <p:cNvSpPr/>
            <p:nvPr/>
          </p:nvSpPr>
          <p:spPr>
            <a:xfrm>
              <a:off x="203200" y="0"/>
              <a:ext cx="1336675" cy="3862389"/>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595959"/>
            </a:solidFill>
            <a:ln>
              <a:noFill/>
            </a:ln>
          </p:spPr>
        </p:sp>
        <p:sp>
          <p:nvSpPr>
            <p:cNvPr id="36" name="Google Shape;36;p10"/>
            <p:cNvSpPr/>
            <p:nvPr/>
          </p:nvSpPr>
          <p:spPr>
            <a:xfrm>
              <a:off x="207963" y="3776664"/>
              <a:ext cx="1936750" cy="3081337"/>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sp>
        <p:sp>
          <p:nvSpPr>
            <p:cNvPr id="37" name="Google Shape;37;p10"/>
            <p:cNvSpPr/>
            <p:nvPr/>
          </p:nvSpPr>
          <p:spPr>
            <a:xfrm>
              <a:off x="646113" y="3886201"/>
              <a:ext cx="2373312" cy="2971800"/>
            </a:xfrm>
            <a:custGeom>
              <a:avLst/>
              <a:gdLst/>
              <a:ahLst/>
              <a:cxnLst/>
              <a:rect l="l" t="t" r="r" b="b"/>
              <a:pathLst>
                <a:path w="1495" h="1872" extrusionOk="0">
                  <a:moveTo>
                    <a:pt x="1495" y="1872"/>
                  </a:moveTo>
                  <a:lnTo>
                    <a:pt x="0" y="0"/>
                  </a:lnTo>
                  <a:lnTo>
                    <a:pt x="1442" y="1872"/>
                  </a:lnTo>
                  <a:lnTo>
                    <a:pt x="1495" y="1872"/>
                  </a:lnTo>
                  <a:close/>
                </a:path>
              </a:pathLst>
            </a:custGeom>
            <a:solidFill>
              <a:srgbClr val="5E0D0E"/>
            </a:solidFill>
            <a:ln>
              <a:noFill/>
            </a:ln>
          </p:spPr>
        </p:sp>
        <p:sp>
          <p:nvSpPr>
            <p:cNvPr id="38" name="Google Shape;38;p10"/>
            <p:cNvSpPr/>
            <p:nvPr/>
          </p:nvSpPr>
          <p:spPr>
            <a:xfrm>
              <a:off x="641350" y="3881439"/>
              <a:ext cx="3340100" cy="2976562"/>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8D1415"/>
            </a:solidFill>
            <a:ln>
              <a:noFill/>
            </a:ln>
          </p:spPr>
        </p:sp>
        <p:sp>
          <p:nvSpPr>
            <p:cNvPr id="39" name="Google Shape;39;p10"/>
            <p:cNvSpPr/>
            <p:nvPr/>
          </p:nvSpPr>
          <p:spPr>
            <a:xfrm>
              <a:off x="203200" y="3771901"/>
              <a:ext cx="2660650" cy="308610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40" name="Google Shape;40;p10"/>
          <p:cNvSpPr/>
          <p:nvPr/>
        </p:nvSpPr>
        <p:spPr>
          <a:xfrm>
            <a:off x="203200" y="3771900"/>
            <a:ext cx="361950" cy="90488"/>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1" name="Google Shape;41;p10"/>
          <p:cNvSpPr/>
          <p:nvPr/>
        </p:nvSpPr>
        <p:spPr>
          <a:xfrm>
            <a:off x="560388" y="3867150"/>
            <a:ext cx="61912" cy="80963"/>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2" name="Google Shape;42;p10"/>
          <p:cNvSpPr txBox="1">
            <a:spLocks noGrp="1"/>
          </p:cNvSpPr>
          <p:nvPr>
            <p:ph type="ctrTitle"/>
          </p:nvPr>
        </p:nvSpPr>
        <p:spPr>
          <a:xfrm>
            <a:off x="1739673" y="914401"/>
            <a:ext cx="6947127" cy="3488266"/>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subTitle" idx="1"/>
          </p:nvPr>
        </p:nvSpPr>
        <p:spPr>
          <a:xfrm>
            <a:off x="2924238" y="4402666"/>
            <a:ext cx="5762563" cy="1364531"/>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SzPts val="2610"/>
              <a:buNone/>
              <a:defRPr sz="18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a:endParaRPr/>
          </a:p>
        </p:txBody>
      </p:sp>
      <p:sp>
        <p:nvSpPr>
          <p:cNvPr id="44" name="Google Shape;44;p10"/>
          <p:cNvSpPr txBox="1">
            <a:spLocks noGrp="1"/>
          </p:cNvSpPr>
          <p:nvPr>
            <p:ph type="dt" idx="10"/>
          </p:nvPr>
        </p:nvSpPr>
        <p:spPr>
          <a:xfrm>
            <a:off x="7326313" y="6116638"/>
            <a:ext cx="8572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0"/>
          <p:cNvSpPr txBox="1">
            <a:spLocks noGrp="1"/>
          </p:cNvSpPr>
          <p:nvPr>
            <p:ph type="ftr" idx="11"/>
          </p:nvPr>
        </p:nvSpPr>
        <p:spPr>
          <a:xfrm>
            <a:off x="3624263" y="6116638"/>
            <a:ext cx="36083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0"/>
          <p:cNvSpPr txBox="1">
            <a:spLocks noGrp="1"/>
          </p:cNvSpPr>
          <p:nvPr>
            <p:ph type="sldNum" idx="12"/>
          </p:nvPr>
        </p:nvSpPr>
        <p:spPr>
          <a:xfrm>
            <a:off x="8275638" y="6116638"/>
            <a:ext cx="411162"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1986995" y="2666998"/>
            <a:ext cx="6699805" cy="236007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40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body" idx="1"/>
          </p:nvPr>
        </p:nvSpPr>
        <p:spPr>
          <a:xfrm>
            <a:off x="1986998" y="5027070"/>
            <a:ext cx="6699802"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50" name="Google Shape;50;p11"/>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982133" y="685801"/>
            <a:ext cx="7704667" cy="175259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2"/>
          <p:cNvSpPr txBox="1">
            <a:spLocks noGrp="1"/>
          </p:cNvSpPr>
          <p:nvPr>
            <p:ph type="body" idx="1"/>
          </p:nvPr>
        </p:nvSpPr>
        <p:spPr>
          <a:xfrm>
            <a:off x="982133" y="2667000"/>
            <a:ext cx="3739896" cy="336867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6" name="Google Shape;56;p12"/>
          <p:cNvSpPr txBox="1">
            <a:spLocks noGrp="1"/>
          </p:cNvSpPr>
          <p:nvPr>
            <p:ph type="body" idx="2"/>
          </p:nvPr>
        </p:nvSpPr>
        <p:spPr>
          <a:xfrm>
            <a:off x="4946904" y="2667000"/>
            <a:ext cx="3739896" cy="334682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7" name="Google Shape;57;p12"/>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2"/>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body" idx="1"/>
          </p:nvPr>
        </p:nvSpPr>
        <p:spPr>
          <a:xfrm>
            <a:off x="1329481" y="2658533"/>
            <a:ext cx="3456291"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8D1415"/>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3" name="Google Shape;63;p13"/>
          <p:cNvSpPr txBox="1">
            <a:spLocks noGrp="1"/>
          </p:cNvSpPr>
          <p:nvPr>
            <p:ph type="body" idx="2"/>
          </p:nvPr>
        </p:nvSpPr>
        <p:spPr>
          <a:xfrm>
            <a:off x="1113523"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4" name="Google Shape;64;p13"/>
          <p:cNvSpPr txBox="1">
            <a:spLocks noGrp="1"/>
          </p:cNvSpPr>
          <p:nvPr>
            <p:ph type="body" idx="3"/>
          </p:nvPr>
        </p:nvSpPr>
        <p:spPr>
          <a:xfrm>
            <a:off x="5161710" y="2667000"/>
            <a:ext cx="3467806"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8D1415"/>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5" name="Google Shape;65;p13"/>
          <p:cNvSpPr txBox="1">
            <a:spLocks noGrp="1"/>
          </p:cNvSpPr>
          <p:nvPr>
            <p:ph type="body" idx="4"/>
          </p:nvPr>
        </p:nvSpPr>
        <p:spPr>
          <a:xfrm>
            <a:off x="4957266"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6" name="Google Shape;66;p13"/>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1113524" y="1600200"/>
            <a:ext cx="2662534"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4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body" idx="1"/>
          </p:nvPr>
        </p:nvSpPr>
        <p:spPr>
          <a:xfrm>
            <a:off x="3947553" y="685800"/>
            <a:ext cx="4681962" cy="5105401"/>
          </a:xfrm>
          <a:prstGeom prst="rect">
            <a:avLst/>
          </a:prstGeom>
          <a:noFill/>
          <a:ln>
            <a:noFill/>
          </a:ln>
        </p:spPr>
        <p:txBody>
          <a:bodyPr spcFirstLastPara="1" wrap="square" lIns="91425" tIns="45700" rIns="91425" bIns="45700" anchor="ctr" anchorCtr="0">
            <a:normAutofit/>
          </a:bodyPr>
          <a:lstStyle>
            <a:lvl1pPr marL="457200" lvl="0" indent="-412750" algn="l">
              <a:spcBef>
                <a:spcPts val="400"/>
              </a:spcBef>
              <a:spcAft>
                <a:spcPts val="0"/>
              </a:spcAft>
              <a:buSzPts val="2900"/>
              <a:buChar char="•"/>
              <a:defRPr sz="2000"/>
            </a:lvl1pPr>
            <a:lvl2pPr marL="914400" lvl="1" indent="-394335" algn="l">
              <a:spcBef>
                <a:spcPts val="600"/>
              </a:spcBef>
              <a:spcAft>
                <a:spcPts val="0"/>
              </a:spcAft>
              <a:buSzPts val="2610"/>
              <a:buChar char="•"/>
              <a:defRPr sz="1800"/>
            </a:lvl2pPr>
            <a:lvl3pPr marL="1371600" lvl="2" indent="-375919" algn="l">
              <a:spcBef>
                <a:spcPts val="600"/>
              </a:spcBef>
              <a:spcAft>
                <a:spcPts val="0"/>
              </a:spcAft>
              <a:buSzPts val="2320"/>
              <a:buChar char="•"/>
              <a:defRPr sz="1600"/>
            </a:lvl3pPr>
            <a:lvl4pPr marL="1828800" lvl="3" indent="-357505" algn="l">
              <a:spcBef>
                <a:spcPts val="600"/>
              </a:spcBef>
              <a:spcAft>
                <a:spcPts val="0"/>
              </a:spcAft>
              <a:buSzPts val="2030"/>
              <a:buChar char="•"/>
              <a:defRPr sz="1400"/>
            </a:lvl4pPr>
            <a:lvl5pPr marL="2286000" lvl="4" indent="-357504" algn="l">
              <a:spcBef>
                <a:spcPts val="600"/>
              </a:spcBef>
              <a:spcAft>
                <a:spcPts val="0"/>
              </a:spcAft>
              <a:buSzPts val="2030"/>
              <a:buChar char="•"/>
              <a:defRPr sz="1400"/>
            </a:lvl5pPr>
            <a:lvl6pPr marL="2743200" lvl="5" indent="-357504" algn="l">
              <a:spcBef>
                <a:spcPts val="600"/>
              </a:spcBef>
              <a:spcAft>
                <a:spcPts val="0"/>
              </a:spcAft>
              <a:buSzPts val="2030"/>
              <a:buChar char="•"/>
              <a:defRPr sz="1400"/>
            </a:lvl6pPr>
            <a:lvl7pPr marL="3200400" lvl="6" indent="-357504" algn="l">
              <a:spcBef>
                <a:spcPts val="600"/>
              </a:spcBef>
              <a:spcAft>
                <a:spcPts val="0"/>
              </a:spcAft>
              <a:buSzPts val="2030"/>
              <a:buChar char="•"/>
              <a:defRPr sz="1400"/>
            </a:lvl7pPr>
            <a:lvl8pPr marL="3657600" lvl="7" indent="-357504" algn="l">
              <a:spcBef>
                <a:spcPts val="600"/>
              </a:spcBef>
              <a:spcAft>
                <a:spcPts val="0"/>
              </a:spcAft>
              <a:buSzPts val="2030"/>
              <a:buChar char="•"/>
              <a:defRPr sz="1400"/>
            </a:lvl8pPr>
            <a:lvl9pPr marL="4114800" lvl="8" indent="-357504" algn="l">
              <a:spcBef>
                <a:spcPts val="600"/>
              </a:spcBef>
              <a:spcAft>
                <a:spcPts val="600"/>
              </a:spcAft>
              <a:buSzPts val="2030"/>
              <a:buChar char="•"/>
              <a:defRPr sz="1400"/>
            </a:lvl9pPr>
          </a:lstStyle>
          <a:p>
            <a:endParaRPr/>
          </a:p>
        </p:txBody>
      </p:sp>
      <p:sp>
        <p:nvSpPr>
          <p:cNvPr id="77" name="Google Shape;77;p15"/>
          <p:cNvSpPr txBox="1">
            <a:spLocks noGrp="1"/>
          </p:cNvSpPr>
          <p:nvPr>
            <p:ph type="body" idx="2"/>
          </p:nvPr>
        </p:nvSpPr>
        <p:spPr>
          <a:xfrm>
            <a:off x="1113524" y="2971800"/>
            <a:ext cx="2662534"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2320"/>
              <a:buNone/>
              <a:defRPr sz="16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78" name="Google Shape;78;p15"/>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1112332" y="1752599"/>
            <a:ext cx="4070679"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8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a:spLocks noGrp="1"/>
          </p:cNvSpPr>
          <p:nvPr>
            <p:ph type="pic" idx="2"/>
          </p:nvPr>
        </p:nvSpPr>
        <p:spPr>
          <a:xfrm>
            <a:off x="5697495" y="914400"/>
            <a:ext cx="2461371" cy="4572000"/>
          </a:xfrm>
          <a:prstGeom prst="roundRect">
            <a:avLst>
              <a:gd name="adj" fmla="val 4280"/>
            </a:avLst>
          </a:prstGeom>
          <a:noFill/>
          <a:ln w="38100" cap="flat" cmpd="sng">
            <a:solidFill>
              <a:schemeClr val="lt2"/>
            </a:solidFill>
            <a:prstDash val="solid"/>
            <a:round/>
            <a:headEnd type="none" w="sm" len="sm"/>
            <a:tailEnd type="none" w="sm" len="sm"/>
          </a:ln>
        </p:spPr>
      </p:sp>
      <p:sp>
        <p:nvSpPr>
          <p:cNvPr id="84" name="Google Shape;84;p16"/>
          <p:cNvSpPr txBox="1">
            <a:spLocks noGrp="1"/>
          </p:cNvSpPr>
          <p:nvPr>
            <p:ph type="body" idx="1"/>
          </p:nvPr>
        </p:nvSpPr>
        <p:spPr>
          <a:xfrm>
            <a:off x="1112332" y="3124199"/>
            <a:ext cx="4070679"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60"/>
              </a:spcBef>
              <a:spcAft>
                <a:spcPts val="0"/>
              </a:spcAft>
              <a:buSzPts val="2610"/>
              <a:buNone/>
              <a:defRPr sz="18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85" name="Google Shape;85;p16"/>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6"/>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6"/>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7"/>
          <p:cNvGrpSpPr/>
          <p:nvPr/>
        </p:nvGrpSpPr>
        <p:grpSpPr>
          <a:xfrm>
            <a:off x="0" y="0"/>
            <a:ext cx="2132013" cy="6858000"/>
            <a:chOff x="0" y="0"/>
            <a:chExt cx="2132013" cy="6858001"/>
          </a:xfrm>
        </p:grpSpPr>
        <p:sp>
          <p:nvSpPr>
            <p:cNvPr id="11" name="Google Shape;11;p7"/>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2" name="Google Shape;12;p7"/>
            <p:cNvSpPr/>
            <p:nvPr/>
          </p:nvSpPr>
          <p:spPr>
            <a:xfrm>
              <a:off x="0" y="0"/>
              <a:ext cx="758825" cy="4624389"/>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sp>
        <p:sp>
          <p:nvSpPr>
            <p:cNvPr id="13" name="Google Shape;13;p7"/>
            <p:cNvSpPr/>
            <p:nvPr/>
          </p:nvSpPr>
          <p:spPr>
            <a:xfrm>
              <a:off x="0" y="5662614"/>
              <a:ext cx="906463" cy="1195387"/>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sp>
        <p:sp>
          <p:nvSpPr>
            <p:cNvPr id="14" name="Google Shape;14;p7"/>
            <p:cNvSpPr/>
            <p:nvPr/>
          </p:nvSpPr>
          <p:spPr>
            <a:xfrm>
              <a:off x="0" y="5295901"/>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5E0D0E"/>
            </a:solidFill>
            <a:ln>
              <a:noFill/>
            </a:ln>
          </p:spPr>
        </p:sp>
        <p:sp>
          <p:nvSpPr>
            <p:cNvPr id="15" name="Google Shape;15;p7"/>
            <p:cNvSpPr/>
            <p:nvPr/>
          </p:nvSpPr>
          <p:spPr>
            <a:xfrm>
              <a:off x="0" y="5257801"/>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8D1415"/>
            </a:solidFill>
            <a:ln>
              <a:noFill/>
            </a:ln>
          </p:spPr>
        </p:sp>
        <p:sp>
          <p:nvSpPr>
            <p:cNvPr id="16" name="Google Shape;16;p7"/>
            <p:cNvSpPr/>
            <p:nvPr/>
          </p:nvSpPr>
          <p:spPr>
            <a:xfrm>
              <a:off x="0" y="5357814"/>
              <a:ext cx="1377950" cy="1500187"/>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sp>
      </p:grpSp>
      <p:sp>
        <p:nvSpPr>
          <p:cNvPr id="17" name="Google Shape;17;p7"/>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chemeClr val="dk1"/>
                </a:solidFill>
                <a:latin typeface="Corbel"/>
                <a:ea typeface="Corbel"/>
                <a:cs typeface="Corbel"/>
                <a:sym typeface="Corbel"/>
              </a:defRPr>
            </a:lvl1pPr>
            <a:lvl2pPr marR="0" lvl="1" algn="ctr" rtl="0">
              <a:spcBef>
                <a:spcPts val="0"/>
              </a:spcBef>
              <a:spcAft>
                <a:spcPts val="0"/>
              </a:spcAft>
              <a:buSzPts val="1400"/>
              <a:buNone/>
              <a:defRPr sz="4000" b="0" i="0" u="none" strike="noStrike" cap="none">
                <a:solidFill>
                  <a:schemeClr val="dk1"/>
                </a:solidFill>
                <a:latin typeface="Corbel"/>
                <a:ea typeface="Corbel"/>
                <a:cs typeface="Corbel"/>
                <a:sym typeface="Corbel"/>
              </a:defRPr>
            </a:lvl2pPr>
            <a:lvl3pPr marR="0" lvl="2" algn="ctr" rtl="0">
              <a:spcBef>
                <a:spcPts val="0"/>
              </a:spcBef>
              <a:spcAft>
                <a:spcPts val="0"/>
              </a:spcAft>
              <a:buSzPts val="1400"/>
              <a:buNone/>
              <a:defRPr sz="4000" b="0" i="0" u="none" strike="noStrike" cap="none">
                <a:solidFill>
                  <a:schemeClr val="dk1"/>
                </a:solidFill>
                <a:latin typeface="Corbel"/>
                <a:ea typeface="Corbel"/>
                <a:cs typeface="Corbel"/>
                <a:sym typeface="Corbel"/>
              </a:defRPr>
            </a:lvl3pPr>
            <a:lvl4pPr marR="0" lvl="3" algn="ctr" rtl="0">
              <a:spcBef>
                <a:spcPts val="0"/>
              </a:spcBef>
              <a:spcAft>
                <a:spcPts val="0"/>
              </a:spcAft>
              <a:buSzPts val="1400"/>
              <a:buNone/>
              <a:defRPr sz="4000" b="0" i="0" u="none" strike="noStrike" cap="none">
                <a:solidFill>
                  <a:schemeClr val="dk1"/>
                </a:solidFill>
                <a:latin typeface="Corbel"/>
                <a:ea typeface="Corbel"/>
                <a:cs typeface="Corbel"/>
                <a:sym typeface="Corbel"/>
              </a:defRPr>
            </a:lvl4pPr>
            <a:lvl5pPr marR="0" lvl="4" algn="ctr" rtl="0">
              <a:spcBef>
                <a:spcPts val="0"/>
              </a:spcBef>
              <a:spcAft>
                <a:spcPts val="0"/>
              </a:spcAft>
              <a:buSzPts val="1400"/>
              <a:buNone/>
              <a:defRPr sz="40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7"/>
          <p:cNvSpPr txBox="1">
            <a:spLocks noGrp="1"/>
          </p:cNvSpPr>
          <p:nvPr>
            <p:ph type="body" idx="1"/>
          </p:nvPr>
        </p:nvSpPr>
        <p:spPr>
          <a:xfrm>
            <a:off x="982663" y="2667000"/>
            <a:ext cx="7704137" cy="3357563"/>
          </a:xfrm>
          <a:prstGeom prst="rect">
            <a:avLst/>
          </a:prstGeom>
          <a:noFill/>
          <a:ln>
            <a:noFill/>
          </a:ln>
        </p:spPr>
        <p:txBody>
          <a:bodyPr spcFirstLastPara="1" wrap="square" lIns="91425" tIns="45700" rIns="91425" bIns="45700" anchor="ctr" anchorCtr="0">
            <a:noAutofit/>
          </a:bodyPr>
          <a:lstStyle>
            <a:lvl1pPr marL="457200" marR="0" lvl="0" indent="-449580" algn="l" rtl="0">
              <a:spcBef>
                <a:spcPts val="480"/>
              </a:spcBef>
              <a:spcAft>
                <a:spcPts val="0"/>
              </a:spcAft>
              <a:buClr>
                <a:srgbClr val="8D1515"/>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8D1515"/>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8D1515"/>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8D1515"/>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8D1515"/>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8D1415"/>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9" name="Google Shape;19;p7"/>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7"/>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 name="Google Shape;21;p7"/>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u="none">
                <a:solidFill>
                  <a:schemeClr val="dk1"/>
                </a:solidFill>
                <a:latin typeface="Corbel"/>
                <a:ea typeface="Corbel"/>
                <a:cs typeface="Corbel"/>
                <a:sym typeface="Corbel"/>
              </a:defRPr>
            </a:lvl1pPr>
            <a:lvl2pPr marL="0" marR="0" lvl="1" indent="0" algn="r" rtl="0">
              <a:spcBef>
                <a:spcPts val="0"/>
              </a:spcBef>
              <a:spcAft>
                <a:spcPts val="0"/>
              </a:spcAft>
              <a:buNone/>
              <a:defRPr sz="1000" b="0" u="none">
                <a:solidFill>
                  <a:schemeClr val="dk1"/>
                </a:solidFill>
                <a:latin typeface="Corbel"/>
                <a:ea typeface="Corbel"/>
                <a:cs typeface="Corbel"/>
                <a:sym typeface="Corbel"/>
              </a:defRPr>
            </a:lvl2pPr>
            <a:lvl3pPr marL="0" marR="0" lvl="2" indent="0" algn="r" rtl="0">
              <a:spcBef>
                <a:spcPts val="0"/>
              </a:spcBef>
              <a:spcAft>
                <a:spcPts val="0"/>
              </a:spcAft>
              <a:buNone/>
              <a:defRPr sz="1000" b="0" u="none">
                <a:solidFill>
                  <a:schemeClr val="dk1"/>
                </a:solidFill>
                <a:latin typeface="Corbel"/>
                <a:ea typeface="Corbel"/>
                <a:cs typeface="Corbel"/>
                <a:sym typeface="Corbel"/>
              </a:defRPr>
            </a:lvl3pPr>
            <a:lvl4pPr marL="0" marR="0" lvl="3" indent="0" algn="r" rtl="0">
              <a:spcBef>
                <a:spcPts val="0"/>
              </a:spcBef>
              <a:spcAft>
                <a:spcPts val="0"/>
              </a:spcAft>
              <a:buNone/>
              <a:defRPr sz="1000" b="0" u="none">
                <a:solidFill>
                  <a:schemeClr val="dk1"/>
                </a:solidFill>
                <a:latin typeface="Corbel"/>
                <a:ea typeface="Corbel"/>
                <a:cs typeface="Corbel"/>
                <a:sym typeface="Corbel"/>
              </a:defRPr>
            </a:lvl4pPr>
            <a:lvl5pPr marL="0" marR="0" lvl="4" indent="0" algn="r" rtl="0">
              <a:spcBef>
                <a:spcPts val="0"/>
              </a:spcBef>
              <a:spcAft>
                <a:spcPts val="0"/>
              </a:spcAft>
              <a:buNone/>
              <a:defRPr sz="1000" b="0" u="none">
                <a:solidFill>
                  <a:schemeClr val="dk1"/>
                </a:solidFill>
                <a:latin typeface="Corbel"/>
                <a:ea typeface="Corbel"/>
                <a:cs typeface="Corbel"/>
                <a:sym typeface="Corbel"/>
              </a:defRPr>
            </a:lvl5pPr>
            <a:lvl6pPr marL="0" marR="0" lvl="5" indent="0" algn="r" rtl="0">
              <a:spcBef>
                <a:spcPts val="0"/>
              </a:spcBef>
              <a:spcAft>
                <a:spcPts val="0"/>
              </a:spcAft>
              <a:buNone/>
              <a:defRPr sz="1000" b="0" u="none">
                <a:solidFill>
                  <a:schemeClr val="dk1"/>
                </a:solidFill>
                <a:latin typeface="Corbel"/>
                <a:ea typeface="Corbel"/>
                <a:cs typeface="Corbel"/>
                <a:sym typeface="Corbel"/>
              </a:defRPr>
            </a:lvl6pPr>
            <a:lvl7pPr marL="0" marR="0" lvl="6" indent="0" algn="r" rtl="0">
              <a:spcBef>
                <a:spcPts val="0"/>
              </a:spcBef>
              <a:spcAft>
                <a:spcPts val="0"/>
              </a:spcAft>
              <a:buNone/>
              <a:defRPr sz="1000" b="0" u="none">
                <a:solidFill>
                  <a:schemeClr val="dk1"/>
                </a:solidFill>
                <a:latin typeface="Corbel"/>
                <a:ea typeface="Corbel"/>
                <a:cs typeface="Corbel"/>
                <a:sym typeface="Corbel"/>
              </a:defRPr>
            </a:lvl7pPr>
            <a:lvl8pPr marL="0" marR="0" lvl="7" indent="0" algn="r" rtl="0">
              <a:spcBef>
                <a:spcPts val="0"/>
              </a:spcBef>
              <a:spcAft>
                <a:spcPts val="0"/>
              </a:spcAft>
              <a:buNone/>
              <a:defRPr sz="1000" b="0" u="none">
                <a:solidFill>
                  <a:schemeClr val="dk1"/>
                </a:solidFill>
                <a:latin typeface="Corbel"/>
                <a:ea typeface="Corbel"/>
                <a:cs typeface="Corbel"/>
                <a:sym typeface="Corbel"/>
              </a:defRPr>
            </a:lvl8pPr>
            <a:lvl9pPr marL="0" marR="0" lvl="8" indent="0" algn="r" rtl="0">
              <a:spcBef>
                <a:spcPts val="0"/>
              </a:spcBef>
              <a:spcAft>
                <a:spcPts val="0"/>
              </a:spcAft>
              <a:buNone/>
              <a:defRPr sz="1000" b="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icaicoahuila?__cft__%5b0%5d=AZUGK-qbB-BqZzWxdLwiJBTV8qsgc0ZFVWgS3Fh_iqSp2pNrRzkt5pX_q1o1MLuhnu5d-H5zTQ4WmWvJ_jlk44S504Dmd3kMAD4wfTLoZZm1uwKYLLWDYV9GamjBC3qU6AxYfK8vzybQMARIegsdJBh1xbcXANZcYKCyA1tuh7UN0Q63oC0W3TBLNwSG320VE-U&amp;__tn__=-%5dK-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clcoahuila.gob.m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icaicoahuila?__cft__%5b0%5d=AZWylgQQmBIdNRIdOPajrkSyhvGcQFv1Zm7MWUx4w1Rk4kwd_N0QFu9aK35u9DwrnZs5EDU9dXddbFwFROp0L9hFMCh88HBCPl3pOiU4LqkVnSEVZBhDI_t5f3_4tXdO_UvR2l8YYK4joXVT5VCfqzhv1Ep2VCCqEQP0aXJI22x1G0roS8Yn3tLzq3gvWPRUopI&amp;__tn__=-%5dK-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
          <p:cNvSpPr/>
          <p:nvPr/>
        </p:nvSpPr>
        <p:spPr>
          <a:xfrm>
            <a:off x="865461" y="5460016"/>
            <a:ext cx="1446475" cy="133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 descr="https://scontent-dfw1-1.xx.fbcdn.net/hphotos-xfp1/v/t1.0-9/p180x540/10984605_10153264678219570_1307738791735439166_n.jpg?oh=9f2d0ca2bc36746470fd49be66c14c6f&amp;oe=55F890B3"/>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2" name="Google Shape;149;p1">
            <a:extLst>
              <a:ext uri="{FF2B5EF4-FFF2-40B4-BE49-F238E27FC236}">
                <a16:creationId xmlns:a16="http://schemas.microsoft.com/office/drawing/2014/main" id="{4EC8F48C-6114-5611-EE2D-94791CC39861}"/>
              </a:ext>
            </a:extLst>
          </p:cNvPr>
          <p:cNvSpPr/>
          <p:nvPr/>
        </p:nvSpPr>
        <p:spPr>
          <a:xfrm>
            <a:off x="2418215" y="5892860"/>
            <a:ext cx="6722965" cy="663466"/>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 name="Google Shape;150;p1"/>
          <p:cNvSpPr txBox="1"/>
          <p:nvPr/>
        </p:nvSpPr>
        <p:spPr>
          <a:xfrm>
            <a:off x="3067326" y="5992081"/>
            <a:ext cx="5838010" cy="492402"/>
          </a:xfrm>
          <a:prstGeom prst="rect">
            <a:avLst/>
          </a:prstGeom>
          <a:noFill/>
          <a:ln>
            <a:noFill/>
          </a:ln>
        </p:spPr>
        <p:txBody>
          <a:bodyPr spcFirstLastPara="1" wrap="square" lIns="91425" tIns="45700" rIns="91425" bIns="45700" anchor="t" anchorCtr="0">
            <a:spAutoFit/>
          </a:bodyPr>
          <a:lstStyle/>
          <a:p>
            <a:r>
              <a:rPr lang="es-MX" sz="2600" b="1" dirty="0">
                <a:solidFill>
                  <a:schemeClr val="dk1"/>
                </a:solidFill>
                <a:latin typeface="Century Gothic"/>
                <a:ea typeface="Century Gothic"/>
                <a:cs typeface="Century Gothic"/>
                <a:sym typeface="Century Gothic"/>
              </a:rPr>
              <a:t>Enero 2023 Agenda del mes</a:t>
            </a:r>
            <a:endParaRPr lang="en-US" dirty="0">
              <a:solidFill>
                <a:schemeClr val="dk1"/>
              </a:solidFill>
            </a:endParaRPr>
          </a:p>
        </p:txBody>
      </p:sp>
      <p:pic>
        <p:nvPicPr>
          <p:cNvPr id="154" name="Google Shape;154;p1"/>
          <p:cNvPicPr preferRelativeResize="0"/>
          <p:nvPr/>
        </p:nvPicPr>
        <p:blipFill rotWithShape="1">
          <a:blip r:embed="rId3">
            <a:alphaModFix/>
          </a:blip>
          <a:srcRect b="16929"/>
          <a:stretch/>
        </p:blipFill>
        <p:spPr>
          <a:xfrm>
            <a:off x="852712" y="5544480"/>
            <a:ext cx="1443732" cy="1199300"/>
          </a:xfrm>
          <a:prstGeom prst="rect">
            <a:avLst/>
          </a:prstGeom>
          <a:noFill/>
          <a:ln>
            <a:noFill/>
          </a:ln>
        </p:spPr>
      </p:pic>
      <p:pic>
        <p:nvPicPr>
          <p:cNvPr id="7" name="Imagen 6">
            <a:extLst>
              <a:ext uri="{FF2B5EF4-FFF2-40B4-BE49-F238E27FC236}">
                <a16:creationId xmlns:a16="http://schemas.microsoft.com/office/drawing/2014/main" id="{464E49C3-304C-3726-0181-9E74DDD6A318}"/>
              </a:ext>
            </a:extLst>
          </p:cNvPr>
          <p:cNvPicPr>
            <a:picLocks noChangeAspect="1"/>
          </p:cNvPicPr>
          <p:nvPr/>
        </p:nvPicPr>
        <p:blipFill rotWithShape="1">
          <a:blip r:embed="rId4"/>
          <a:srcRect l="-4022" t="11204" r="-1" b="-2"/>
          <a:stretch/>
        </p:blipFill>
        <p:spPr>
          <a:xfrm>
            <a:off x="4327337" y="3345401"/>
            <a:ext cx="4253594" cy="2420652"/>
          </a:xfrm>
          <a:prstGeom prst="rect">
            <a:avLst/>
          </a:prstGeom>
          <a:ln>
            <a:noFill/>
          </a:ln>
          <a:effectLst>
            <a:softEdge rad="112500"/>
          </a:effectLst>
        </p:spPr>
      </p:pic>
      <p:pic>
        <p:nvPicPr>
          <p:cNvPr id="9" name="Imagen 8">
            <a:extLst>
              <a:ext uri="{FF2B5EF4-FFF2-40B4-BE49-F238E27FC236}">
                <a16:creationId xmlns:a16="http://schemas.microsoft.com/office/drawing/2014/main" id="{1E8A0AED-6F52-EF3D-212B-020E33EC6806}"/>
              </a:ext>
            </a:extLst>
          </p:cNvPr>
          <p:cNvPicPr>
            <a:picLocks noChangeAspect="1"/>
          </p:cNvPicPr>
          <p:nvPr/>
        </p:nvPicPr>
        <p:blipFill>
          <a:blip r:embed="rId5"/>
          <a:stretch>
            <a:fillRect/>
          </a:stretch>
        </p:blipFill>
        <p:spPr>
          <a:xfrm>
            <a:off x="4385981" y="980929"/>
            <a:ext cx="4316178" cy="1955769"/>
          </a:xfrm>
          <a:prstGeom prst="rect">
            <a:avLst/>
          </a:prstGeom>
          <a:ln>
            <a:noFill/>
          </a:ln>
          <a:effectLst>
            <a:softEdge rad="112500"/>
          </a:effectLst>
        </p:spPr>
      </p:pic>
      <p:pic>
        <p:nvPicPr>
          <p:cNvPr id="10" name="Imagen 9">
            <a:extLst>
              <a:ext uri="{FF2B5EF4-FFF2-40B4-BE49-F238E27FC236}">
                <a16:creationId xmlns:a16="http://schemas.microsoft.com/office/drawing/2014/main" id="{54C7F1FC-AF71-F8C0-C2B2-00EEFBB5B27B}"/>
              </a:ext>
            </a:extLst>
          </p:cNvPr>
          <p:cNvPicPr>
            <a:picLocks noChangeAspect="1"/>
          </p:cNvPicPr>
          <p:nvPr/>
        </p:nvPicPr>
        <p:blipFill rotWithShape="1">
          <a:blip r:embed="rId6"/>
          <a:srcRect r="20971" b="4553"/>
          <a:stretch/>
        </p:blipFill>
        <p:spPr>
          <a:xfrm>
            <a:off x="594361" y="723780"/>
            <a:ext cx="3744880" cy="2549778"/>
          </a:xfrm>
          <a:prstGeom prst="rect">
            <a:avLst/>
          </a:prstGeom>
          <a:ln>
            <a:noFill/>
          </a:ln>
          <a:effectLst>
            <a:softEdge rad="112500"/>
          </a:effectLst>
        </p:spPr>
      </p:pic>
      <p:pic>
        <p:nvPicPr>
          <p:cNvPr id="13" name="Imagen 12">
            <a:extLst>
              <a:ext uri="{FF2B5EF4-FFF2-40B4-BE49-F238E27FC236}">
                <a16:creationId xmlns:a16="http://schemas.microsoft.com/office/drawing/2014/main" id="{0C8981AD-F024-81DA-4E75-C4A17E321D8C}"/>
              </a:ext>
            </a:extLst>
          </p:cNvPr>
          <p:cNvPicPr>
            <a:picLocks noChangeAspect="1"/>
          </p:cNvPicPr>
          <p:nvPr/>
        </p:nvPicPr>
        <p:blipFill rotWithShape="1">
          <a:blip r:embed="rId7"/>
          <a:srcRect t="5245"/>
          <a:stretch/>
        </p:blipFill>
        <p:spPr>
          <a:xfrm>
            <a:off x="594361" y="3358144"/>
            <a:ext cx="3791620" cy="2395166"/>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3;p5">
            <a:extLst>
              <a:ext uri="{FF2B5EF4-FFF2-40B4-BE49-F238E27FC236}">
                <a16:creationId xmlns:a16="http://schemas.microsoft.com/office/drawing/2014/main" id="{BDD958B6-2E5A-A435-33F6-823E573F7883}"/>
              </a:ext>
            </a:extLst>
          </p:cNvPr>
          <p:cNvSpPr txBox="1"/>
          <p:nvPr/>
        </p:nvSpPr>
        <p:spPr>
          <a:xfrm>
            <a:off x="5081095"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enero 2023</a:t>
            </a:r>
            <a:endParaRPr dirty="0">
              <a:solidFill>
                <a:schemeClr val="dk1"/>
              </a:solidFill>
            </a:endParaRPr>
          </a:p>
        </p:txBody>
      </p:sp>
      <p:sp>
        <p:nvSpPr>
          <p:cNvPr id="6" name="Google Shape;184;p5">
            <a:extLst>
              <a:ext uri="{FF2B5EF4-FFF2-40B4-BE49-F238E27FC236}">
                <a16:creationId xmlns:a16="http://schemas.microsoft.com/office/drawing/2014/main" id="{15920F9F-ED6B-D3CF-F2EF-5D49B2E975D1}"/>
              </a:ext>
            </a:extLst>
          </p:cNvPr>
          <p:cNvSpPr/>
          <p:nvPr/>
        </p:nvSpPr>
        <p:spPr>
          <a:xfrm>
            <a:off x="900122" y="1471612"/>
            <a:ext cx="7921500" cy="1414463"/>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lang="es-MX" sz="1600" b="1" dirty="0">
              <a:solidFill>
                <a:schemeClr val="dk1"/>
              </a:solidFill>
              <a:latin typeface="+mn-lt"/>
              <a:ea typeface="Century Gothic"/>
              <a:cs typeface="Century Gothic"/>
              <a:sym typeface="Century Gothic"/>
            </a:endParaRPr>
          </a:p>
          <a:p>
            <a:r>
              <a:rPr lang="es-MX" sz="1600" b="1" dirty="0">
                <a:solidFill>
                  <a:schemeClr val="dk1"/>
                </a:solidFill>
                <a:latin typeface="+mn-lt"/>
                <a:ea typeface="Century Gothic"/>
                <a:cs typeface="Century Gothic"/>
                <a:sym typeface="Century Gothic"/>
              </a:rPr>
              <a:t>Lunes 30 de enero</a:t>
            </a:r>
          </a:p>
          <a:p>
            <a:r>
              <a:rPr lang="es-MX" sz="1600" dirty="0">
                <a:solidFill>
                  <a:srgbClr val="050505"/>
                </a:solidFill>
                <a:latin typeface="+mn-lt"/>
              </a:rPr>
              <a:t>En “El Poder de la Transparencia” retransmitimos el programa en el que el economista Marcelo Lara nos habla de las apps bancarias y el cuidado de los datos personales.</a:t>
            </a:r>
            <a:endParaRPr lang="es-MX" sz="1600" b="0" i="0" dirty="0">
              <a:solidFill>
                <a:srgbClr val="050505"/>
              </a:solidFill>
              <a:effectLst/>
              <a:latin typeface="+mn-lt"/>
            </a:endParaRPr>
          </a:p>
        </p:txBody>
      </p:sp>
      <p:sp>
        <p:nvSpPr>
          <p:cNvPr id="2" name="Google Shape;184;p5">
            <a:extLst>
              <a:ext uri="{FF2B5EF4-FFF2-40B4-BE49-F238E27FC236}">
                <a16:creationId xmlns:a16="http://schemas.microsoft.com/office/drawing/2014/main" id="{5783B2D1-A3EB-BB75-2C8B-3219F8271A1A}"/>
              </a:ext>
            </a:extLst>
          </p:cNvPr>
          <p:cNvSpPr/>
          <p:nvPr/>
        </p:nvSpPr>
        <p:spPr>
          <a:xfrm>
            <a:off x="843201" y="3490473"/>
            <a:ext cx="7921500" cy="2788407"/>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Lunes 30 de enero</a:t>
            </a:r>
          </a:p>
          <a:p>
            <a:r>
              <a:rPr lang="es-MX" sz="1600" dirty="0">
                <a:latin typeface="+mn-lt"/>
              </a:rPr>
              <a:t>El Comisionado Presidente del ICAI, Luis González Briseño asistió hoy a la Cuarta Sesión Ordinaria de la Junta de Gobierno del Centro de Conciliación Laboral de Coahuila, que se llevó a cabo en las instalaciones del Centro de Conciliación.</a:t>
            </a:r>
          </a:p>
          <a:p>
            <a:r>
              <a:rPr lang="es-MX" sz="1600" dirty="0">
                <a:latin typeface="+mn-lt"/>
              </a:rPr>
              <a:t>La titular de Secretaría del Trabajo de Coahuila de Zaragoza, </a:t>
            </a:r>
            <a:r>
              <a:rPr lang="es-MX" sz="1600" dirty="0" err="1">
                <a:latin typeface="+mn-lt"/>
              </a:rPr>
              <a:t>Nazira</a:t>
            </a:r>
            <a:r>
              <a:rPr lang="es-MX" sz="1600" dirty="0">
                <a:latin typeface="+mn-lt"/>
              </a:rPr>
              <a:t> </a:t>
            </a:r>
            <a:r>
              <a:rPr lang="es-MX" sz="1600" dirty="0" err="1">
                <a:latin typeface="+mn-lt"/>
              </a:rPr>
              <a:t>Zogbi</a:t>
            </a:r>
            <a:r>
              <a:rPr lang="es-MX" sz="1600" dirty="0">
                <a:latin typeface="+mn-lt"/>
              </a:rPr>
              <a:t> presidió dicha junta en la que entre otras autoridades estuvo Sergio </a:t>
            </a:r>
            <a:r>
              <a:rPr lang="es-MX" sz="1600" dirty="0" err="1">
                <a:latin typeface="+mn-lt"/>
              </a:rPr>
              <a:t>Sisbeles</a:t>
            </a:r>
            <a:r>
              <a:rPr lang="es-MX" sz="1600" dirty="0">
                <a:latin typeface="+mn-lt"/>
              </a:rPr>
              <a:t>, director del Centro de Conciliación Laboral de Coahuila de Zaragoza.</a:t>
            </a:r>
            <a:endParaRPr lang="es-MX" sz="1600" dirty="0">
              <a:solidFill>
                <a:schemeClr val="tx1"/>
              </a:solidFill>
              <a:latin typeface="+mn-lt"/>
            </a:endParaRPr>
          </a:p>
        </p:txBody>
      </p:sp>
    </p:spTree>
    <p:extLst>
      <p:ext uri="{BB962C8B-B14F-4D97-AF65-F5344CB8AC3E}">
        <p14:creationId xmlns:p14="http://schemas.microsoft.com/office/powerpoint/2010/main" val="383779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enero 2023</a:t>
            </a:r>
            <a:endParaRPr dirty="0">
              <a:solidFill>
                <a:schemeClr val="dk1"/>
              </a:solidFill>
            </a:endParaRPr>
          </a:p>
        </p:txBody>
      </p:sp>
      <p:sp>
        <p:nvSpPr>
          <p:cNvPr id="168" name="Google Shape;168;p3"/>
          <p:cNvSpPr/>
          <p:nvPr/>
        </p:nvSpPr>
        <p:spPr>
          <a:xfrm>
            <a:off x="905266" y="1608211"/>
            <a:ext cx="7921500" cy="2095109"/>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171" name="Google Shape;171;p3"/>
          <p:cNvSpPr/>
          <p:nvPr/>
        </p:nvSpPr>
        <p:spPr>
          <a:xfrm>
            <a:off x="1097280" y="1808602"/>
            <a:ext cx="7406447" cy="1815841"/>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Lunes 9 de enero</a:t>
            </a:r>
          </a:p>
          <a:p>
            <a:endParaRPr lang="es-MX" sz="1600" dirty="0">
              <a:solidFill>
                <a:schemeClr val="dk1"/>
              </a:solidFill>
              <a:latin typeface="+mn-lt"/>
              <a:ea typeface="Century Gothic"/>
              <a:cs typeface="Century Gothic"/>
              <a:sym typeface="Century Gothic"/>
            </a:endParaRPr>
          </a:p>
          <a:p>
            <a:r>
              <a:rPr lang="es-MX" sz="1600" dirty="0">
                <a:solidFill>
                  <a:schemeClr val="dk1"/>
                </a:solidFill>
                <a:latin typeface="+mn-lt"/>
                <a:ea typeface="Century Gothic"/>
                <a:cs typeface="Century Gothic"/>
                <a:sym typeface="Century Gothic"/>
              </a:rPr>
              <a:t>En el programa “El Poder de la Transparencia” retransmitimos la entrevista en la que Alejandro Flores, del Colegio de Contadores de Saltillo, nos habló de las actividades del Colegio y la importancia que tiene la capacitación continua en los contadores públicos y su relación con la transparencia en cada una de sus actividades.</a:t>
            </a:r>
          </a:p>
        </p:txBody>
      </p:sp>
      <p:sp>
        <p:nvSpPr>
          <p:cNvPr id="2" name="Google Shape;178;p4">
            <a:extLst>
              <a:ext uri="{FF2B5EF4-FFF2-40B4-BE49-F238E27FC236}">
                <a16:creationId xmlns:a16="http://schemas.microsoft.com/office/drawing/2014/main" id="{4F26BDEB-CD32-CDB2-8C0F-EBD95E7C3844}"/>
              </a:ext>
            </a:extLst>
          </p:cNvPr>
          <p:cNvSpPr/>
          <p:nvPr/>
        </p:nvSpPr>
        <p:spPr>
          <a:xfrm>
            <a:off x="912186" y="4099560"/>
            <a:ext cx="7914580" cy="185928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Martes 10 de enero</a:t>
            </a:r>
          </a:p>
          <a:p>
            <a:endParaRPr lang="es-MX" sz="1600" b="1" dirty="0">
              <a:solidFill>
                <a:schemeClr val="dk1"/>
              </a:solidFill>
              <a:latin typeface="+mn-lt"/>
              <a:ea typeface="Century Gothic"/>
              <a:cs typeface="Century Gothic"/>
              <a:sym typeface="Century Gothic"/>
            </a:endParaRPr>
          </a:p>
          <a:p>
            <a:r>
              <a:rPr lang="es-MX" sz="1600" dirty="0">
                <a:solidFill>
                  <a:schemeClr val="tx1"/>
                </a:solidFill>
                <a:latin typeface="+mn-lt"/>
              </a:rPr>
              <a:t>El Comisionado Presidente del ICAI, Luis González Briseño participó, de manera virtual, en la Primera Sesión Ordinaria 2023 de la Comisión de Asuntos de Entidades Federativas y Municipios.</a:t>
            </a:r>
            <a:endParaRPr lang="es-MX" sz="16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p:nvPr/>
        </p:nvSpPr>
        <p:spPr>
          <a:xfrm>
            <a:off x="5148263"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enero 2023</a:t>
            </a:r>
            <a:endParaRPr dirty="0">
              <a:solidFill>
                <a:schemeClr val="dk1"/>
              </a:solidFill>
            </a:endParaRPr>
          </a:p>
        </p:txBody>
      </p:sp>
      <p:sp>
        <p:nvSpPr>
          <p:cNvPr id="4" name="Google Shape;178;p4">
            <a:extLst>
              <a:ext uri="{FF2B5EF4-FFF2-40B4-BE49-F238E27FC236}">
                <a16:creationId xmlns:a16="http://schemas.microsoft.com/office/drawing/2014/main" id="{64C85ACE-B367-4A32-1B7A-0F53660FF04F}"/>
              </a:ext>
            </a:extLst>
          </p:cNvPr>
          <p:cNvSpPr/>
          <p:nvPr/>
        </p:nvSpPr>
        <p:spPr>
          <a:xfrm>
            <a:off x="1013520" y="1416023"/>
            <a:ext cx="7914580" cy="2012977"/>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Lunes 16 de enero</a:t>
            </a:r>
          </a:p>
          <a:p>
            <a:pPr algn="l"/>
            <a:endParaRPr lang="es-MX" sz="1600" dirty="0">
              <a:solidFill>
                <a:schemeClr val="tx1"/>
              </a:solidFill>
              <a:latin typeface="+mn-lt"/>
            </a:endParaRPr>
          </a:p>
          <a:p>
            <a:pPr algn="l"/>
            <a:r>
              <a:rPr lang="es-MX" sz="1600" dirty="0">
                <a:solidFill>
                  <a:schemeClr val="tx1"/>
                </a:solidFill>
                <a:latin typeface="+mn-lt"/>
              </a:rPr>
              <a:t>El Comisionado Presidente del </a:t>
            </a:r>
            <a:r>
              <a:rPr lang="es-MX" sz="1600" dirty="0">
                <a:solidFill>
                  <a:schemeClr val="tx1"/>
                </a:solidFill>
                <a:latin typeface="+mn-lt"/>
                <a:hlinkClick r:id="rId3">
                  <a:extLst>
                    <a:ext uri="{A12FA001-AC4F-418D-AE19-62706E023703}">
                      <ahyp:hlinkClr xmlns:ahyp="http://schemas.microsoft.com/office/drawing/2018/hyperlinkcolor" val="tx"/>
                    </a:ext>
                  </a:extLst>
                </a:hlinkClick>
              </a:rPr>
              <a:t>ICAI</a:t>
            </a:r>
            <a:r>
              <a:rPr lang="es-MX" sz="1600" dirty="0">
                <a:solidFill>
                  <a:schemeClr val="tx1"/>
                </a:solidFill>
                <a:latin typeface="+mn-lt"/>
              </a:rPr>
              <a:t> participa, de manera virtual, en la presentación del 5to. número de la Revista Digital "México Transparente", del Sistema Nacional de Transparencia.</a:t>
            </a:r>
          </a:p>
        </p:txBody>
      </p:sp>
      <p:sp>
        <p:nvSpPr>
          <p:cNvPr id="2" name="Google Shape;184;p5">
            <a:extLst>
              <a:ext uri="{FF2B5EF4-FFF2-40B4-BE49-F238E27FC236}">
                <a16:creationId xmlns:a16="http://schemas.microsoft.com/office/drawing/2014/main" id="{2FF605FD-6521-6102-264F-B89E743246AD}"/>
              </a:ext>
            </a:extLst>
          </p:cNvPr>
          <p:cNvSpPr/>
          <p:nvPr/>
        </p:nvSpPr>
        <p:spPr>
          <a:xfrm>
            <a:off x="1006600" y="3787593"/>
            <a:ext cx="7921500" cy="2018847"/>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Lunes 16 de enero</a:t>
            </a:r>
          </a:p>
          <a:p>
            <a:endParaRPr lang="es-MX" sz="1600" dirty="0">
              <a:solidFill>
                <a:schemeClr val="tx1"/>
              </a:solidFill>
              <a:latin typeface="+mn-lt"/>
            </a:endParaRPr>
          </a:p>
          <a:p>
            <a:r>
              <a:rPr lang="es-MX" sz="1600" dirty="0">
                <a:solidFill>
                  <a:schemeClr val="tx1"/>
                </a:solidFill>
                <a:latin typeface="+mn-lt"/>
              </a:rPr>
              <a:t>Hoy por la mañana en la instalaciones del Instituto Coahuilense de Acceso a la Información Pública, el equipo de trabajo de la Comisión de Evaluación del ICAI realizó su segunda reunión del 2023.</a:t>
            </a:r>
            <a:endParaRPr lang="es-MX" sz="1600" b="0" i="0" dirty="0">
              <a:solidFill>
                <a:schemeClr val="tx1"/>
              </a:solidFill>
              <a:effectLst/>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p:nvPr/>
        </p:nvSpPr>
        <p:spPr>
          <a:xfrm>
            <a:off x="5148263"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enero 2023</a:t>
            </a:r>
            <a:endParaRPr dirty="0">
              <a:solidFill>
                <a:schemeClr val="dk1"/>
              </a:solidFill>
            </a:endParaRPr>
          </a:p>
        </p:txBody>
      </p:sp>
      <p:sp>
        <p:nvSpPr>
          <p:cNvPr id="2" name="Rectangle 1">
            <a:extLst>
              <a:ext uri="{FF2B5EF4-FFF2-40B4-BE49-F238E27FC236}">
                <a16:creationId xmlns:a16="http://schemas.microsoft.com/office/drawing/2014/main" id="{83E4C980-ED92-2820-E7FC-1A07DD912F7B}"/>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5" name="Google Shape;184;p5">
            <a:extLst>
              <a:ext uri="{FF2B5EF4-FFF2-40B4-BE49-F238E27FC236}">
                <a16:creationId xmlns:a16="http://schemas.microsoft.com/office/drawing/2014/main" id="{8BC44664-C9DE-B35C-4911-F90FF2A2C1BF}"/>
              </a:ext>
            </a:extLst>
          </p:cNvPr>
          <p:cNvSpPr/>
          <p:nvPr/>
        </p:nvSpPr>
        <p:spPr>
          <a:xfrm>
            <a:off x="866699" y="1425592"/>
            <a:ext cx="7969961" cy="361884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Martes 17 de enero</a:t>
            </a:r>
          </a:p>
          <a:p>
            <a:endParaRPr lang="es-MX" sz="1600" b="1" dirty="0">
              <a:solidFill>
                <a:schemeClr val="dk1"/>
              </a:solidFill>
              <a:latin typeface="+mn-lt"/>
              <a:ea typeface="Century Gothic"/>
              <a:cs typeface="Century Gothic"/>
              <a:sym typeface="Century Gothic"/>
            </a:endParaRPr>
          </a:p>
          <a:p>
            <a:r>
              <a:rPr lang="es-MX" sz="1600" b="0" i="0" dirty="0">
                <a:solidFill>
                  <a:schemeClr val="tx1"/>
                </a:solidFill>
                <a:effectLst/>
                <a:latin typeface="+mn-lt"/>
              </a:rPr>
              <a:t>El Comisionado Presidente del ICAI, Luis González Briseño asistió al Centro de Conciliación Laboral de Coahuila a la firma de acta compromiso para implementar su Sistema de Control Interno Institucional, la habilitación del apartado de Transparencia, para dar cumplimiento a la Ley de Acceso a la Información y el lanzamiento de su sitio web oficial: </a:t>
            </a:r>
            <a:r>
              <a:rPr lang="es-MX" sz="1600" b="0" i="0" dirty="0">
                <a:solidFill>
                  <a:schemeClr val="tx1"/>
                </a:solidFill>
                <a:effectLst/>
                <a:latin typeface="+mn-lt"/>
                <a:hlinkClick r:id="rId3"/>
              </a:rPr>
              <a:t>https://www.cclcoahuila.gob.mx/</a:t>
            </a:r>
            <a:endParaRPr lang="es-MX" sz="1600" b="0" i="0" dirty="0">
              <a:solidFill>
                <a:schemeClr val="tx1"/>
              </a:solidFill>
              <a:effectLst/>
              <a:latin typeface="+mn-lt"/>
            </a:endParaRPr>
          </a:p>
          <a:p>
            <a:endParaRPr lang="es-MX" sz="1600" b="0" i="0" dirty="0">
              <a:solidFill>
                <a:schemeClr val="tx1"/>
              </a:solidFill>
              <a:effectLst/>
              <a:latin typeface="+mn-lt"/>
            </a:endParaRPr>
          </a:p>
          <a:p>
            <a:r>
              <a:rPr lang="es-MX" sz="1600" b="0" i="0" dirty="0">
                <a:solidFill>
                  <a:schemeClr val="tx1"/>
                </a:solidFill>
                <a:effectLst/>
                <a:latin typeface="+mn-lt"/>
              </a:rPr>
              <a:t>En el evento estuvieron Teresa Guajardo Berlanga, titular de la Secretaría de Fiscalización y Rendición de Cuentas  y Sergio Armando </a:t>
            </a:r>
            <a:r>
              <a:rPr lang="es-MX" sz="1600" b="0" i="0" dirty="0" err="1">
                <a:solidFill>
                  <a:schemeClr val="tx1"/>
                </a:solidFill>
                <a:effectLst/>
                <a:latin typeface="+mn-lt"/>
              </a:rPr>
              <a:t>Sisbeles</a:t>
            </a:r>
            <a:r>
              <a:rPr lang="es-MX" sz="1600" b="0" i="0" dirty="0">
                <a:solidFill>
                  <a:schemeClr val="tx1"/>
                </a:solidFill>
                <a:effectLst/>
                <a:latin typeface="+mn-lt"/>
              </a:rPr>
              <a:t> Alvarado, Director General del Centro de Conciliación Laboral de Coahuila, entre otras autoridades.</a:t>
            </a:r>
            <a:endParaRPr lang="es-MX" sz="16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p:nvPr/>
        </p:nvSpPr>
        <p:spPr>
          <a:xfrm>
            <a:off x="5148263"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enero 2023</a:t>
            </a:r>
            <a:endParaRPr dirty="0">
              <a:solidFill>
                <a:schemeClr val="dk1"/>
              </a:solidFill>
            </a:endParaRPr>
          </a:p>
        </p:txBody>
      </p:sp>
      <p:sp>
        <p:nvSpPr>
          <p:cNvPr id="4" name="Google Shape;184;p5">
            <a:extLst>
              <a:ext uri="{FF2B5EF4-FFF2-40B4-BE49-F238E27FC236}">
                <a16:creationId xmlns:a16="http://schemas.microsoft.com/office/drawing/2014/main" id="{8558115F-B234-369C-DC11-E71729BB1B0C}"/>
              </a:ext>
            </a:extLst>
          </p:cNvPr>
          <p:cNvSpPr/>
          <p:nvPr/>
        </p:nvSpPr>
        <p:spPr>
          <a:xfrm>
            <a:off x="939432" y="3552826"/>
            <a:ext cx="7921500" cy="1843089"/>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 </a:t>
            </a:r>
          </a:p>
          <a:p>
            <a:r>
              <a:rPr lang="es-MX" sz="1600" b="1" dirty="0">
                <a:solidFill>
                  <a:schemeClr val="dk1"/>
                </a:solidFill>
                <a:latin typeface="+mn-lt"/>
                <a:ea typeface="Century Gothic"/>
                <a:cs typeface="Century Gothic"/>
                <a:sym typeface="Century Gothic"/>
              </a:rPr>
              <a:t>Viernes 20 de enero</a:t>
            </a:r>
          </a:p>
          <a:p>
            <a:r>
              <a:rPr lang="es-MX" sz="1600" dirty="0">
                <a:solidFill>
                  <a:schemeClr val="tx1"/>
                </a:solidFill>
                <a:latin typeface="+mn-lt"/>
              </a:rPr>
              <a:t>El Comisionado Presidente del ICAI, Luis González Briseño acudió hoy, junto a funcionarios de la Región Norte SNT y el ITAI BCS a la clausura del diplomado y curso de actualización disciplinar "Transparencia, Acceso a la Información y Protección de Datos Personales", en la Universidad Autónoma de Baja California Sur.</a:t>
            </a:r>
            <a:r>
              <a:rPr lang="es-MX" sz="1600" b="0" i="0" dirty="0">
                <a:solidFill>
                  <a:schemeClr val="tx1"/>
                </a:solidFill>
                <a:effectLst/>
                <a:latin typeface="+mn-lt"/>
              </a:rPr>
              <a:t>.</a:t>
            </a:r>
            <a:endParaRPr lang="es-MX" sz="1600" dirty="0">
              <a:latin typeface="+mn-lt"/>
            </a:endParaRPr>
          </a:p>
        </p:txBody>
      </p:sp>
      <p:sp>
        <p:nvSpPr>
          <p:cNvPr id="6" name="Google Shape;184;p5">
            <a:extLst>
              <a:ext uri="{FF2B5EF4-FFF2-40B4-BE49-F238E27FC236}">
                <a16:creationId xmlns:a16="http://schemas.microsoft.com/office/drawing/2014/main" id="{F4E76C78-ED4F-1B7F-45D6-184B9179443B}"/>
              </a:ext>
            </a:extLst>
          </p:cNvPr>
          <p:cNvSpPr/>
          <p:nvPr/>
        </p:nvSpPr>
        <p:spPr>
          <a:xfrm>
            <a:off x="939432" y="1499857"/>
            <a:ext cx="7921500" cy="1675535"/>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Miércoles 18 de enero</a:t>
            </a:r>
          </a:p>
          <a:p>
            <a:r>
              <a:rPr lang="es-MX" sz="1600" dirty="0">
                <a:solidFill>
                  <a:schemeClr val="tx1"/>
                </a:solidFill>
                <a:latin typeface="+mn-lt"/>
              </a:rPr>
              <a:t>Se lleva a cabo la 219 Sesión Ordinaria del Consejo General del Instituto Coahuilense de Acceso a la Información Pública, en las instalaciones del ICAI</a:t>
            </a:r>
            <a:endParaRPr lang="es-MX" sz="1600" dirty="0">
              <a:latin typeface="+mn-lt"/>
            </a:endParaRPr>
          </a:p>
        </p:txBody>
      </p:sp>
    </p:spTree>
    <p:extLst>
      <p:ext uri="{BB962C8B-B14F-4D97-AF65-F5344CB8AC3E}">
        <p14:creationId xmlns:p14="http://schemas.microsoft.com/office/powerpoint/2010/main" val="54254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enero 2023</a:t>
            </a:r>
            <a:endParaRPr dirty="0">
              <a:solidFill>
                <a:schemeClr val="dk1"/>
              </a:solidFill>
            </a:endParaRPr>
          </a:p>
        </p:txBody>
      </p:sp>
      <p:sp>
        <p:nvSpPr>
          <p:cNvPr id="3" name="Google Shape;184;p5">
            <a:extLst>
              <a:ext uri="{FF2B5EF4-FFF2-40B4-BE49-F238E27FC236}">
                <a16:creationId xmlns:a16="http://schemas.microsoft.com/office/drawing/2014/main" id="{72AB4BCE-2E97-4D56-D8D2-594D19FCFE19}"/>
              </a:ext>
            </a:extLst>
          </p:cNvPr>
          <p:cNvSpPr/>
          <p:nvPr/>
        </p:nvSpPr>
        <p:spPr>
          <a:xfrm>
            <a:off x="939432" y="2941320"/>
            <a:ext cx="7921500" cy="341376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 </a:t>
            </a:r>
          </a:p>
          <a:p>
            <a:endParaRPr lang="es-MX" sz="1600" b="1" dirty="0">
              <a:solidFill>
                <a:schemeClr val="dk1"/>
              </a:solidFill>
              <a:latin typeface="+mn-lt"/>
              <a:ea typeface="Century Gothic"/>
              <a:cs typeface="Century Gothic"/>
              <a:sym typeface="Century Gothic"/>
            </a:endParaRPr>
          </a:p>
          <a:p>
            <a:r>
              <a:rPr lang="es-MX" sz="1600" b="1" dirty="0">
                <a:solidFill>
                  <a:schemeClr val="dk1"/>
                </a:solidFill>
                <a:latin typeface="+mn-lt"/>
                <a:ea typeface="Century Gothic"/>
                <a:cs typeface="Century Gothic"/>
                <a:sym typeface="Century Gothic"/>
              </a:rPr>
              <a:t>Lunes 23 de enero</a:t>
            </a:r>
          </a:p>
          <a:p>
            <a:r>
              <a:rPr lang="es-MX" sz="1600" dirty="0">
                <a:solidFill>
                  <a:schemeClr val="tx1"/>
                </a:solidFill>
                <a:latin typeface="+mn-lt"/>
              </a:rPr>
              <a:t>El Director de Capacitación y Cultura de la Transparencia del ICAI, Gustavo Zavala </a:t>
            </a:r>
            <a:r>
              <a:rPr lang="es-MX" sz="1600" dirty="0" err="1">
                <a:solidFill>
                  <a:schemeClr val="tx1"/>
                </a:solidFill>
                <a:latin typeface="+mn-lt"/>
              </a:rPr>
              <a:t>Slehiman</a:t>
            </a:r>
            <a:r>
              <a:rPr lang="es-MX" sz="1600" dirty="0">
                <a:solidFill>
                  <a:schemeClr val="tx1"/>
                </a:solidFill>
                <a:latin typeface="+mn-lt"/>
              </a:rPr>
              <a:t>, asistió en representación de este órgano garante a la presentación de los "Hallazgos y Resultados de la Implementación del Mecanismo Nacional de Revisión entre Pares de la Aplicación de la Convención de las Naciones Unidas contra la Corrupción en México". </a:t>
            </a:r>
          </a:p>
          <a:p>
            <a:r>
              <a:rPr lang="es-MX" sz="1600" dirty="0">
                <a:solidFill>
                  <a:schemeClr val="tx1"/>
                </a:solidFill>
                <a:latin typeface="+mn-lt"/>
              </a:rPr>
              <a:t>A este evento también asistieron la presidenta del Sistema Estatal Anticorrupción del Estado de Coahuila, </a:t>
            </a:r>
            <a:r>
              <a:rPr lang="es-MX" sz="1600" dirty="0" err="1">
                <a:solidFill>
                  <a:schemeClr val="tx1"/>
                </a:solidFill>
                <a:latin typeface="+mn-lt"/>
              </a:rPr>
              <a:t>Jafia</a:t>
            </a:r>
            <a:r>
              <a:rPr lang="es-MX" sz="1600" dirty="0">
                <a:solidFill>
                  <a:schemeClr val="tx1"/>
                </a:solidFill>
                <a:latin typeface="+mn-lt"/>
              </a:rPr>
              <a:t> Pacheco Valtierra, y el integrante del Consejo de Participación Ciudadana, Juan Carlos Guzmán,  así como representantes de la Secretaria Ejecutiva del Sistema Estatal Anticorrupción de Coahuila  y de la Auditoría Superior Del Estado de Coahuila, que junto con el ICAI forman parte del Comité Coordinador del Sistema Anticorrupción de Coahuila.</a:t>
            </a:r>
          </a:p>
          <a:p>
            <a:endParaRPr lang="es-MX" sz="1600" dirty="0">
              <a:latin typeface="+mn-lt"/>
            </a:endParaRPr>
          </a:p>
        </p:txBody>
      </p:sp>
      <p:sp>
        <p:nvSpPr>
          <p:cNvPr id="4" name="Google Shape;184;p5">
            <a:extLst>
              <a:ext uri="{FF2B5EF4-FFF2-40B4-BE49-F238E27FC236}">
                <a16:creationId xmlns:a16="http://schemas.microsoft.com/office/drawing/2014/main" id="{9CA23869-2646-EDDE-9257-63AE71117B9D}"/>
              </a:ext>
            </a:extLst>
          </p:cNvPr>
          <p:cNvSpPr/>
          <p:nvPr/>
        </p:nvSpPr>
        <p:spPr>
          <a:xfrm>
            <a:off x="939432" y="1179903"/>
            <a:ext cx="7921500" cy="1563297"/>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Lunes 23 de enero</a:t>
            </a:r>
          </a:p>
          <a:p>
            <a:r>
              <a:rPr lang="es-MX" sz="1600" dirty="0">
                <a:solidFill>
                  <a:schemeClr val="tx1"/>
                </a:solidFill>
                <a:latin typeface="+mn-lt"/>
              </a:rPr>
              <a:t>Hoy, en "El Poder de la Transparencia" nos acompaña Reynaldo Rosas Cepeda, Director de Datos Personales del </a:t>
            </a:r>
            <a:r>
              <a:rPr lang="es-MX" sz="1600" dirty="0">
                <a:solidFill>
                  <a:schemeClr val="tx1"/>
                </a:solidFill>
                <a:latin typeface="+mn-lt"/>
                <a:hlinkClick r:id="rId3">
                  <a:extLst>
                    <a:ext uri="{A12FA001-AC4F-418D-AE19-62706E023703}">
                      <ahyp:hlinkClr xmlns:ahyp="http://schemas.microsoft.com/office/drawing/2018/hyperlinkcolor" val="tx"/>
                    </a:ext>
                  </a:extLst>
                </a:hlinkClick>
              </a:rPr>
              <a:t>ICAI</a:t>
            </a:r>
            <a:r>
              <a:rPr lang="es-MX" sz="1600" dirty="0">
                <a:solidFill>
                  <a:schemeClr val="tx1"/>
                </a:solidFill>
                <a:latin typeface="+mn-lt"/>
              </a:rPr>
              <a:t>, quien, en el marco de la conmemoración del Día Internacional de la Protección de Datos Personales, nos cuenta qué son, para que sirven y cómo es que el </a:t>
            </a:r>
            <a:r>
              <a:rPr lang="es-MX" sz="1600" dirty="0">
                <a:solidFill>
                  <a:schemeClr val="tx1"/>
                </a:solidFill>
                <a:latin typeface="+mn-lt"/>
                <a:hlinkClick r:id="rId3">
                  <a:extLst>
                    <a:ext uri="{A12FA001-AC4F-418D-AE19-62706E023703}">
                      <ahyp:hlinkClr xmlns:ahyp="http://schemas.microsoft.com/office/drawing/2018/hyperlinkcolor" val="tx"/>
                    </a:ext>
                  </a:extLst>
                </a:hlinkClick>
              </a:rPr>
              <a:t>ICAI</a:t>
            </a:r>
            <a:r>
              <a:rPr lang="es-MX" sz="1600" dirty="0">
                <a:solidFill>
                  <a:schemeClr val="tx1"/>
                </a:solidFill>
                <a:latin typeface="+mn-lt"/>
              </a:rPr>
              <a:t> trabaja en su protección.</a:t>
            </a:r>
          </a:p>
        </p:txBody>
      </p:sp>
    </p:spTree>
    <p:extLst>
      <p:ext uri="{BB962C8B-B14F-4D97-AF65-F5344CB8AC3E}">
        <p14:creationId xmlns:p14="http://schemas.microsoft.com/office/powerpoint/2010/main" val="118265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 name="Google Shape;183;p5">
            <a:extLst>
              <a:ext uri="{FF2B5EF4-FFF2-40B4-BE49-F238E27FC236}">
                <a16:creationId xmlns:a16="http://schemas.microsoft.com/office/drawing/2014/main" id="{5910435B-CD42-9965-284A-CB166D070A24}"/>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enero 2023</a:t>
            </a:r>
            <a:endParaRPr dirty="0">
              <a:solidFill>
                <a:schemeClr val="dk1"/>
              </a:solidFill>
            </a:endParaRPr>
          </a:p>
        </p:txBody>
      </p:sp>
      <p:sp>
        <p:nvSpPr>
          <p:cNvPr id="2" name="Google Shape;184;p5">
            <a:extLst>
              <a:ext uri="{FF2B5EF4-FFF2-40B4-BE49-F238E27FC236}">
                <a16:creationId xmlns:a16="http://schemas.microsoft.com/office/drawing/2014/main" id="{3CC6DC49-9C16-66C8-40D6-45213DB627E5}"/>
              </a:ext>
            </a:extLst>
          </p:cNvPr>
          <p:cNvSpPr/>
          <p:nvPr/>
        </p:nvSpPr>
        <p:spPr>
          <a:xfrm>
            <a:off x="939431" y="1162447"/>
            <a:ext cx="7921501" cy="1626473"/>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Miércoles 25 de enero</a:t>
            </a:r>
          </a:p>
          <a:p>
            <a:r>
              <a:rPr lang="es-MX" sz="1600" b="0" i="0" dirty="0">
                <a:solidFill>
                  <a:schemeClr val="tx1"/>
                </a:solidFill>
                <a:effectLst/>
                <a:latin typeface="+mn-lt"/>
              </a:rPr>
              <a:t>El Comisionado Presidente del ICAI, Luis González Briseño estuvo presente en el Informe Anual de actividades 2022 del Magistrado Presidente del Poder Judicial del Estado de Coahuila de Zaragoza y del Consejo de la Judicatura del Estado de Coahuila, Miguel Felipe Mery </a:t>
            </a:r>
            <a:r>
              <a:rPr lang="es-MX" sz="1600" b="0" i="0" dirty="0" err="1">
                <a:solidFill>
                  <a:schemeClr val="tx1"/>
                </a:solidFill>
                <a:effectLst/>
                <a:latin typeface="+mn-lt"/>
              </a:rPr>
              <a:t>Ayup</a:t>
            </a:r>
            <a:r>
              <a:rPr lang="es-MX" sz="1600" b="0" i="0" dirty="0">
                <a:solidFill>
                  <a:schemeClr val="tx1"/>
                </a:solidFill>
                <a:effectLst/>
                <a:latin typeface="+mn-lt"/>
              </a:rPr>
              <a:t>.</a:t>
            </a:r>
            <a:endParaRPr lang="es-MX" sz="1600" dirty="0">
              <a:solidFill>
                <a:schemeClr val="tx1"/>
              </a:solidFill>
              <a:latin typeface="+mn-lt"/>
            </a:endParaRPr>
          </a:p>
        </p:txBody>
      </p:sp>
      <p:sp>
        <p:nvSpPr>
          <p:cNvPr id="6" name="Google Shape;184;p5">
            <a:extLst>
              <a:ext uri="{FF2B5EF4-FFF2-40B4-BE49-F238E27FC236}">
                <a16:creationId xmlns:a16="http://schemas.microsoft.com/office/drawing/2014/main" id="{FA75145E-B8A0-C509-4788-8AE0A7547B8F}"/>
              </a:ext>
            </a:extLst>
          </p:cNvPr>
          <p:cNvSpPr/>
          <p:nvPr/>
        </p:nvSpPr>
        <p:spPr>
          <a:xfrm>
            <a:off x="978466" y="2956560"/>
            <a:ext cx="7882466" cy="3712527"/>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Miércoles 25 de enero</a:t>
            </a:r>
          </a:p>
          <a:p>
            <a:r>
              <a:rPr lang="es-MX" sz="1600" b="0" i="0" dirty="0">
                <a:solidFill>
                  <a:schemeClr val="tx1"/>
                </a:solidFill>
                <a:effectLst/>
                <a:latin typeface="+mn-lt"/>
              </a:rPr>
              <a:t>El Comité de adquisiciones sesionó el día de hoy por la mañana en las instalaciones del ICAI.</a:t>
            </a:r>
          </a:p>
          <a:p>
            <a:r>
              <a:rPr lang="es-MX" sz="1600" b="0" i="0" dirty="0">
                <a:solidFill>
                  <a:schemeClr val="tx1"/>
                </a:solidFill>
                <a:effectLst/>
                <a:latin typeface="+mn-lt"/>
              </a:rPr>
              <a:t>Estuvieron el Director General, Luis Fernando García </a:t>
            </a:r>
            <a:r>
              <a:rPr lang="es-MX" sz="1600" b="0" i="0" dirty="0" err="1">
                <a:solidFill>
                  <a:schemeClr val="tx1"/>
                </a:solidFill>
                <a:effectLst/>
                <a:latin typeface="+mn-lt"/>
              </a:rPr>
              <a:t>Abusaíd</a:t>
            </a:r>
            <a:r>
              <a:rPr lang="es-MX" sz="1600" b="0" i="0" dirty="0">
                <a:solidFill>
                  <a:schemeClr val="tx1"/>
                </a:solidFill>
                <a:effectLst/>
                <a:latin typeface="+mn-lt"/>
              </a:rPr>
              <a:t>; los Comisionados José Manuel Jiménez y Meléndez y Francisco Javier Diez de Urdanivia del Valle; la titular del Órgano Interno de Control, Socorro Hernández Manzano; la Directora de Administración y Finanzas, María Esther Carreón Serna; el jefe del departamento de Recursos Humanos, Ramiro Hernández </a:t>
            </a:r>
            <a:r>
              <a:rPr lang="es-MX" sz="1600" b="0" i="0" dirty="0" err="1">
                <a:solidFill>
                  <a:schemeClr val="tx1"/>
                </a:solidFill>
                <a:effectLst/>
                <a:latin typeface="+mn-lt"/>
              </a:rPr>
              <a:t>Hernández</a:t>
            </a:r>
            <a:r>
              <a:rPr lang="es-MX" sz="1600" b="0" i="0" dirty="0">
                <a:solidFill>
                  <a:schemeClr val="tx1"/>
                </a:solidFill>
                <a:effectLst/>
                <a:latin typeface="+mn-lt"/>
              </a:rPr>
              <a:t>; la titular de la Unidad de Transparencia, Mónica Canseco Hernández; la jefa del departamento de lo contencioso, de la Dirección Jurídica, Verónica Torres Saucedo; la auxiliar del Órgano Interno de Control, Jessica Zavala Rangel y el proyectista Martín Antonio Valdés Casas.</a:t>
            </a:r>
            <a:endParaRPr lang="es-MX" sz="16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3" name="Google Shape;183;p5">
            <a:extLst>
              <a:ext uri="{FF2B5EF4-FFF2-40B4-BE49-F238E27FC236}">
                <a16:creationId xmlns:a16="http://schemas.microsoft.com/office/drawing/2014/main" id="{19FCC09D-FDCB-66D5-DDF8-03BD9F34C19B}"/>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enero 2023</a:t>
            </a:r>
            <a:endParaRPr dirty="0">
              <a:solidFill>
                <a:schemeClr val="dk1"/>
              </a:solidFill>
            </a:endParaRPr>
          </a:p>
        </p:txBody>
      </p:sp>
      <p:sp>
        <p:nvSpPr>
          <p:cNvPr id="4" name="Google Shape;184;p5">
            <a:extLst>
              <a:ext uri="{FF2B5EF4-FFF2-40B4-BE49-F238E27FC236}">
                <a16:creationId xmlns:a16="http://schemas.microsoft.com/office/drawing/2014/main" id="{314B6D22-536E-3F0C-837C-03A0DF13426B}"/>
              </a:ext>
            </a:extLst>
          </p:cNvPr>
          <p:cNvSpPr/>
          <p:nvPr/>
        </p:nvSpPr>
        <p:spPr>
          <a:xfrm>
            <a:off x="939432" y="1508759"/>
            <a:ext cx="7921500" cy="1447801"/>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Miércoles 25 de enero </a:t>
            </a:r>
          </a:p>
          <a:p>
            <a:r>
              <a:rPr lang="es-MX" sz="1600" dirty="0">
                <a:solidFill>
                  <a:schemeClr val="dk1"/>
                </a:solidFill>
                <a:latin typeface="+mn-lt"/>
                <a:ea typeface="Century Gothic"/>
                <a:cs typeface="Century Gothic"/>
                <a:sym typeface="Century Gothic"/>
              </a:rPr>
              <a:t>Se lleva a cabo la 94 Sesión Extraordinaria del Consejo General del Instituto Coahuilense de Acceso a la Información Pública, en las instalaciones del ICAI.</a:t>
            </a:r>
            <a:r>
              <a:rPr lang="es-MX" sz="1600" dirty="0">
                <a:solidFill>
                  <a:schemeClr val="tx1"/>
                </a:solidFill>
                <a:latin typeface="+mn-lt"/>
              </a:rPr>
              <a:t>.</a:t>
            </a:r>
          </a:p>
        </p:txBody>
      </p:sp>
      <p:sp>
        <p:nvSpPr>
          <p:cNvPr id="6" name="Google Shape;184;p5">
            <a:extLst>
              <a:ext uri="{FF2B5EF4-FFF2-40B4-BE49-F238E27FC236}">
                <a16:creationId xmlns:a16="http://schemas.microsoft.com/office/drawing/2014/main" id="{B7E0F6BA-6604-321D-7072-5D3592EAF5A3}"/>
              </a:ext>
            </a:extLst>
          </p:cNvPr>
          <p:cNvSpPr/>
          <p:nvPr/>
        </p:nvSpPr>
        <p:spPr>
          <a:xfrm>
            <a:off x="939432" y="3307079"/>
            <a:ext cx="7921500" cy="3017521"/>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es-MX" sz="1600" b="1" dirty="0">
                <a:solidFill>
                  <a:schemeClr val="dk1"/>
                </a:solidFill>
                <a:latin typeface="+mn-lt"/>
                <a:ea typeface="Century Gothic"/>
                <a:cs typeface="Century Gothic"/>
                <a:sym typeface="Century Gothic"/>
              </a:rPr>
              <a:t>Viernes 27 de enero </a:t>
            </a:r>
          </a:p>
          <a:p>
            <a:r>
              <a:rPr lang="es-MX" sz="1600" dirty="0">
                <a:solidFill>
                  <a:schemeClr val="dk1"/>
                </a:solidFill>
                <a:latin typeface="+mn-lt"/>
                <a:ea typeface="Century Gothic"/>
                <a:cs typeface="Century Gothic"/>
                <a:sym typeface="Century Gothic"/>
              </a:rPr>
              <a:t>El 28 de enero se conmemora el Día Internacional de la Protección de Datos Personales, que busca generar conciencia en organismos internacionales, autoridades de protección de datos, así como entre adultos, jóvenes y niños sobre de la importancia de proteger, promover y difundir su derecho a la privacidad.</a:t>
            </a:r>
          </a:p>
          <a:p>
            <a:r>
              <a:rPr lang="es-MX" sz="1600" dirty="0">
                <a:solidFill>
                  <a:schemeClr val="dk1"/>
                </a:solidFill>
                <a:latin typeface="+mn-lt"/>
                <a:ea typeface="Century Gothic"/>
                <a:cs typeface="Century Gothic"/>
                <a:sym typeface="Century Gothic"/>
              </a:rPr>
              <a:t>Actualmente es de vital importancia la protección de datos personales como un derecho humano consagrado en la legislación mexicana y en varios instrumentos internacionales.</a:t>
            </a:r>
            <a:endParaRPr lang="es-MX" sz="1600" dirty="0">
              <a:solidFill>
                <a:schemeClr val="tx1"/>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Google Shape;183;p5">
            <a:extLst>
              <a:ext uri="{FF2B5EF4-FFF2-40B4-BE49-F238E27FC236}">
                <a16:creationId xmlns:a16="http://schemas.microsoft.com/office/drawing/2014/main" id="{904DBD8B-C007-893D-8E0A-C7BE490B5585}"/>
              </a:ext>
            </a:extLst>
          </p:cNvPr>
          <p:cNvSpPr txBox="1"/>
          <p:nvPr/>
        </p:nvSpPr>
        <p:spPr>
          <a:xfrm>
            <a:off x="5081095" y="188913"/>
            <a:ext cx="3779837" cy="400110"/>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enero 2023</a:t>
            </a:r>
            <a:endParaRPr dirty="0">
              <a:solidFill>
                <a:schemeClr val="dk1"/>
              </a:solidFill>
            </a:endParaRPr>
          </a:p>
        </p:txBody>
      </p:sp>
      <p:sp>
        <p:nvSpPr>
          <p:cNvPr id="4" name="Google Shape;184;p5">
            <a:extLst>
              <a:ext uri="{FF2B5EF4-FFF2-40B4-BE49-F238E27FC236}">
                <a16:creationId xmlns:a16="http://schemas.microsoft.com/office/drawing/2014/main" id="{6F69DEE1-ECD7-8816-817D-01908C624052}"/>
              </a:ext>
            </a:extLst>
          </p:cNvPr>
          <p:cNvSpPr/>
          <p:nvPr/>
        </p:nvSpPr>
        <p:spPr>
          <a:xfrm>
            <a:off x="939432" y="1636483"/>
            <a:ext cx="7827397" cy="3574143"/>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lang="es-MX" sz="1600" b="1" dirty="0">
              <a:solidFill>
                <a:schemeClr val="dk1"/>
              </a:solidFill>
              <a:latin typeface="+mn-lt"/>
              <a:ea typeface="Century Gothic"/>
              <a:cs typeface="Century Gothic"/>
              <a:sym typeface="Century Gothic"/>
            </a:endParaRPr>
          </a:p>
          <a:p>
            <a:r>
              <a:rPr lang="es-MX" sz="1600" b="1" dirty="0">
                <a:solidFill>
                  <a:schemeClr val="dk1"/>
                </a:solidFill>
                <a:latin typeface="+mn-lt"/>
                <a:ea typeface="Century Gothic"/>
                <a:cs typeface="Century Gothic"/>
                <a:sym typeface="Century Gothic"/>
              </a:rPr>
              <a:t>Viernes 27 de enero</a:t>
            </a:r>
          </a:p>
          <a:p>
            <a:r>
              <a:rPr lang="es-MX" sz="1600" b="0" i="0" dirty="0">
                <a:solidFill>
                  <a:schemeClr val="tx1"/>
                </a:solidFill>
                <a:effectLst/>
                <a:latin typeface="+mn-lt"/>
              </a:rPr>
              <a:t>El Comisionado Presidente del ICAI, Luis González Briseño, invitado por la Secretaría de la Honestidad y la Función Pública de Baja California, dictó una charla sobre “Los Datos Personales en la niñez” una vía ZOOM a personas servidoras públicas de las dependencias y entidades que integran el Poder Ejecutivo del Gobierno del Estado de Baja California sobre la importancia de cuidar los datos personales de los menores en el marco del Día Internacional de Protección de Datos Personales.</a:t>
            </a:r>
          </a:p>
          <a:p>
            <a:r>
              <a:rPr lang="es-MX" sz="1600" b="0" i="0" dirty="0">
                <a:solidFill>
                  <a:schemeClr val="tx1"/>
                </a:solidFill>
                <a:effectLst/>
                <a:latin typeface="+mn-lt"/>
              </a:rPr>
              <a:t>La Directora de Transparencia y Acceso a la Información para un Gobierno Abierto, Denisse López Zepeda dio la bienvenida al Comisionado Presidente a la conferencia.</a:t>
            </a:r>
            <a:endParaRPr lang="es-MX" sz="1600" dirty="0">
              <a:solidFill>
                <a:schemeClr val="tx1"/>
              </a:solidFill>
              <a:latin typeface="+mn-lt"/>
            </a:endParaRPr>
          </a:p>
        </p:txBody>
      </p:sp>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TotalTime>
  <Words>1137</Words>
  <Application>Microsoft Office PowerPoint</Application>
  <PresentationFormat>Presentación en pantalla (4:3)</PresentationFormat>
  <Paragraphs>60</Paragraphs>
  <Slides>10</Slides>
  <Notes>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Century Gothic</vt:lpstr>
      <vt:lpstr>Corbel</vt:lpstr>
      <vt:lpstr>Parallax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659</cp:revision>
  <dcterms:created xsi:type="dcterms:W3CDTF">2021-03-23T20:23:42Z</dcterms:created>
  <dcterms:modified xsi:type="dcterms:W3CDTF">2023-02-08T20:13:22Z</dcterms:modified>
</cp:coreProperties>
</file>