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8" r:id="rId3"/>
    <p:sldId id="259" r:id="rId4"/>
    <p:sldId id="260" r:id="rId5"/>
    <p:sldId id="265" r:id="rId6"/>
    <p:sldId id="266" r:id="rId7"/>
    <p:sldId id="261" r:id="rId8"/>
    <p:sldId id="263"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Lst>
  <p:sldSz cx="9144000" cy="6858000" type="screen4x3"/>
  <p:notesSz cx="7010400" cy="9296400"/>
  <p:embeddedFontLst>
    <p:embeddedFont>
      <p:font typeface="Century Gothic" panose="020B0502020202020204" pitchFamily="34" charset="0"/>
      <p:regular r:id="rId33"/>
      <p:bold r:id="rId34"/>
      <p:italic r:id="rId35"/>
      <p:boldItalic r:id="rId36"/>
    </p:embeddedFont>
    <p:embeddedFont>
      <p:font typeface="Corbel" panose="020B05030202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gmlmxMPgGUIPE2bRGsPT3938n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6888" cy="465138"/>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971925" y="0"/>
            <a:ext cx="3036888" cy="465138"/>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6888" cy="465138"/>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p:nvPr/>
        </p:nvSpPr>
        <p:spPr>
          <a:xfrm>
            <a:off x="3971925" y="8829675"/>
            <a:ext cx="3036888"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MX" sz="1200">
                <a:solidFill>
                  <a:schemeClr val="dk1"/>
                </a:solidFill>
                <a:latin typeface="Arial"/>
                <a:ea typeface="Arial"/>
                <a:cs typeface="Arial"/>
                <a:sym typeface="Arial"/>
              </a:rPr>
              <a:t>1</a:t>
            </a:fld>
            <a:endParaRPr sz="1200">
              <a:solidFill>
                <a:schemeClr val="dk1"/>
              </a:solidFill>
              <a:latin typeface="Arial"/>
              <a:ea typeface="Arial"/>
              <a:cs typeface="Arial"/>
              <a:sym typeface="Arial"/>
            </a:endParaRPr>
          </a:p>
        </p:txBody>
      </p:sp>
      <p:sp>
        <p:nvSpPr>
          <p:cNvPr id="146" name="Google Shape;14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5" name="Google Shape;16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4" name="Google Shape;174;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437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dirty="0"/>
          </a:p>
        </p:txBody>
      </p:sp>
      <p:sp>
        <p:nvSpPr>
          <p:cNvPr id="181" name="Google Shape;181;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57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701675" y="4416425"/>
            <a:ext cx="5607050"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88" name="Google Shape;18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83ae55216_0_23: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02" name="Google Shape;202;g1183ae55216_0_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83ae55216_0_14: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5" name="Google Shape;195;g1183ae55216_0_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2"/>
        <p:cNvGrpSpPr/>
        <p:nvPr/>
      </p:nvGrpSpPr>
      <p:grpSpPr>
        <a:xfrm>
          <a:off x="0" y="0"/>
          <a:ext cx="0" cy="0"/>
          <a:chOff x="0" y="0"/>
          <a:chExt cx="0" cy="0"/>
        </a:xfrm>
      </p:grpSpPr>
      <p:sp>
        <p:nvSpPr>
          <p:cNvPr id="23" name="Google Shape;23;p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7"/>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91" name="Google Shape;91;p17"/>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2" name="Google Shape;92;p1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8" name="Google Shape;98;p18"/>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01"/>
        <p:cNvGrpSpPr/>
        <p:nvPr/>
      </p:nvGrpSpPr>
      <p:grpSpPr>
        <a:xfrm>
          <a:off x="0" y="0"/>
          <a:ext cx="0" cy="0"/>
          <a:chOff x="0" y="0"/>
          <a:chExt cx="0" cy="0"/>
        </a:xfrm>
      </p:grpSpPr>
      <p:sp>
        <p:nvSpPr>
          <p:cNvPr id="102" name="Google Shape;102;p19"/>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3" name="Google Shape;103;p19"/>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04" name="Google Shape;104;p19"/>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6" name="Google Shape;106;p19"/>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19"/>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9"/>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0"/>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3" name="Google Shape;113;p20"/>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0"/>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6"/>
        <p:cNvGrpSpPr/>
        <p:nvPr/>
      </p:nvGrpSpPr>
      <p:grpSpPr>
        <a:xfrm>
          <a:off x="0" y="0"/>
          <a:ext cx="0" cy="0"/>
          <a:chOff x="0" y="0"/>
          <a:chExt cx="0" cy="0"/>
        </a:xfrm>
      </p:grpSpPr>
      <p:sp>
        <p:nvSpPr>
          <p:cNvPr id="117" name="Google Shape;117;p21"/>
          <p:cNvSpPr txBox="1"/>
          <p:nvPr/>
        </p:nvSpPr>
        <p:spPr>
          <a:xfrm>
            <a:off x="969963" y="863600"/>
            <a:ext cx="4572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8" name="Google Shape;118;p21"/>
          <p:cNvSpPr txBox="1"/>
          <p:nvPr/>
        </p:nvSpPr>
        <p:spPr>
          <a:xfrm>
            <a:off x="8172450" y="2819400"/>
            <a:ext cx="457200" cy="58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s-MX" sz="8000">
                <a:solidFill>
                  <a:schemeClr val="dk1"/>
                </a:solidFill>
                <a:latin typeface="Century Gothic"/>
                <a:ea typeface="Century Gothic"/>
                <a:cs typeface="Century Gothic"/>
                <a:sym typeface="Century Gothic"/>
              </a:rPr>
              <a:t>”</a:t>
            </a:r>
            <a:endParaRPr sz="8000">
              <a:solidFill>
                <a:schemeClr val="dk1"/>
              </a:solidFill>
              <a:latin typeface="Century Gothic"/>
              <a:ea typeface="Century Gothic"/>
              <a:cs typeface="Century Gothic"/>
              <a:sym typeface="Century Gothic"/>
            </a:endParaRPr>
          </a:p>
        </p:txBody>
      </p:sp>
      <p:sp>
        <p:nvSpPr>
          <p:cNvPr id="119" name="Google Shape;119;p2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sz="3200" b="0"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1" name="Google Shape;121;p21"/>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2" name="Google Shape;122;p2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8" name="Google Shape;128;p22"/>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9" name="Google Shape;129;p2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rot="5400000">
            <a:off x="3155950" y="493713"/>
            <a:ext cx="3357563" cy="7704137"/>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2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rot="5400000">
            <a:off x="5412754" y="2574439"/>
            <a:ext cx="5105400" cy="132812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body" idx="1"/>
          </p:nvPr>
        </p:nvSpPr>
        <p:spPr>
          <a:xfrm rot="5400000">
            <a:off x="1569011" y="230314"/>
            <a:ext cx="5105400" cy="6016373"/>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41" name="Google Shape;141;p2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29" name="Google Shape;29;p9"/>
          <p:cNvSpPr txBox="1">
            <a:spLocks noGrp="1"/>
          </p:cNvSpPr>
          <p:nvPr>
            <p:ph type="dt" idx="10"/>
          </p:nvPr>
        </p:nvSpPr>
        <p:spPr>
          <a:xfrm>
            <a:off x="7343775" y="6108700"/>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973263" y="6108700"/>
            <a:ext cx="53133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8258175" y="6108700"/>
            <a:ext cx="4286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32"/>
        <p:cNvGrpSpPr/>
        <p:nvPr/>
      </p:nvGrpSpPr>
      <p:grpSpPr>
        <a:xfrm>
          <a:off x="0" y="0"/>
          <a:ext cx="0" cy="0"/>
          <a:chOff x="0" y="0"/>
          <a:chExt cx="0" cy="0"/>
        </a:xfrm>
      </p:grpSpPr>
      <p:grpSp>
        <p:nvGrpSpPr>
          <p:cNvPr id="33" name="Google Shape;33;p10"/>
          <p:cNvGrpSpPr/>
          <p:nvPr/>
        </p:nvGrpSpPr>
        <p:grpSpPr>
          <a:xfrm>
            <a:off x="203200" y="0"/>
            <a:ext cx="3778250" cy="6858000"/>
            <a:chOff x="203200" y="0"/>
            <a:chExt cx="3778250" cy="6858001"/>
          </a:xfrm>
        </p:grpSpPr>
        <p:sp>
          <p:nvSpPr>
            <p:cNvPr id="34" name="Google Shape;34;p1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 name="Google Shape;35;p10"/>
            <p:cNvSpPr/>
            <p:nvPr/>
          </p:nvSpPr>
          <p:spPr>
            <a:xfrm>
              <a:off x="203200" y="0"/>
              <a:ext cx="1336675" cy="3862389"/>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6" name="Google Shape;36;p10"/>
            <p:cNvSpPr/>
            <p:nvPr/>
          </p:nvSpPr>
          <p:spPr>
            <a:xfrm>
              <a:off x="207963" y="3776664"/>
              <a:ext cx="1936750" cy="3081337"/>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7" name="Google Shape;37;p10"/>
            <p:cNvSpPr/>
            <p:nvPr/>
          </p:nvSpPr>
          <p:spPr>
            <a:xfrm>
              <a:off x="646113" y="3886201"/>
              <a:ext cx="2373312" cy="2971800"/>
            </a:xfrm>
            <a:custGeom>
              <a:avLst/>
              <a:gdLst/>
              <a:ahLst/>
              <a:cxnLst/>
              <a:rect l="l" t="t" r="r" b="b"/>
              <a:pathLst>
                <a:path w="1495" h="1872" extrusionOk="0">
                  <a:moveTo>
                    <a:pt x="1495" y="1872"/>
                  </a:moveTo>
                  <a:lnTo>
                    <a:pt x="0" y="0"/>
                  </a:lnTo>
                  <a:lnTo>
                    <a:pt x="1442" y="1872"/>
                  </a:lnTo>
                  <a:lnTo>
                    <a:pt x="1495" y="1872"/>
                  </a:lnTo>
                  <a:close/>
                </a:path>
              </a:pathLst>
            </a:custGeom>
            <a:solidFill>
              <a:srgbClr val="5E0D0E"/>
            </a:solidFill>
            <a:ln>
              <a:noFill/>
            </a:ln>
          </p:spPr>
        </p:sp>
        <p:sp>
          <p:nvSpPr>
            <p:cNvPr id="38" name="Google Shape;38;p10"/>
            <p:cNvSpPr/>
            <p:nvPr/>
          </p:nvSpPr>
          <p:spPr>
            <a:xfrm>
              <a:off x="641350" y="3881439"/>
              <a:ext cx="3340100" cy="2976562"/>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8D1415"/>
            </a:solidFill>
            <a:ln>
              <a:noFill/>
            </a:ln>
          </p:spPr>
        </p:sp>
        <p:sp>
          <p:nvSpPr>
            <p:cNvPr id="39" name="Google Shape;39;p10"/>
            <p:cNvSpPr/>
            <p:nvPr/>
          </p:nvSpPr>
          <p:spPr>
            <a:xfrm>
              <a:off x="203200" y="3771901"/>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40" name="Google Shape;40;p1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 name="Google Shape;41;p10"/>
          <p:cNvSpPr/>
          <p:nvPr/>
        </p:nvSpPr>
        <p:spPr>
          <a:xfrm>
            <a:off x="560388" y="3867150"/>
            <a:ext cx="61912"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 name="Google Shape;42;p1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spcBef>
                <a:spcPts val="360"/>
              </a:spcBef>
              <a:spcAft>
                <a:spcPts val="0"/>
              </a:spcAft>
              <a:buSzPts val="2610"/>
              <a:buNone/>
              <a:defRPr sz="18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44" name="Google Shape;44;p10"/>
          <p:cNvSpPr txBox="1">
            <a:spLocks noGrp="1"/>
          </p:cNvSpPr>
          <p:nvPr>
            <p:ph type="dt" idx="10"/>
          </p:nvPr>
        </p:nvSpPr>
        <p:spPr>
          <a:xfrm>
            <a:off x="7326313" y="6116638"/>
            <a:ext cx="8572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ftr" idx="11"/>
          </p:nvPr>
        </p:nvSpPr>
        <p:spPr>
          <a:xfrm>
            <a:off x="3624263" y="6116638"/>
            <a:ext cx="36083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
          <p:cNvSpPr txBox="1">
            <a:spLocks noGrp="1"/>
          </p:cNvSpPr>
          <p:nvPr>
            <p:ph type="sldNum" idx="12"/>
          </p:nvPr>
        </p:nvSpPr>
        <p:spPr>
          <a:xfrm>
            <a:off x="8275638" y="6116638"/>
            <a:ext cx="4111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40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50" name="Google Shape;50;p11"/>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6" name="Google Shape;56;p12"/>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7" name="Google Shape;57;p12"/>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2"/>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3"/>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3" name="Google Shape;63;p13"/>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4" name="Google Shape;64;p13"/>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8D1415"/>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65" name="Google Shape;65;p13"/>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6" name="Google Shape;66;p13"/>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7" name="Google Shape;77;p1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8" name="Google Shape;78;p15"/>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8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4" name="Google Shape;84;p16"/>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5" name="Google Shape;85;p16"/>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6"/>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6"/>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a:solidFill>
                  <a:schemeClr val="dk1"/>
                </a:solidFill>
                <a:latin typeface="Corbel"/>
                <a:ea typeface="Corbel"/>
                <a:cs typeface="Corbel"/>
                <a:sym typeface="Corbel"/>
              </a:defRPr>
            </a:lvl1pPr>
            <a:lvl2pPr marL="0" marR="0" lvl="1" indent="0" algn="r">
              <a:spcBef>
                <a:spcPts val="0"/>
              </a:spcBef>
              <a:spcAft>
                <a:spcPts val="0"/>
              </a:spcAft>
              <a:buNone/>
              <a:defRPr sz="1000">
                <a:solidFill>
                  <a:schemeClr val="dk1"/>
                </a:solidFill>
                <a:latin typeface="Corbel"/>
                <a:ea typeface="Corbel"/>
                <a:cs typeface="Corbel"/>
                <a:sym typeface="Corbel"/>
              </a:defRPr>
            </a:lvl2pPr>
            <a:lvl3pPr marL="0" marR="0" lvl="2" indent="0" algn="r">
              <a:spcBef>
                <a:spcPts val="0"/>
              </a:spcBef>
              <a:spcAft>
                <a:spcPts val="0"/>
              </a:spcAft>
              <a:buNone/>
              <a:defRPr sz="1000">
                <a:solidFill>
                  <a:schemeClr val="dk1"/>
                </a:solidFill>
                <a:latin typeface="Corbel"/>
                <a:ea typeface="Corbel"/>
                <a:cs typeface="Corbel"/>
                <a:sym typeface="Corbel"/>
              </a:defRPr>
            </a:lvl3pPr>
            <a:lvl4pPr marL="0" marR="0" lvl="3" indent="0" algn="r">
              <a:spcBef>
                <a:spcPts val="0"/>
              </a:spcBef>
              <a:spcAft>
                <a:spcPts val="0"/>
              </a:spcAft>
              <a:buNone/>
              <a:defRPr sz="1000">
                <a:solidFill>
                  <a:schemeClr val="dk1"/>
                </a:solidFill>
                <a:latin typeface="Corbel"/>
                <a:ea typeface="Corbel"/>
                <a:cs typeface="Corbel"/>
                <a:sym typeface="Corbel"/>
              </a:defRPr>
            </a:lvl4pPr>
            <a:lvl5pPr marL="0" marR="0" lvl="4" indent="0" algn="r">
              <a:spcBef>
                <a:spcPts val="0"/>
              </a:spcBef>
              <a:spcAft>
                <a:spcPts val="0"/>
              </a:spcAft>
              <a:buNone/>
              <a:defRPr sz="1000">
                <a:solidFill>
                  <a:schemeClr val="dk1"/>
                </a:solidFill>
                <a:latin typeface="Corbel"/>
                <a:ea typeface="Corbel"/>
                <a:cs typeface="Corbel"/>
                <a:sym typeface="Corbel"/>
              </a:defRPr>
            </a:lvl5pPr>
            <a:lvl6pPr marL="0" marR="0" lvl="5" indent="0" algn="r">
              <a:spcBef>
                <a:spcPts val="0"/>
              </a:spcBef>
              <a:spcAft>
                <a:spcPts val="0"/>
              </a:spcAft>
              <a:buNone/>
              <a:defRPr sz="1000">
                <a:solidFill>
                  <a:schemeClr val="dk1"/>
                </a:solidFill>
                <a:latin typeface="Corbel"/>
                <a:ea typeface="Corbel"/>
                <a:cs typeface="Corbel"/>
                <a:sym typeface="Corbel"/>
              </a:defRPr>
            </a:lvl6pPr>
            <a:lvl7pPr marL="0" marR="0" lvl="6" indent="0" algn="r">
              <a:spcBef>
                <a:spcPts val="0"/>
              </a:spcBef>
              <a:spcAft>
                <a:spcPts val="0"/>
              </a:spcAft>
              <a:buNone/>
              <a:defRPr sz="1000">
                <a:solidFill>
                  <a:schemeClr val="dk1"/>
                </a:solidFill>
                <a:latin typeface="Corbel"/>
                <a:ea typeface="Corbel"/>
                <a:cs typeface="Corbel"/>
                <a:sym typeface="Corbel"/>
              </a:defRPr>
            </a:lvl7pPr>
            <a:lvl8pPr marL="0" marR="0" lvl="7" indent="0" algn="r">
              <a:spcBef>
                <a:spcPts val="0"/>
              </a:spcBef>
              <a:spcAft>
                <a:spcPts val="0"/>
              </a:spcAft>
              <a:buNone/>
              <a:defRPr sz="1000">
                <a:solidFill>
                  <a:schemeClr val="dk1"/>
                </a:solidFill>
                <a:latin typeface="Corbel"/>
                <a:ea typeface="Corbel"/>
                <a:cs typeface="Corbel"/>
                <a:sym typeface="Corbel"/>
              </a:defRPr>
            </a:lvl8pPr>
            <a:lvl9pPr marL="0" marR="0" lvl="8" indent="0" algn="r">
              <a:spcBef>
                <a:spcPts val="0"/>
              </a:spcBef>
              <a:spcAft>
                <a:spcPts val="0"/>
              </a:spcAft>
              <a:buNone/>
              <a:defRPr sz="100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7"/>
          <p:cNvGrpSpPr/>
          <p:nvPr/>
        </p:nvGrpSpPr>
        <p:grpSpPr>
          <a:xfrm>
            <a:off x="0" y="0"/>
            <a:ext cx="2132013" cy="6858000"/>
            <a:chOff x="0" y="0"/>
            <a:chExt cx="2132013" cy="6858001"/>
          </a:xfrm>
        </p:grpSpPr>
        <p:sp>
          <p:nvSpPr>
            <p:cNvPr id="11" name="Google Shape;11;p7"/>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 name="Google Shape;12;p7"/>
            <p:cNvSpPr/>
            <p:nvPr/>
          </p:nvSpPr>
          <p:spPr>
            <a:xfrm>
              <a:off x="0" y="0"/>
              <a:ext cx="758825" cy="4624389"/>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7"/>
            <p:cNvSpPr/>
            <p:nvPr/>
          </p:nvSpPr>
          <p:spPr>
            <a:xfrm>
              <a:off x="0" y="5662614"/>
              <a:ext cx="906463" cy="1195387"/>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7"/>
            <p:cNvSpPr/>
            <p:nvPr/>
          </p:nvSpPr>
          <p:spPr>
            <a:xfrm>
              <a:off x="0" y="5295901"/>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5E0D0E"/>
            </a:solidFill>
            <a:ln>
              <a:noFill/>
            </a:ln>
          </p:spPr>
        </p:sp>
        <p:sp>
          <p:nvSpPr>
            <p:cNvPr id="15" name="Google Shape;15;p7"/>
            <p:cNvSpPr/>
            <p:nvPr/>
          </p:nvSpPr>
          <p:spPr>
            <a:xfrm>
              <a:off x="0" y="5257801"/>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8D1415"/>
            </a:solidFill>
            <a:ln>
              <a:noFill/>
            </a:ln>
          </p:spPr>
        </p:sp>
        <p:sp>
          <p:nvSpPr>
            <p:cNvPr id="16" name="Google Shape;16;p7"/>
            <p:cNvSpPr/>
            <p:nvPr/>
          </p:nvSpPr>
          <p:spPr>
            <a:xfrm>
              <a:off x="0" y="5357814"/>
              <a:ext cx="1377950" cy="1500187"/>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7"/>
          <p:cNvSpPr txBox="1">
            <a:spLocks noGrp="1"/>
          </p:cNvSpPr>
          <p:nvPr>
            <p:ph type="title"/>
          </p:nvPr>
        </p:nvSpPr>
        <p:spPr>
          <a:xfrm>
            <a:off x="982663" y="457200"/>
            <a:ext cx="7704137" cy="1981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chemeClr val="dk1"/>
                </a:solidFill>
                <a:latin typeface="Corbel"/>
                <a:ea typeface="Corbel"/>
                <a:cs typeface="Corbel"/>
                <a:sym typeface="Corbel"/>
              </a:defRPr>
            </a:lvl1pPr>
            <a:lvl2pPr marR="0" lvl="1" algn="ctr" rtl="0">
              <a:spcBef>
                <a:spcPts val="0"/>
              </a:spcBef>
              <a:spcAft>
                <a:spcPts val="0"/>
              </a:spcAft>
              <a:buSzPts val="1400"/>
              <a:buNone/>
              <a:defRPr sz="4000" b="0" i="0" u="none" strike="noStrike" cap="none">
                <a:solidFill>
                  <a:schemeClr val="dk1"/>
                </a:solidFill>
                <a:latin typeface="Corbel"/>
                <a:ea typeface="Corbel"/>
                <a:cs typeface="Corbel"/>
                <a:sym typeface="Corbel"/>
              </a:defRPr>
            </a:lvl2pPr>
            <a:lvl3pPr marR="0" lvl="2" algn="ctr" rtl="0">
              <a:spcBef>
                <a:spcPts val="0"/>
              </a:spcBef>
              <a:spcAft>
                <a:spcPts val="0"/>
              </a:spcAft>
              <a:buSzPts val="1400"/>
              <a:buNone/>
              <a:defRPr sz="4000" b="0" i="0" u="none" strike="noStrike" cap="none">
                <a:solidFill>
                  <a:schemeClr val="dk1"/>
                </a:solidFill>
                <a:latin typeface="Corbel"/>
                <a:ea typeface="Corbel"/>
                <a:cs typeface="Corbel"/>
                <a:sym typeface="Corbel"/>
              </a:defRPr>
            </a:lvl3pPr>
            <a:lvl4pPr marR="0" lvl="3" algn="ctr" rtl="0">
              <a:spcBef>
                <a:spcPts val="0"/>
              </a:spcBef>
              <a:spcAft>
                <a:spcPts val="0"/>
              </a:spcAft>
              <a:buSzPts val="1400"/>
              <a:buNone/>
              <a:defRPr sz="4000" b="0" i="0" u="none" strike="noStrike" cap="none">
                <a:solidFill>
                  <a:schemeClr val="dk1"/>
                </a:solidFill>
                <a:latin typeface="Corbel"/>
                <a:ea typeface="Corbel"/>
                <a:cs typeface="Corbel"/>
                <a:sym typeface="Corbel"/>
              </a:defRPr>
            </a:lvl4pPr>
            <a:lvl5pPr marR="0" lvl="4" algn="ctr" rtl="0">
              <a:spcBef>
                <a:spcPts val="0"/>
              </a:spcBef>
              <a:spcAft>
                <a:spcPts val="0"/>
              </a:spcAft>
              <a:buSzPts val="1400"/>
              <a:buNone/>
              <a:defRPr sz="40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7"/>
          <p:cNvSpPr txBox="1">
            <a:spLocks noGrp="1"/>
          </p:cNvSpPr>
          <p:nvPr>
            <p:ph type="body" idx="1"/>
          </p:nvPr>
        </p:nvSpPr>
        <p:spPr>
          <a:xfrm>
            <a:off x="982663" y="2667000"/>
            <a:ext cx="7704137" cy="3357563"/>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8D1515"/>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8D1515"/>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8D1515"/>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8D1515"/>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8D1515"/>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8D1415"/>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8D1415"/>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7"/>
          <p:cNvSpPr txBox="1">
            <a:spLocks noGrp="1"/>
          </p:cNvSpPr>
          <p:nvPr>
            <p:ph type="dt" idx="10"/>
          </p:nvPr>
        </p:nvSpPr>
        <p:spPr>
          <a:xfrm>
            <a:off x="7358063" y="6116638"/>
            <a:ext cx="858837"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7"/>
          <p:cNvSpPr txBox="1">
            <a:spLocks noGrp="1"/>
          </p:cNvSpPr>
          <p:nvPr>
            <p:ph type="ftr" idx="11"/>
          </p:nvPr>
        </p:nvSpPr>
        <p:spPr>
          <a:xfrm>
            <a:off x="1987550" y="6116638"/>
            <a:ext cx="531336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7"/>
          <p:cNvSpPr txBox="1">
            <a:spLocks noGrp="1"/>
          </p:cNvSpPr>
          <p:nvPr>
            <p:ph type="sldNum" idx="12"/>
          </p:nvPr>
        </p:nvSpPr>
        <p:spPr>
          <a:xfrm>
            <a:off x="8274050" y="6116638"/>
            <a:ext cx="4127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u="none">
                <a:solidFill>
                  <a:schemeClr val="dk1"/>
                </a:solidFill>
                <a:latin typeface="Corbel"/>
                <a:ea typeface="Corbel"/>
                <a:cs typeface="Corbel"/>
                <a:sym typeface="Corbel"/>
              </a:defRPr>
            </a:lvl1pPr>
            <a:lvl2pPr marL="0" marR="0" lvl="1" indent="0" algn="r" rtl="0">
              <a:spcBef>
                <a:spcPts val="0"/>
              </a:spcBef>
              <a:spcAft>
                <a:spcPts val="0"/>
              </a:spcAft>
              <a:buNone/>
              <a:defRPr sz="1000" b="0" u="none">
                <a:solidFill>
                  <a:schemeClr val="dk1"/>
                </a:solidFill>
                <a:latin typeface="Corbel"/>
                <a:ea typeface="Corbel"/>
                <a:cs typeface="Corbel"/>
                <a:sym typeface="Corbel"/>
              </a:defRPr>
            </a:lvl2pPr>
            <a:lvl3pPr marL="0" marR="0" lvl="2" indent="0" algn="r" rtl="0">
              <a:spcBef>
                <a:spcPts val="0"/>
              </a:spcBef>
              <a:spcAft>
                <a:spcPts val="0"/>
              </a:spcAft>
              <a:buNone/>
              <a:defRPr sz="1000" b="0" u="none">
                <a:solidFill>
                  <a:schemeClr val="dk1"/>
                </a:solidFill>
                <a:latin typeface="Corbel"/>
                <a:ea typeface="Corbel"/>
                <a:cs typeface="Corbel"/>
                <a:sym typeface="Corbel"/>
              </a:defRPr>
            </a:lvl3pPr>
            <a:lvl4pPr marL="0" marR="0" lvl="3" indent="0" algn="r" rtl="0">
              <a:spcBef>
                <a:spcPts val="0"/>
              </a:spcBef>
              <a:spcAft>
                <a:spcPts val="0"/>
              </a:spcAft>
              <a:buNone/>
              <a:defRPr sz="1000" b="0" u="none">
                <a:solidFill>
                  <a:schemeClr val="dk1"/>
                </a:solidFill>
                <a:latin typeface="Corbel"/>
                <a:ea typeface="Corbel"/>
                <a:cs typeface="Corbel"/>
                <a:sym typeface="Corbel"/>
              </a:defRPr>
            </a:lvl4pPr>
            <a:lvl5pPr marL="0" marR="0" lvl="4" indent="0" algn="r" rtl="0">
              <a:spcBef>
                <a:spcPts val="0"/>
              </a:spcBef>
              <a:spcAft>
                <a:spcPts val="0"/>
              </a:spcAft>
              <a:buNone/>
              <a:defRPr sz="1000" b="0" u="none">
                <a:solidFill>
                  <a:schemeClr val="dk1"/>
                </a:solidFill>
                <a:latin typeface="Corbel"/>
                <a:ea typeface="Corbel"/>
                <a:cs typeface="Corbel"/>
                <a:sym typeface="Corbel"/>
              </a:defRPr>
            </a:lvl5pPr>
            <a:lvl6pPr marL="0" marR="0" lvl="5" indent="0" algn="r" rtl="0">
              <a:spcBef>
                <a:spcPts val="0"/>
              </a:spcBef>
              <a:spcAft>
                <a:spcPts val="0"/>
              </a:spcAft>
              <a:buNone/>
              <a:defRPr sz="1000" b="0" u="none">
                <a:solidFill>
                  <a:schemeClr val="dk1"/>
                </a:solidFill>
                <a:latin typeface="Corbel"/>
                <a:ea typeface="Corbel"/>
                <a:cs typeface="Corbel"/>
                <a:sym typeface="Corbel"/>
              </a:defRPr>
            </a:lvl6pPr>
            <a:lvl7pPr marL="0" marR="0" lvl="6" indent="0" algn="r" rtl="0">
              <a:spcBef>
                <a:spcPts val="0"/>
              </a:spcBef>
              <a:spcAft>
                <a:spcPts val="0"/>
              </a:spcAft>
              <a:buNone/>
              <a:defRPr sz="1000" b="0" u="none">
                <a:solidFill>
                  <a:schemeClr val="dk1"/>
                </a:solidFill>
                <a:latin typeface="Corbel"/>
                <a:ea typeface="Corbel"/>
                <a:cs typeface="Corbel"/>
                <a:sym typeface="Corbel"/>
              </a:defRPr>
            </a:lvl7pPr>
            <a:lvl8pPr marL="0" marR="0" lvl="7" indent="0" algn="r" rtl="0">
              <a:spcBef>
                <a:spcPts val="0"/>
              </a:spcBef>
              <a:spcAft>
                <a:spcPts val="0"/>
              </a:spcAft>
              <a:buNone/>
              <a:defRPr sz="1000" b="0" u="none">
                <a:solidFill>
                  <a:schemeClr val="dk1"/>
                </a:solidFill>
                <a:latin typeface="Corbel"/>
                <a:ea typeface="Corbel"/>
                <a:cs typeface="Corbel"/>
                <a:sym typeface="Corbel"/>
              </a:defRPr>
            </a:lvl8pPr>
            <a:lvl9pPr marL="0" marR="0" lvl="8" indent="0" algn="r" rtl="0">
              <a:spcBef>
                <a:spcPts val="0"/>
              </a:spcBef>
              <a:spcAft>
                <a:spcPts val="0"/>
              </a:spcAft>
              <a:buNone/>
              <a:defRPr sz="1000" b="0" u="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p:nvPr/>
        </p:nvSpPr>
        <p:spPr>
          <a:xfrm>
            <a:off x="865461" y="5217125"/>
            <a:ext cx="1446475" cy="133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descr="https://scontent-dfw1-1.xx.fbcdn.net/hphotos-xfp1/v/t1.0-9/p180x540/10984605_10153264678219570_1307738791735439166_n.jpg?oh=9f2d0ca2bc36746470fd49be66c14c6f&amp;oe=55F890B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154" name="Google Shape;154;p1"/>
          <p:cNvPicPr preferRelativeResize="0"/>
          <p:nvPr/>
        </p:nvPicPr>
        <p:blipFill rotWithShape="1">
          <a:blip r:embed="rId3">
            <a:alphaModFix/>
          </a:blip>
          <a:srcRect b="16929"/>
          <a:stretch/>
        </p:blipFill>
        <p:spPr>
          <a:xfrm>
            <a:off x="867407" y="5287075"/>
            <a:ext cx="1443732" cy="1199300"/>
          </a:xfrm>
          <a:prstGeom prst="rect">
            <a:avLst/>
          </a:prstGeom>
          <a:noFill/>
          <a:ln>
            <a:noFill/>
          </a:ln>
        </p:spPr>
      </p:pic>
      <p:sp>
        <p:nvSpPr>
          <p:cNvPr id="12" name="Google Shape;149;p1">
            <a:extLst>
              <a:ext uri="{FF2B5EF4-FFF2-40B4-BE49-F238E27FC236}">
                <a16:creationId xmlns:a16="http://schemas.microsoft.com/office/drawing/2014/main" id="{4EC8F48C-6114-5611-EE2D-94791CC39861}"/>
              </a:ext>
            </a:extLst>
          </p:cNvPr>
          <p:cNvSpPr/>
          <p:nvPr/>
        </p:nvSpPr>
        <p:spPr>
          <a:xfrm>
            <a:off x="2418215" y="5892860"/>
            <a:ext cx="6722965" cy="663466"/>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0" name="Google Shape;150;p1"/>
          <p:cNvSpPr txBox="1"/>
          <p:nvPr/>
        </p:nvSpPr>
        <p:spPr>
          <a:xfrm>
            <a:off x="3067326" y="5992081"/>
            <a:ext cx="5838010" cy="492402"/>
          </a:xfrm>
          <a:prstGeom prst="rect">
            <a:avLst/>
          </a:prstGeom>
          <a:noFill/>
          <a:ln>
            <a:noFill/>
          </a:ln>
        </p:spPr>
        <p:txBody>
          <a:bodyPr spcFirstLastPara="1" wrap="square" lIns="91425" tIns="45700" rIns="91425" bIns="45700" anchor="t" anchorCtr="0">
            <a:spAutoFit/>
          </a:bodyPr>
          <a:lstStyle/>
          <a:p>
            <a:r>
              <a:rPr lang="es-MX" sz="2600" b="1" dirty="0">
                <a:solidFill>
                  <a:schemeClr val="dk1"/>
                </a:solidFill>
                <a:latin typeface="Century Gothic"/>
                <a:ea typeface="Century Gothic"/>
                <a:cs typeface="Century Gothic"/>
                <a:sym typeface="Century Gothic"/>
              </a:rPr>
              <a:t>Septiembre 2022 Agenda del mes</a:t>
            </a:r>
            <a:endParaRPr lang="en-US" dirty="0">
              <a:solidFill>
                <a:schemeClr val="dk1"/>
              </a:solidFill>
            </a:endParaRPr>
          </a:p>
        </p:txBody>
      </p:sp>
      <p:pic>
        <p:nvPicPr>
          <p:cNvPr id="7" name="Imagen 6">
            <a:extLst>
              <a:ext uri="{FF2B5EF4-FFF2-40B4-BE49-F238E27FC236}">
                <a16:creationId xmlns:a16="http://schemas.microsoft.com/office/drawing/2014/main" id="{B5DB45B6-DDF0-BD6F-6A95-1ADF84AB26B2}"/>
              </a:ext>
            </a:extLst>
          </p:cNvPr>
          <p:cNvPicPr>
            <a:picLocks noChangeAspect="1"/>
          </p:cNvPicPr>
          <p:nvPr/>
        </p:nvPicPr>
        <p:blipFill rotWithShape="1">
          <a:blip r:embed="rId4"/>
          <a:srcRect l="2610" t="29519"/>
          <a:stretch/>
        </p:blipFill>
        <p:spPr>
          <a:xfrm>
            <a:off x="1423547" y="512384"/>
            <a:ext cx="7192450" cy="3470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Imagen 13">
            <a:extLst>
              <a:ext uri="{FF2B5EF4-FFF2-40B4-BE49-F238E27FC236}">
                <a16:creationId xmlns:a16="http://schemas.microsoft.com/office/drawing/2014/main" id="{A6725EC2-619B-7A8F-6729-CD60750640C0}"/>
              </a:ext>
            </a:extLst>
          </p:cNvPr>
          <p:cNvPicPr>
            <a:picLocks noChangeAspect="1"/>
          </p:cNvPicPr>
          <p:nvPr/>
        </p:nvPicPr>
        <p:blipFill rotWithShape="1">
          <a:blip r:embed="rId5"/>
          <a:srcRect l="1701" t="8519" r="9486" b="2156"/>
          <a:stretch/>
        </p:blipFill>
        <p:spPr>
          <a:xfrm>
            <a:off x="2417418" y="3929725"/>
            <a:ext cx="2939733" cy="19711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a:extLst>
              <a:ext uri="{FF2B5EF4-FFF2-40B4-BE49-F238E27FC236}">
                <a16:creationId xmlns:a16="http://schemas.microsoft.com/office/drawing/2014/main" id="{BA8AE801-AFDB-812F-0542-1DA2A9202004}"/>
              </a:ext>
            </a:extLst>
          </p:cNvPr>
          <p:cNvPicPr>
            <a:picLocks noChangeAspect="1"/>
          </p:cNvPicPr>
          <p:nvPr/>
        </p:nvPicPr>
        <p:blipFill rotWithShape="1">
          <a:blip r:embed="rId6"/>
          <a:srcRect l="-2856" t="29656" r="-7062"/>
          <a:stretch/>
        </p:blipFill>
        <p:spPr>
          <a:xfrm>
            <a:off x="5710010" y="4256038"/>
            <a:ext cx="3195326" cy="13632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BDD958B6-2E5A-A435-33F6-823E573F7883}"/>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422FA944-9F49-1742-1ABF-8E3C63D5B02B}"/>
              </a:ext>
            </a:extLst>
          </p:cNvPr>
          <p:cNvSpPr/>
          <p:nvPr/>
        </p:nvSpPr>
        <p:spPr>
          <a:xfrm>
            <a:off x="901523" y="870379"/>
            <a:ext cx="7921500" cy="217735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En el arranque de la participación del ICAI en la #FILC2022 estos fueron los rostros de los visitantes, chicos y grandes que, a la par de divertirse, aprendieron aspectos importantes sobre Protección de Datos, Transparencia,  entre otros temas y se llevaron, luego de interesantes dinámicas, un souvenir.</a:t>
            </a:r>
          </a:p>
          <a:p>
            <a:r>
              <a:rPr lang="es-MX" sz="1600" dirty="0">
                <a:solidFill>
                  <a:schemeClr val="tx1"/>
                </a:solidFill>
                <a:latin typeface="+mn-lt"/>
                <a:ea typeface="Century Gothic"/>
              </a:rPr>
              <a:t>Los padres de los menores aquí retratados autorizaron al Instituto a publicar sus fotos.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15920F9F-ED6B-D3CF-F2EF-5D49B2E975D1}"/>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rPr>
              <a:t>Estos son los rostros de quienes integran el ICAI y durante la #FILCoahuila2022 estarán en el stand para charlar contigo sobre Protección de datos personales, transparencia, solicitudes de información ¡y más!</a:t>
            </a:r>
          </a:p>
        </p:txBody>
      </p:sp>
    </p:spTree>
    <p:extLst>
      <p:ext uri="{BB962C8B-B14F-4D97-AF65-F5344CB8AC3E}">
        <p14:creationId xmlns:p14="http://schemas.microsoft.com/office/powerpoint/2010/main" val="383779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3BDF4A9D-DD2A-B6B3-013A-EA2EAD977B31}"/>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66EACAC3-641D-9AE1-C687-D327F1FF8C3F}"/>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Sábado 10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En el segundo día de la Feria Internacional del Libro Coahuila han llegado visitantes al stand del ICAI y han resuelto varios cuestionarios QR y se han llevado artículos promocionales. </a:t>
            </a:r>
          </a:p>
          <a:p>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3648B011-5184-28DE-3468-2C9633B8E6D3}"/>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Sábado 10 de septiembre </a:t>
            </a:r>
            <a:endParaRPr lang="es-MX" sz="1600" b="1" dirty="0">
              <a:solidFill>
                <a:schemeClr val="dk1"/>
              </a:solidFill>
              <a:latin typeface="+mn-lt"/>
              <a:ea typeface="Century Gothic"/>
            </a:endParaRPr>
          </a:p>
          <a:p>
            <a:r>
              <a:rPr lang="es-MX" sz="1600" dirty="0">
                <a:solidFill>
                  <a:schemeClr val="tx1"/>
                </a:solidFill>
                <a:latin typeface="+mn-lt"/>
              </a:rPr>
              <a:t>Este lunes 12 de septiembre, dentro de las actividades del ICAI en la Feria Internacional del Libro Coahuila será la conferencia con el Comisionado del ICAI, Francisco Javier Diez de Urdanivia del Valle, en la que hablará del Derecho de Acceso a la Información.</a:t>
            </a:r>
          </a:p>
          <a:p>
            <a:r>
              <a:rPr lang="es-MX" sz="1600" dirty="0">
                <a:solidFill>
                  <a:schemeClr val="tx1"/>
                </a:solidFill>
                <a:latin typeface="+mn-lt"/>
              </a:rPr>
              <a:t>Día: Lunes 12 de septiembre</a:t>
            </a:r>
          </a:p>
          <a:p>
            <a:r>
              <a:rPr lang="es-MX" sz="1600" dirty="0">
                <a:solidFill>
                  <a:schemeClr val="tx1"/>
                </a:solidFill>
                <a:latin typeface="+mn-lt"/>
              </a:rPr>
              <a:t>Hora: 12:00 horas</a:t>
            </a:r>
          </a:p>
          <a:p>
            <a:r>
              <a:rPr lang="es-MX" sz="1600" dirty="0">
                <a:solidFill>
                  <a:schemeClr val="tx1"/>
                </a:solidFill>
                <a:latin typeface="+mn-lt"/>
              </a:rPr>
              <a:t>Lugar: Sala Manuel Acuña.</a:t>
            </a:r>
          </a:p>
        </p:txBody>
      </p:sp>
    </p:spTree>
    <p:extLst>
      <p:ext uri="{BB962C8B-B14F-4D97-AF65-F5344CB8AC3E}">
        <p14:creationId xmlns:p14="http://schemas.microsoft.com/office/powerpoint/2010/main" val="119602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2E6E6A8C-D473-56CC-94A8-BB5CD04D10AD}"/>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F0C1FD86-F86B-054D-F1DB-29EB5A6639E2}"/>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Sábado 10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Siguen las actividades en el stand del ICAI en la Feria Internacional del Libro Coahuila y cada vez son más los niños, jóvenes y adultos que conocen aspectos importantes sobre Protección de Datos Personales y Transparencia.</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9488C226-A4E0-D9A1-A9C7-260A42D3BB2F}"/>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Domingo 11 de septiembre </a:t>
            </a:r>
            <a:endParaRPr lang="es-MX" sz="1600" b="1" dirty="0">
              <a:solidFill>
                <a:schemeClr val="dk1"/>
              </a:solidFill>
              <a:latin typeface="+mn-lt"/>
              <a:ea typeface="Century Gothic"/>
            </a:endParaRPr>
          </a:p>
          <a:p>
            <a:r>
              <a:rPr lang="es-MX" sz="1600" dirty="0">
                <a:solidFill>
                  <a:schemeClr val="tx1"/>
                </a:solidFill>
                <a:latin typeface="+mn-lt"/>
              </a:rPr>
              <a:t>En tu visita a la Feria Internacional del Libro Coahuila ven al stand del ICAI , conocerás, a través de interesantes dinámicas, mucho sobre transparencia, protección de datos personales y más. </a:t>
            </a:r>
          </a:p>
          <a:p>
            <a:r>
              <a:rPr lang="es-MX" sz="1600" dirty="0">
                <a:solidFill>
                  <a:schemeClr val="tx1"/>
                </a:solidFill>
                <a:latin typeface="+mn-lt"/>
              </a:rPr>
              <a:t>¡Participa y como nuestros visitantes, escanea, contesta, gira la ruleta y llévate artículos o libros!.</a:t>
            </a:r>
          </a:p>
        </p:txBody>
      </p:sp>
    </p:spTree>
    <p:extLst>
      <p:ext uri="{BB962C8B-B14F-4D97-AF65-F5344CB8AC3E}">
        <p14:creationId xmlns:p14="http://schemas.microsoft.com/office/powerpoint/2010/main" val="71489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61AC049-0AB4-73DB-BE9D-E84A1D99A0B7}"/>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701D4362-619B-7BC9-F9FD-F4579A47BD06}"/>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Domingo 11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Domingo de visitar el stand del ICAI en la Feria Internacional del Libro Coahuila  </a:t>
            </a:r>
          </a:p>
          <a:p>
            <a:r>
              <a:rPr lang="es-MX" sz="1600" dirty="0" err="1">
                <a:solidFill>
                  <a:schemeClr val="tx1"/>
                </a:solidFill>
                <a:latin typeface="+mn-lt"/>
                <a:ea typeface="Century Gothic"/>
              </a:rPr>
              <a:t>Acércarte</a:t>
            </a:r>
            <a:r>
              <a:rPr lang="es-MX" sz="1600" dirty="0">
                <a:solidFill>
                  <a:schemeClr val="tx1"/>
                </a:solidFill>
                <a:latin typeface="+mn-lt"/>
                <a:ea typeface="Century Gothic"/>
              </a:rPr>
              <a:t> y escanea con tu celular los códigos QR que te desplegarán 4 cuestionarios sobre: Transparencia, Protección de Datos Personales, Acceso a la Información Pública y Protección de Datos Personales para Niños, contesta, gira la ruleta y ¡llévate artículos!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DF6F0FDA-71C6-5530-C3BF-248C76571221}"/>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rPr>
              <a:t>Conferencia del Comisionado del ICAI Javier Diez de Urdanivia del Valle desde la Feria Internacional del Libro Coahuila.</a:t>
            </a:r>
          </a:p>
        </p:txBody>
      </p:sp>
    </p:spTree>
    <p:extLst>
      <p:ext uri="{BB962C8B-B14F-4D97-AF65-F5344CB8AC3E}">
        <p14:creationId xmlns:p14="http://schemas.microsoft.com/office/powerpoint/2010/main" val="390036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44853E5E-1286-B3CC-61F2-C8D1B2B0F198}"/>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C650DD41-426E-CE7F-EE93-929A73EC5E45}"/>
              </a:ext>
            </a:extLst>
          </p:cNvPr>
          <p:cNvSpPr/>
          <p:nvPr/>
        </p:nvSpPr>
        <p:spPr>
          <a:xfrm>
            <a:off x="845251" y="977390"/>
            <a:ext cx="7921500" cy="318664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sym typeface="Century Gothic"/>
            </a:endParaRPr>
          </a:p>
          <a:p>
            <a:r>
              <a:rPr lang="es-MX" sz="1600" b="1" dirty="0">
                <a:solidFill>
                  <a:schemeClr val="dk1"/>
                </a:solidFill>
                <a:latin typeface="+mn-lt"/>
                <a:ea typeface="Century Gothic"/>
                <a:sym typeface="Century Gothic"/>
              </a:rPr>
              <a:t>Lunes 12 de septiembre</a:t>
            </a:r>
          </a:p>
          <a:p>
            <a:r>
              <a:rPr lang="es-MX" sz="1600" dirty="0">
                <a:solidFill>
                  <a:schemeClr val="dk1"/>
                </a:solidFill>
                <a:latin typeface="+mn-lt"/>
                <a:ea typeface="Century Gothic"/>
                <a:sym typeface="Century Gothic"/>
              </a:rPr>
              <a:t>Este martes 13 de septiembre dentro de las actividades del ICAI en la Feria Internacional del Libro Coahuila se presenta el libro "Periodismo de Investigación en el ámbito local ".</a:t>
            </a:r>
          </a:p>
          <a:p>
            <a:r>
              <a:rPr lang="es-MX" sz="1600" dirty="0">
                <a:solidFill>
                  <a:schemeClr val="dk1"/>
                </a:solidFill>
                <a:latin typeface="+mn-lt"/>
                <a:ea typeface="Century Gothic"/>
                <a:sym typeface="Century Gothic"/>
              </a:rPr>
              <a:t>Estarán presentes: Sandra Normandía, coordinadora editorial del libro; la Comisionada del INAI, Julieta del Río Venegas y Teresa Guajardo Berlanga, titular de la Secretaría de Fiscalización y Rendición de Cuentas.</a:t>
            </a:r>
          </a:p>
          <a:p>
            <a:r>
              <a:rPr lang="es-MX" sz="1600" dirty="0">
                <a:solidFill>
                  <a:schemeClr val="dk1"/>
                </a:solidFill>
                <a:latin typeface="+mn-lt"/>
                <a:ea typeface="Century Gothic"/>
                <a:sym typeface="Century Gothic"/>
              </a:rPr>
              <a:t>El Comisionado Presidente del ICAI, Luis González Briseño dará las palabras de bienvenida; la periodista Jessica Rosales Saucedo y Sergio Octavio Contreras Padilla, director de promoción del INAI, comentarán el mismo; el moderador será </a:t>
            </a:r>
            <a:r>
              <a:rPr lang="es-MX" sz="1600" dirty="0" err="1">
                <a:solidFill>
                  <a:schemeClr val="dk1"/>
                </a:solidFill>
                <a:latin typeface="+mn-lt"/>
                <a:ea typeface="Century Gothic"/>
                <a:sym typeface="Century Gothic"/>
              </a:rPr>
              <a:t>Cristobal</a:t>
            </a:r>
            <a:r>
              <a:rPr lang="es-MX" sz="1600" dirty="0">
                <a:solidFill>
                  <a:schemeClr val="dk1"/>
                </a:solidFill>
                <a:latin typeface="+mn-lt"/>
                <a:ea typeface="Century Gothic"/>
                <a:sym typeface="Century Gothic"/>
              </a:rPr>
              <a:t> Robles López. </a:t>
            </a:r>
            <a:endParaRPr lang="es-MX" sz="1600" dirty="0">
              <a:solidFill>
                <a:schemeClr val="dk1"/>
              </a:solidFill>
              <a:latin typeface="+mn-lt"/>
              <a:ea typeface="Century Gothic"/>
            </a:endParaRPr>
          </a:p>
          <a:p>
            <a:endParaRPr lang="es-MX" sz="1600" dirty="0">
              <a:solidFill>
                <a:schemeClr val="tx1"/>
              </a:solidFill>
              <a:latin typeface="+mn-lt"/>
              <a:ea typeface="Century Gothic"/>
            </a:endParaRPr>
          </a:p>
          <a:p>
            <a:endParaRPr lang="es-MX" sz="1600" dirty="0">
              <a:solidFill>
                <a:schemeClr val="tx1"/>
              </a:solidFill>
              <a:latin typeface="+mn-lt"/>
            </a:endParaRPr>
          </a:p>
        </p:txBody>
      </p:sp>
      <p:sp>
        <p:nvSpPr>
          <p:cNvPr id="9" name="Google Shape;184;p5">
            <a:extLst>
              <a:ext uri="{FF2B5EF4-FFF2-40B4-BE49-F238E27FC236}">
                <a16:creationId xmlns:a16="http://schemas.microsoft.com/office/drawing/2014/main" id="{CCC42D60-C2ED-6C05-B7FB-6E2B027E4E73}"/>
              </a:ext>
            </a:extLst>
          </p:cNvPr>
          <p:cNvSpPr/>
          <p:nvPr/>
        </p:nvSpPr>
        <p:spPr>
          <a:xfrm>
            <a:off x="939432" y="4490607"/>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Retransmitimos en "El Poder de la Transparencia " la conferencia que el Comisionado del ICAI, Javier Diez de Urdanivia del Valle dio hace unas horas en el marco de la Feria Internacional del Libro Coahuila.</a:t>
            </a:r>
            <a:endParaRPr lang="es-MX" sz="1600" dirty="0">
              <a:solidFill>
                <a:schemeClr val="tx1"/>
              </a:solidFill>
              <a:latin typeface="+mn-lt"/>
            </a:endParaRPr>
          </a:p>
        </p:txBody>
      </p:sp>
    </p:spTree>
    <p:extLst>
      <p:ext uri="{BB962C8B-B14F-4D97-AF65-F5344CB8AC3E}">
        <p14:creationId xmlns:p14="http://schemas.microsoft.com/office/powerpoint/2010/main" val="73326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3;p5">
            <a:extLst>
              <a:ext uri="{FF2B5EF4-FFF2-40B4-BE49-F238E27FC236}">
                <a16:creationId xmlns:a16="http://schemas.microsoft.com/office/drawing/2014/main" id="{9E1BBAAC-7ECC-C9C2-E377-1B67257845A2}"/>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8" name="Google Shape;184;p5">
            <a:extLst>
              <a:ext uri="{FF2B5EF4-FFF2-40B4-BE49-F238E27FC236}">
                <a16:creationId xmlns:a16="http://schemas.microsoft.com/office/drawing/2014/main" id="{63E500A1-65EC-4E62-417D-B1858B1F27AC}"/>
              </a:ext>
            </a:extLst>
          </p:cNvPr>
          <p:cNvSpPr/>
          <p:nvPr/>
        </p:nvSpPr>
        <p:spPr>
          <a:xfrm>
            <a:off x="845251" y="977389"/>
            <a:ext cx="7921500" cy="233555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sym typeface="Century Gothic"/>
            </a:endParaRPr>
          </a:p>
          <a:p>
            <a:endParaRPr lang="es-MX" sz="1600" b="1" dirty="0">
              <a:solidFill>
                <a:schemeClr val="dk1"/>
              </a:solidFill>
              <a:latin typeface="+mn-lt"/>
              <a:ea typeface="Century Gothic"/>
              <a:sym typeface="Century Gothic"/>
            </a:endParaRPr>
          </a:p>
          <a:p>
            <a:endParaRPr lang="es-MX" sz="1600" b="1" dirty="0">
              <a:solidFill>
                <a:schemeClr val="dk1"/>
              </a:solidFill>
              <a:latin typeface="+mn-lt"/>
              <a:ea typeface="Century Gothic"/>
              <a:sym typeface="Century Gothic"/>
            </a:endParaRPr>
          </a:p>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Al terminar su conferencia en la Feria Internacional del Libro Coahuila, el Comisionado del ICAI, Javier Diez de Urdanivia del Valle posó para la foto junto a Eduardo Sosa, de la unidad de Transparencia del despacho del Ejecutivo y junto a </a:t>
            </a:r>
          </a:p>
          <a:p>
            <a:r>
              <a:rPr lang="es-MX" sz="1600" dirty="0">
                <a:solidFill>
                  <a:schemeClr val="tx1"/>
                </a:solidFill>
                <a:latin typeface="+mn-lt"/>
                <a:ea typeface="Century Gothic"/>
              </a:rPr>
              <a:t>Guillermo Reynada, titular de la Unidad de Transparencia del Instituto Registral y Catastral del Estado.</a:t>
            </a:r>
          </a:p>
          <a:p>
            <a:endParaRPr lang="es-MX" sz="1600" dirty="0">
              <a:solidFill>
                <a:schemeClr val="tx1"/>
              </a:solidFill>
              <a:latin typeface="+mn-lt"/>
              <a:ea typeface="Century Gothic"/>
            </a:endParaRPr>
          </a:p>
          <a:p>
            <a:endParaRPr lang="es-MX" sz="1600" dirty="0">
              <a:solidFill>
                <a:schemeClr val="tx1"/>
              </a:solidFill>
              <a:latin typeface="+mn-lt"/>
              <a:ea typeface="Century Gothic"/>
            </a:endParaRPr>
          </a:p>
          <a:p>
            <a:endParaRPr lang="es-MX" sz="1600" dirty="0">
              <a:solidFill>
                <a:schemeClr val="tx1"/>
              </a:solidFill>
              <a:latin typeface="+mn-lt"/>
            </a:endParaRPr>
          </a:p>
        </p:txBody>
      </p:sp>
      <p:sp>
        <p:nvSpPr>
          <p:cNvPr id="9" name="Google Shape;184;p5">
            <a:extLst>
              <a:ext uri="{FF2B5EF4-FFF2-40B4-BE49-F238E27FC236}">
                <a16:creationId xmlns:a16="http://schemas.microsoft.com/office/drawing/2014/main" id="{F5847607-B9A3-A32C-63D4-6B84DB209588}"/>
              </a:ext>
            </a:extLst>
          </p:cNvPr>
          <p:cNvSpPr/>
          <p:nvPr/>
        </p:nvSpPr>
        <p:spPr>
          <a:xfrm>
            <a:off x="845251" y="3545058"/>
            <a:ext cx="7783993" cy="209608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rPr>
              <a:t>El Comisionado Presidente del ICAI, Luis González Briseño y la Comisionada, Bertha Icela Mata Ortiz acompañaron al Comisionado, Javier Diez de Urdanivia del Valle en su conferencia, en la Feria Internacional del Libro Coahuila .</a:t>
            </a:r>
          </a:p>
        </p:txBody>
      </p:sp>
    </p:spTree>
    <p:extLst>
      <p:ext uri="{BB962C8B-B14F-4D97-AF65-F5344CB8AC3E}">
        <p14:creationId xmlns:p14="http://schemas.microsoft.com/office/powerpoint/2010/main" val="416605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A5ABDF97-C507-830E-61B0-2D589E39A42A}"/>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DE5BB35E-E903-B185-0A73-C379AA9C598D}"/>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El Comisionado del ICAI, Javier Diez de Urdanivia del Valle posa con los servidores públicos del Instituto Coahuilense de Acceso a la Información Pública y comisionados tras su conferencia "</a:t>
            </a:r>
            <a:r>
              <a:rPr lang="es-MX" sz="1600" dirty="0" err="1">
                <a:solidFill>
                  <a:schemeClr val="tx1"/>
                </a:solidFill>
                <a:latin typeface="+mn-lt"/>
                <a:ea typeface="Century Gothic"/>
              </a:rPr>
              <a:t>Compliance</a:t>
            </a:r>
            <a:r>
              <a:rPr lang="es-MX" sz="1600" dirty="0">
                <a:solidFill>
                  <a:schemeClr val="tx1"/>
                </a:solidFill>
                <a:latin typeface="+mn-lt"/>
                <a:ea typeface="Century Gothic"/>
              </a:rPr>
              <a:t> administrativo; el derecho de acceso a la información".</a:t>
            </a:r>
          </a:p>
          <a:p>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9EC45F4D-CE6C-EE20-AF3F-D0D6962AB68B}"/>
              </a:ext>
            </a:extLst>
          </p:cNvPr>
          <p:cNvSpPr/>
          <p:nvPr/>
        </p:nvSpPr>
        <p:spPr>
          <a:xfrm>
            <a:off x="954623" y="3151159"/>
            <a:ext cx="7646485" cy="194134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rPr>
              <a:t>Seguro ya visitaste el stand del ICAI en la Feria Internacional del Libro Coahuila y como ellos escaneaste el código QR, giraste la ruleta y te ganaste alguno de los artículos promocionales... ¿no? ¡Pues no esperes más y visítanos!</a:t>
            </a:r>
          </a:p>
        </p:txBody>
      </p:sp>
    </p:spTree>
    <p:extLst>
      <p:ext uri="{BB962C8B-B14F-4D97-AF65-F5344CB8AC3E}">
        <p14:creationId xmlns:p14="http://schemas.microsoft.com/office/powerpoint/2010/main" val="987553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545CEE31-12EB-3BF6-1756-A595D2E71519}"/>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802A032C-B339-3FC5-31B5-48A06F0C8CD5}"/>
              </a:ext>
            </a:extLst>
          </p:cNvPr>
          <p:cNvSpPr/>
          <p:nvPr/>
        </p:nvSpPr>
        <p:spPr>
          <a:xfrm>
            <a:off x="982759" y="673238"/>
            <a:ext cx="7783992"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12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La Comisionada del ICAI, Bertha Icela Mata Ortiz visitó el stand del Instituto Coahuilense de Acceso a la Información Pública en la Feria Internacional del Libro Coahuila.</a:t>
            </a:r>
          </a:p>
          <a:p>
            <a:endParaRPr lang="es-MX" sz="1600" dirty="0">
              <a:solidFill>
                <a:schemeClr val="tx1"/>
              </a:solidFill>
              <a:latin typeface="+mn-lt"/>
            </a:endParaRPr>
          </a:p>
          <a:p>
            <a:r>
              <a:rPr lang="es-MX" sz="1600" dirty="0">
                <a:solidFill>
                  <a:schemeClr val="tx1"/>
                </a:solidFill>
                <a:latin typeface="+mn-lt"/>
              </a:rPr>
              <a:t>Irene </a:t>
            </a:r>
            <a:r>
              <a:rPr lang="es-MX" sz="1600" dirty="0" err="1">
                <a:solidFill>
                  <a:schemeClr val="tx1"/>
                </a:solidFill>
                <a:latin typeface="+mn-lt"/>
              </a:rPr>
              <a:t>Spigno</a:t>
            </a:r>
            <a:r>
              <a:rPr lang="es-MX" sz="1600" dirty="0">
                <a:solidFill>
                  <a:schemeClr val="tx1"/>
                </a:solidFill>
                <a:latin typeface="+mn-lt"/>
              </a:rPr>
              <a:t>, directora de la Academia Interamericana de Derechos Humanos y José Antonio Estrada </a:t>
            </a:r>
            <a:r>
              <a:rPr lang="es-MX" sz="1600" dirty="0" err="1">
                <a:solidFill>
                  <a:schemeClr val="tx1"/>
                </a:solidFill>
                <a:latin typeface="+mn-lt"/>
              </a:rPr>
              <a:t>Marún</a:t>
            </a:r>
            <a:r>
              <a:rPr lang="es-MX" sz="1600" dirty="0">
                <a:solidFill>
                  <a:schemeClr val="tx1"/>
                </a:solidFill>
                <a:latin typeface="+mn-lt"/>
              </a:rPr>
              <a:t>, Secretario Académico de la Academia Interamericana de Derechos Humanos, visitaron el stand del ICAI  en la Feria Internacional del Libro Coahuila.</a:t>
            </a:r>
          </a:p>
        </p:txBody>
      </p:sp>
      <p:sp>
        <p:nvSpPr>
          <p:cNvPr id="6" name="Google Shape;184;p5">
            <a:extLst>
              <a:ext uri="{FF2B5EF4-FFF2-40B4-BE49-F238E27FC236}">
                <a16:creationId xmlns:a16="http://schemas.microsoft.com/office/drawing/2014/main" id="{69E4F6E6-6E97-2BEF-516C-475BBDB9085C}"/>
              </a:ext>
            </a:extLst>
          </p:cNvPr>
          <p:cNvSpPr/>
          <p:nvPr/>
        </p:nvSpPr>
        <p:spPr>
          <a:xfrm>
            <a:off x="982759" y="3429000"/>
            <a:ext cx="7646485" cy="314061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sym typeface="Century Gothic"/>
            </a:endParaRPr>
          </a:p>
          <a:p>
            <a:r>
              <a:rPr lang="es-MX" sz="1600" b="1" dirty="0">
                <a:solidFill>
                  <a:schemeClr val="dk1"/>
                </a:solidFill>
                <a:latin typeface="+mn-lt"/>
                <a:ea typeface="Century Gothic"/>
                <a:sym typeface="Century Gothic"/>
              </a:rPr>
              <a:t>Martes 13 de septiembre </a:t>
            </a:r>
            <a:endParaRPr lang="es-MX" sz="1600" b="1" dirty="0">
              <a:solidFill>
                <a:schemeClr val="dk1"/>
              </a:solidFill>
              <a:latin typeface="+mn-lt"/>
              <a:ea typeface="Century Gothic"/>
            </a:endParaRPr>
          </a:p>
          <a:p>
            <a:r>
              <a:rPr lang="es-MX" sz="1600" dirty="0">
                <a:solidFill>
                  <a:schemeClr val="tx1"/>
                </a:solidFill>
                <a:latin typeface="+mn-lt"/>
              </a:rPr>
              <a:t>Al terminar la presentación del libro "Periodismo de Investigación en el ámbito local", en la Feria Internacional del Libro Coahuila, el Comisionado Presidente del ICAI, Luis González Briseño; la Comisionada del Instituto Nacional de Transparencia, Acceso a la Información y </a:t>
            </a:r>
            <a:r>
              <a:rPr lang="es-MX" sz="1600" dirty="0" err="1">
                <a:solidFill>
                  <a:schemeClr val="tx1"/>
                </a:solidFill>
                <a:latin typeface="+mn-lt"/>
              </a:rPr>
              <a:t>Protecion</a:t>
            </a:r>
            <a:r>
              <a:rPr lang="es-MX" sz="1600" dirty="0">
                <a:solidFill>
                  <a:schemeClr val="tx1"/>
                </a:solidFill>
                <a:latin typeface="+mn-lt"/>
              </a:rPr>
              <a:t>, Norma Julieta del Río Venegas; la periodista </a:t>
            </a:r>
          </a:p>
          <a:p>
            <a:r>
              <a:rPr lang="es-MX" sz="1600" dirty="0">
                <a:solidFill>
                  <a:schemeClr val="tx1"/>
                </a:solidFill>
                <a:latin typeface="+mn-lt"/>
              </a:rPr>
              <a:t>Sandra </a:t>
            </a:r>
            <a:r>
              <a:rPr lang="es-MX" sz="1600" dirty="0" err="1">
                <a:solidFill>
                  <a:schemeClr val="tx1"/>
                </a:solidFill>
                <a:latin typeface="+mn-lt"/>
              </a:rPr>
              <a:t>Romandia</a:t>
            </a:r>
            <a:r>
              <a:rPr lang="es-MX" sz="1600" dirty="0">
                <a:solidFill>
                  <a:schemeClr val="tx1"/>
                </a:solidFill>
                <a:latin typeface="+mn-lt"/>
              </a:rPr>
              <a:t>; la periodista Jessica Rosales - Periodista, el director de la Dirección General de Promoción y Vinculación con la Sociedad, </a:t>
            </a:r>
            <a:r>
              <a:rPr lang="es-MX" sz="1600" dirty="0" err="1">
                <a:solidFill>
                  <a:schemeClr val="tx1"/>
                </a:solidFill>
                <a:latin typeface="+mn-lt"/>
              </a:rPr>
              <a:t>Cristobal</a:t>
            </a:r>
            <a:r>
              <a:rPr lang="es-MX" sz="1600" dirty="0">
                <a:solidFill>
                  <a:schemeClr val="tx1"/>
                </a:solidFill>
                <a:latin typeface="+mn-lt"/>
              </a:rPr>
              <a:t> Robles López; el periodista Sergio Octavio Contreras Padilla; los Comisionados Bertha Icela Mata Ortiz, José Manuel Jiménez y Meléndez y Francisco Javier Diez de Urdanivia del Valle y el Director General del ICAI, Luis Fernando García </a:t>
            </a:r>
            <a:r>
              <a:rPr lang="es-MX" sz="1600" dirty="0" err="1">
                <a:solidFill>
                  <a:schemeClr val="tx1"/>
                </a:solidFill>
                <a:latin typeface="+mn-lt"/>
              </a:rPr>
              <a:t>Abusaíd</a:t>
            </a:r>
            <a:r>
              <a:rPr lang="es-MX" sz="1600" dirty="0">
                <a:solidFill>
                  <a:schemeClr val="tx1"/>
                </a:solidFill>
                <a:latin typeface="+mn-lt"/>
              </a:rPr>
              <a:t>, posaron para la foto del recuerdo.</a:t>
            </a:r>
          </a:p>
        </p:txBody>
      </p:sp>
    </p:spTree>
    <p:extLst>
      <p:ext uri="{BB962C8B-B14F-4D97-AF65-F5344CB8AC3E}">
        <p14:creationId xmlns:p14="http://schemas.microsoft.com/office/powerpoint/2010/main" val="1480397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93C785D3-DED7-F82E-4FF1-4315C80B0526}"/>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99F9BDC7-3B17-B21E-BEE3-BCFD9BA1FFB4}"/>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Martes 13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A la comunidad en general, se hace de su conocimiento que el día de mañana, miércoles 14 de septiembre del 2022, a las 09:00 horas, se llevará a cabo la 215 Sesión Ordinaria de Consejo General del Instituto Coahuilense de Acceso a la Información Pública, en las instalaciones del ICAI.</a:t>
            </a:r>
          </a:p>
          <a:p>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5C22D426-D012-1FA9-1EAC-886221A34482}"/>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Martes 13 de septiembre </a:t>
            </a:r>
            <a:endParaRPr lang="es-MX" sz="1600" b="1" dirty="0">
              <a:solidFill>
                <a:schemeClr val="dk1"/>
              </a:solidFill>
              <a:latin typeface="+mn-lt"/>
              <a:ea typeface="Century Gothic"/>
            </a:endParaRPr>
          </a:p>
          <a:p>
            <a:r>
              <a:rPr lang="es-MX" sz="1600" dirty="0">
                <a:solidFill>
                  <a:schemeClr val="tx1"/>
                </a:solidFill>
                <a:latin typeface="+mn-lt"/>
              </a:rPr>
              <a:t>Tras la presentación del libro "Periodismo de Investigación en el ámbito local", en la Feria Internacional del Libro Coahuila, la Comisionada del INAI, Norma Julieta del Río Venegas visitó, junto con Sandra </a:t>
            </a:r>
            <a:r>
              <a:rPr lang="es-MX" sz="1600" dirty="0" err="1">
                <a:solidFill>
                  <a:schemeClr val="tx1"/>
                </a:solidFill>
                <a:latin typeface="+mn-lt"/>
              </a:rPr>
              <a:t>Romandía</a:t>
            </a:r>
            <a:r>
              <a:rPr lang="es-MX" sz="1600" dirty="0">
                <a:solidFill>
                  <a:schemeClr val="tx1"/>
                </a:solidFill>
                <a:latin typeface="+mn-lt"/>
              </a:rPr>
              <a:t> y los Comisionados del ICAI, José Manuel Jiménez y Meléndez, Francisco Javier Diez de Urdanivia del Valle, Luis González Briseño y Bertha Icela Mata Ortiz, el stand del Instituto en el que Alfredo Sánchez Marín apoyó al público que lo visitó a realizar varias actividades.</a:t>
            </a:r>
          </a:p>
        </p:txBody>
      </p:sp>
    </p:spTree>
    <p:extLst>
      <p:ext uri="{BB962C8B-B14F-4D97-AF65-F5344CB8AC3E}">
        <p14:creationId xmlns:p14="http://schemas.microsoft.com/office/powerpoint/2010/main" val="37544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268521A7-E7B2-E36C-EC17-B83253DFE33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C377C581-54E3-2C7D-572A-3F62A8B20009}"/>
              </a:ext>
            </a:extLst>
          </p:cNvPr>
          <p:cNvSpPr/>
          <p:nvPr/>
        </p:nvSpPr>
        <p:spPr>
          <a:xfrm>
            <a:off x="901523" y="1357218"/>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Martes 13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Siguen las actividades en el stand del ICAI en la Feria Internacional del Libro Coahuila. </a:t>
            </a:r>
          </a:p>
          <a:p>
            <a:r>
              <a:rPr lang="es-MX" sz="1600" dirty="0">
                <a:solidFill>
                  <a:schemeClr val="tx1"/>
                </a:solidFill>
                <a:latin typeface="+mn-lt"/>
                <a:ea typeface="Century Gothic"/>
              </a:rPr>
              <a:t>Hoy, estudiantes de distintas instituciones educativas resolvieron cuestionarios sobre transparencia,  acceso a la información pública y protección de datos personales, giraron la ruleta, ganaron premios y conocieron más sobre sus derechos!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DD231F96-6651-D9F3-616A-BE458D12928F}"/>
              </a:ext>
            </a:extLst>
          </p:cNvPr>
          <p:cNvSpPr/>
          <p:nvPr/>
        </p:nvSpPr>
        <p:spPr>
          <a:xfrm>
            <a:off x="845251" y="3956471"/>
            <a:ext cx="7646485"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14 de septiembre </a:t>
            </a:r>
            <a:endParaRPr lang="es-MX" sz="1600" b="1" dirty="0">
              <a:solidFill>
                <a:schemeClr val="dk1"/>
              </a:solidFill>
              <a:latin typeface="+mn-lt"/>
              <a:ea typeface="Century Gothic"/>
            </a:endParaRPr>
          </a:p>
          <a:p>
            <a:r>
              <a:rPr lang="es-MX" sz="1600" dirty="0">
                <a:solidFill>
                  <a:schemeClr val="tx1"/>
                </a:solidFill>
                <a:latin typeface="+mn-lt"/>
              </a:rPr>
              <a:t>Se lleva a cabo la Sesión Ordinaria 215 de Consejo General del Instituto Coahuilense de Acceso a la Información Pública, en las instalaciones del ICAI.</a:t>
            </a:r>
          </a:p>
        </p:txBody>
      </p:sp>
    </p:spTree>
    <p:extLst>
      <p:ext uri="{BB962C8B-B14F-4D97-AF65-F5344CB8AC3E}">
        <p14:creationId xmlns:p14="http://schemas.microsoft.com/office/powerpoint/2010/main" val="63187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p:nvPr/>
        </p:nvSpPr>
        <p:spPr>
          <a:xfrm>
            <a:off x="5148263" y="188913"/>
            <a:ext cx="3779837" cy="400069"/>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168" name="Google Shape;168;p3"/>
          <p:cNvSpPr/>
          <p:nvPr/>
        </p:nvSpPr>
        <p:spPr>
          <a:xfrm>
            <a:off x="905266" y="926047"/>
            <a:ext cx="7921500" cy="1943762"/>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p:txBody>
      </p:sp>
      <p:sp>
        <p:nvSpPr>
          <p:cNvPr id="171" name="Google Shape;171;p3"/>
          <p:cNvSpPr/>
          <p:nvPr/>
        </p:nvSpPr>
        <p:spPr>
          <a:xfrm>
            <a:off x="1097280" y="1064026"/>
            <a:ext cx="7406447" cy="1949211"/>
          </a:xfrm>
          <a:prstGeom prst="rect">
            <a:avLst/>
          </a:prstGeom>
          <a:noFill/>
          <a:ln>
            <a:noFill/>
          </a:ln>
        </p:spPr>
        <p:txBody>
          <a:bodyPr spcFirstLastPara="1" wrap="square" lIns="91425" tIns="45700" rIns="91425" bIns="45700" anchor="t" anchorCtr="0">
            <a:spAutoFit/>
          </a:bodyPr>
          <a:lstStyle/>
          <a:p>
            <a:r>
              <a:rPr lang="es-MX" sz="1600" b="1" dirty="0">
                <a:solidFill>
                  <a:schemeClr val="dk1"/>
                </a:solidFill>
                <a:latin typeface="+mn-lt"/>
                <a:ea typeface="Century Gothic"/>
                <a:cs typeface="Century Gothic"/>
                <a:sym typeface="Century Gothic"/>
              </a:rPr>
              <a:t>Lunes 5 de septiembre</a:t>
            </a:r>
          </a:p>
          <a:p>
            <a:r>
              <a:rPr lang="es-MX" sz="1600" b="0" i="0" dirty="0">
                <a:solidFill>
                  <a:schemeClr val="tx1"/>
                </a:solidFill>
                <a:effectLst/>
                <a:latin typeface="+mn-lt"/>
              </a:rPr>
              <a:t>En "El Poder de la Transparencia", retransmisión del programa del 8 de agosto, en el que Arturo Valdez Ramos, Jefe del departamento de Tecnologías de la Información y Seguimiento de Programas, del departamento de Capacitación y Cultura de la Transparencia ICAII habla sobre su rol como capacitador, de estudiantes de secundaria, preparatoria, docentes o administrativos.</a:t>
            </a:r>
            <a:endParaRPr lang="es-MX" sz="1600" dirty="0">
              <a:latin typeface="+mn-lt"/>
            </a:endParaRPr>
          </a:p>
          <a:p>
            <a:pPr marL="0" marR="0" lvl="0" indent="0" algn="l" rtl="0">
              <a:spcBef>
                <a:spcPts val="800"/>
              </a:spcBef>
              <a:spcAft>
                <a:spcPts val="0"/>
              </a:spcAft>
              <a:buNone/>
            </a:pPr>
            <a:endParaRPr sz="1800" dirty="0">
              <a:solidFill>
                <a:schemeClr val="dk1"/>
              </a:solidFill>
              <a:latin typeface="Century Gothic"/>
              <a:ea typeface="Century Gothic"/>
              <a:cs typeface="Century Gothic"/>
              <a:sym typeface="Century Gothic"/>
            </a:endParaRPr>
          </a:p>
        </p:txBody>
      </p:sp>
      <p:sp>
        <p:nvSpPr>
          <p:cNvPr id="7" name="Google Shape;177;p4">
            <a:extLst>
              <a:ext uri="{FF2B5EF4-FFF2-40B4-BE49-F238E27FC236}">
                <a16:creationId xmlns:a16="http://schemas.microsoft.com/office/drawing/2014/main" id="{E20B0FFF-1567-4567-A35B-246765895799}"/>
              </a:ext>
            </a:extLst>
          </p:cNvPr>
          <p:cNvSpPr/>
          <p:nvPr/>
        </p:nvSpPr>
        <p:spPr>
          <a:xfrm>
            <a:off x="834925" y="3305909"/>
            <a:ext cx="7921500" cy="208201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cs typeface="Century Gothic"/>
                <a:sym typeface="Century Gothic"/>
              </a:rPr>
              <a:t>Martes 6 de septiembre</a:t>
            </a:r>
            <a:endParaRPr lang="es-MX" sz="1600" b="1" dirty="0">
              <a:solidFill>
                <a:schemeClr val="dk1"/>
              </a:solidFill>
              <a:latin typeface="+mn-lt"/>
              <a:ea typeface="Century Gothic"/>
              <a:cs typeface="Century Gothic"/>
            </a:endParaRPr>
          </a:p>
          <a:p>
            <a:r>
              <a:rPr lang="es-MX" sz="1600" dirty="0">
                <a:latin typeface="+mn-lt"/>
              </a:rPr>
              <a:t>El ICAI y el Instituto Nacional de Acceso a la Información Pública y Protección de Datos te invita a seguir las conferencias que impartirán expertos en materia de #Transparencia, Acceso a la Información y Protección de Datos Personales durante la Feria Internacional del Libro Coahuila 2022.</a:t>
            </a:r>
            <a:endParaRPr lang="es-MX" dirty="0">
              <a:solidFill>
                <a:schemeClr val="tx1"/>
              </a:solidFill>
              <a:latin typeface="+mn-lt"/>
            </a:endParaRPr>
          </a:p>
          <a:p>
            <a:endParaRPr lang="es-MX" sz="1600"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CA7A39A8-4AB1-B90C-D7BC-06577B34806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2A184C25-DF74-E65D-B9E5-22F326F3DC69}"/>
              </a:ext>
            </a:extLst>
          </p:cNvPr>
          <p:cNvSpPr/>
          <p:nvPr/>
        </p:nvSpPr>
        <p:spPr>
          <a:xfrm>
            <a:off x="845251" y="1216855"/>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14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El  jueves 8 de septiembre, integrantes de la Dirección de Capacitación y Cultura de la Transparencia del ICAI impartieron una capacitación a la Coordinación de Igualdad de Género de la Universidad Autónoma de Coahuila sobre Derecho de Acceso a la Información (DAI) y las herramientas para ejercerlo, como son la consulta de la Información Pública de Oficio (IPO) y la solicitud de información a través de la plataforma SISAI 2.0.</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D2249B3A-83AB-6266-5506-4A49CDB3BB7E}"/>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a:t>
            </a:r>
            <a:r>
              <a:rPr lang="es-MX" sz="1600" b="1" dirty="0" err="1">
                <a:solidFill>
                  <a:schemeClr val="dk1"/>
                </a:solidFill>
                <a:latin typeface="+mn-lt"/>
                <a:ea typeface="Century Gothic"/>
                <a:sym typeface="Century Gothic"/>
              </a:rPr>
              <a:t>Miercóles</a:t>
            </a:r>
            <a:r>
              <a:rPr lang="es-MX" sz="1600" b="1" dirty="0">
                <a:solidFill>
                  <a:schemeClr val="dk1"/>
                </a:solidFill>
                <a:latin typeface="+mn-lt"/>
                <a:ea typeface="Century Gothic"/>
                <a:sym typeface="Century Gothic"/>
              </a:rPr>
              <a:t> 14 de septiembre </a:t>
            </a:r>
            <a:endParaRPr lang="es-MX" sz="1600" b="1" dirty="0">
              <a:solidFill>
                <a:schemeClr val="dk1"/>
              </a:solidFill>
              <a:latin typeface="+mn-lt"/>
              <a:ea typeface="Century Gothic"/>
            </a:endParaRPr>
          </a:p>
          <a:p>
            <a:r>
              <a:rPr lang="es-MX" sz="1600" dirty="0">
                <a:solidFill>
                  <a:schemeClr val="tx1"/>
                </a:solidFill>
                <a:latin typeface="+mn-lt"/>
              </a:rPr>
              <a:t>Por causas de fuerza mayor, se suspende la participación de la Comisionada del ICAI, Bertha Icela Mata Ortiz, programada para hoy miércoles 14 de septiembre a las 17:30 horas en la FILC 2022. </a:t>
            </a:r>
          </a:p>
          <a:p>
            <a:r>
              <a:rPr lang="es-MX" sz="1600" dirty="0">
                <a:solidFill>
                  <a:schemeClr val="tx1"/>
                </a:solidFill>
                <a:latin typeface="+mn-lt"/>
              </a:rPr>
              <a:t>En su lugar intervendrá Gustavo Adolfo Zavala </a:t>
            </a:r>
            <a:r>
              <a:rPr lang="es-MX" sz="1600" dirty="0" err="1">
                <a:solidFill>
                  <a:schemeClr val="tx1"/>
                </a:solidFill>
                <a:latin typeface="+mn-lt"/>
              </a:rPr>
              <a:t>Slehiman</a:t>
            </a:r>
            <a:r>
              <a:rPr lang="es-MX" sz="1600" dirty="0">
                <a:solidFill>
                  <a:schemeClr val="tx1"/>
                </a:solidFill>
                <a:latin typeface="+mn-lt"/>
              </a:rPr>
              <a:t>, Director de Capacitación y Cultura de la Transparencia, con el tema “El Plan DAI como medio de aprovechamiento del Derecho de Acceso a la Información en Coahuila".</a:t>
            </a:r>
          </a:p>
        </p:txBody>
      </p:sp>
    </p:spTree>
    <p:extLst>
      <p:ext uri="{BB962C8B-B14F-4D97-AF65-F5344CB8AC3E}">
        <p14:creationId xmlns:p14="http://schemas.microsoft.com/office/powerpoint/2010/main" val="3176244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81D9A5D8-9937-7CD5-204A-77AC39CADA2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4FC39388-6242-A5B3-F4DD-3FDA9BB4EF91}"/>
              </a:ext>
            </a:extLst>
          </p:cNvPr>
          <p:cNvSpPr/>
          <p:nvPr/>
        </p:nvSpPr>
        <p:spPr>
          <a:xfrm>
            <a:off x="845251" y="1005525"/>
            <a:ext cx="7921500" cy="223004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14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El Comisionado del ICAI, Francisco Javier Diez de Urdanivia del Valle impartió la Capacitación de la </a:t>
            </a:r>
            <a:r>
              <a:rPr lang="es-MX" sz="1600" dirty="0" err="1">
                <a:solidFill>
                  <a:schemeClr val="tx1"/>
                </a:solidFill>
                <a:latin typeface="+mn-lt"/>
                <a:ea typeface="Century Gothic"/>
              </a:rPr>
              <a:t>implementacion</a:t>
            </a:r>
            <a:r>
              <a:rPr lang="es-MX" sz="1600" dirty="0">
                <a:solidFill>
                  <a:schemeClr val="tx1"/>
                </a:solidFill>
                <a:latin typeface="+mn-lt"/>
                <a:ea typeface="Century Gothic"/>
              </a:rPr>
              <a:t> de la Nueva Ley General de Archivos y Entrega-</a:t>
            </a:r>
            <a:r>
              <a:rPr lang="es-MX" sz="1600" dirty="0" err="1">
                <a:solidFill>
                  <a:schemeClr val="tx1"/>
                </a:solidFill>
                <a:latin typeface="+mn-lt"/>
                <a:ea typeface="Century Gothic"/>
              </a:rPr>
              <a:t>Recepcion</a:t>
            </a:r>
            <a:r>
              <a:rPr lang="es-MX" sz="1600" dirty="0">
                <a:solidFill>
                  <a:schemeClr val="tx1"/>
                </a:solidFill>
                <a:latin typeface="+mn-lt"/>
                <a:ea typeface="Century Gothic"/>
              </a:rPr>
              <a:t> a personal jurisdiccional y administrativo del Tribunal de Justicia Administrativa de Coahuila de Zaragoza.</a:t>
            </a:r>
          </a:p>
          <a:p>
            <a:r>
              <a:rPr lang="es-MX" sz="1600" dirty="0">
                <a:solidFill>
                  <a:schemeClr val="tx1"/>
                </a:solidFill>
                <a:latin typeface="+mn-lt"/>
                <a:ea typeface="Century Gothic"/>
              </a:rPr>
              <a:t>Estuvieron presentes el Magistrado Presidente, Jesús Sotomayor; el Comisionado del ICAI, José Manuel </a:t>
            </a:r>
            <a:r>
              <a:rPr lang="es-MX" sz="1600" dirty="0" err="1">
                <a:solidFill>
                  <a:schemeClr val="tx1"/>
                </a:solidFill>
                <a:latin typeface="+mn-lt"/>
                <a:ea typeface="Century Gothic"/>
              </a:rPr>
              <a:t>Jimenez</a:t>
            </a:r>
            <a:r>
              <a:rPr lang="es-MX" sz="1600" dirty="0">
                <a:solidFill>
                  <a:schemeClr val="tx1"/>
                </a:solidFill>
                <a:latin typeface="+mn-lt"/>
                <a:ea typeface="Century Gothic"/>
              </a:rPr>
              <a:t> y Meléndez y la Directora de Gestión Documental y de Procedimientos del ICAI, Verónica Ramos Torres.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875522D4-1D54-6BFE-221C-A6D68F35AA5B}"/>
              </a:ext>
            </a:extLst>
          </p:cNvPr>
          <p:cNvSpPr/>
          <p:nvPr/>
        </p:nvSpPr>
        <p:spPr>
          <a:xfrm>
            <a:off x="982759" y="3448091"/>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14 de septiembre </a:t>
            </a:r>
            <a:endParaRPr lang="es-MX" sz="1600" b="1" dirty="0">
              <a:solidFill>
                <a:schemeClr val="dk1"/>
              </a:solidFill>
              <a:latin typeface="+mn-lt"/>
              <a:ea typeface="Century Gothic"/>
            </a:endParaRPr>
          </a:p>
          <a:p>
            <a:r>
              <a:rPr lang="es-MX" sz="1600" dirty="0">
                <a:solidFill>
                  <a:schemeClr val="tx1"/>
                </a:solidFill>
                <a:latin typeface="+mn-lt"/>
              </a:rPr>
              <a:t>En las actividades del ICAI en la Feria Internacional del Libro Coahuila, este miércoles 14 de septiembre se llevó a cabo la conferencia titulada "El #PlanDAI como medio de aprovechamiento del Derecho de Acceso a la Información en #Coahuila", a cargo de Gustavo Zavala </a:t>
            </a:r>
            <a:r>
              <a:rPr lang="es-MX" sz="1600" dirty="0" err="1">
                <a:solidFill>
                  <a:schemeClr val="tx1"/>
                </a:solidFill>
                <a:latin typeface="+mn-lt"/>
              </a:rPr>
              <a:t>Slehiman</a:t>
            </a:r>
            <a:r>
              <a:rPr lang="es-MX" sz="1600" dirty="0">
                <a:solidFill>
                  <a:schemeClr val="tx1"/>
                </a:solidFill>
                <a:latin typeface="+mn-lt"/>
              </a:rPr>
              <a:t>, Director de Capacitación y Cultura de la Transparencia del ICAI.</a:t>
            </a:r>
          </a:p>
        </p:txBody>
      </p:sp>
    </p:spTree>
    <p:extLst>
      <p:ext uri="{BB962C8B-B14F-4D97-AF65-F5344CB8AC3E}">
        <p14:creationId xmlns:p14="http://schemas.microsoft.com/office/powerpoint/2010/main" val="395529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3;p5">
            <a:extLst>
              <a:ext uri="{FF2B5EF4-FFF2-40B4-BE49-F238E27FC236}">
                <a16:creationId xmlns:a16="http://schemas.microsoft.com/office/drawing/2014/main" id="{B522051A-1622-2B8D-ADA0-6FAB59E6828A}"/>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8" name="Google Shape;184;p5">
            <a:extLst>
              <a:ext uri="{FF2B5EF4-FFF2-40B4-BE49-F238E27FC236}">
                <a16:creationId xmlns:a16="http://schemas.microsoft.com/office/drawing/2014/main" id="{A389BA22-7CBD-16D7-16FD-E4BE92077BC2}"/>
              </a:ext>
            </a:extLst>
          </p:cNvPr>
          <p:cNvSpPr/>
          <p:nvPr/>
        </p:nvSpPr>
        <p:spPr>
          <a:xfrm>
            <a:off x="1120345" y="1020099"/>
            <a:ext cx="7921500" cy="519782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14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El Comisionado Presidente del ICAI, Luis </a:t>
            </a:r>
            <a:r>
              <a:rPr lang="es-MX" sz="1600" dirty="0" err="1">
                <a:solidFill>
                  <a:schemeClr val="tx1"/>
                </a:solidFill>
                <a:latin typeface="+mn-lt"/>
                <a:ea typeface="Century Gothic"/>
              </a:rPr>
              <a:t>Gonzalez</a:t>
            </a:r>
            <a:r>
              <a:rPr lang="es-MX" sz="1600" dirty="0">
                <a:solidFill>
                  <a:schemeClr val="tx1"/>
                </a:solidFill>
                <a:latin typeface="+mn-lt"/>
                <a:ea typeface="Century Gothic"/>
              </a:rPr>
              <a:t> Briseño; la Comisionada, Bertha Icela Mata Ortiz; el Director General, Luis Fernando García </a:t>
            </a:r>
            <a:r>
              <a:rPr lang="es-MX" sz="1600" dirty="0" err="1">
                <a:solidFill>
                  <a:schemeClr val="tx1"/>
                </a:solidFill>
                <a:latin typeface="+mn-lt"/>
                <a:ea typeface="Century Gothic"/>
              </a:rPr>
              <a:t>Abusaíd</a:t>
            </a:r>
            <a:r>
              <a:rPr lang="es-MX" sz="1600" dirty="0">
                <a:solidFill>
                  <a:schemeClr val="tx1"/>
                </a:solidFill>
                <a:latin typeface="+mn-lt"/>
                <a:ea typeface="Century Gothic"/>
              </a:rPr>
              <a:t>; los directores de Capacitación y Cultura de la Transparencia, Gustavo Zavala </a:t>
            </a:r>
            <a:r>
              <a:rPr lang="es-MX" sz="1600" dirty="0" err="1">
                <a:solidFill>
                  <a:schemeClr val="tx1"/>
                </a:solidFill>
                <a:latin typeface="+mn-lt"/>
                <a:ea typeface="Century Gothic"/>
              </a:rPr>
              <a:t>Slehiman</a:t>
            </a:r>
            <a:r>
              <a:rPr lang="es-MX" sz="1600" dirty="0">
                <a:solidFill>
                  <a:schemeClr val="tx1"/>
                </a:solidFill>
                <a:latin typeface="+mn-lt"/>
                <a:ea typeface="Century Gothic"/>
              </a:rPr>
              <a:t> y de Datos Personales, Reynaldo Rosas Cepeda y funcionarios de ambas direcciones asistieron a la certificación del Centro de Profesionalización, Acreditación, Certificación y Carrera de la Fiscalía General del Estado de Coahuila de Zaragoza como Institución Promotora de la transparencia. </a:t>
            </a:r>
          </a:p>
          <a:p>
            <a:endParaRPr lang="es-MX" sz="1600" dirty="0">
              <a:solidFill>
                <a:schemeClr val="tx1"/>
              </a:solidFill>
              <a:latin typeface="+mn-lt"/>
              <a:ea typeface="Century Gothic"/>
            </a:endParaRPr>
          </a:p>
          <a:p>
            <a:r>
              <a:rPr lang="es-MX" sz="1600" dirty="0">
                <a:solidFill>
                  <a:schemeClr val="tx1"/>
                </a:solidFill>
                <a:latin typeface="+mn-lt"/>
                <a:ea typeface="Century Gothic"/>
              </a:rPr>
              <a:t>Asistieron entre otras autoridades, Jorge Humberto Rodríguez López, Fiscal Ministerial; Maribel Araceli Rodríguez Ramírez, Directora del Centro de Profesionalización, Acreditación, Certificación y Carrera; Armando Gutiérrez González, Presidente del Consejo Ciudadano de Seguridad Pública, Región Sureste; Francisco Osorio Morales, Subdirector de Educación Media y Superior.</a:t>
            </a:r>
            <a:endParaRPr lang="es-MX" sz="1600" dirty="0">
              <a:solidFill>
                <a:schemeClr val="tx1"/>
              </a:solidFill>
              <a:latin typeface="+mn-lt"/>
            </a:endParaRPr>
          </a:p>
        </p:txBody>
      </p:sp>
    </p:spTree>
    <p:extLst>
      <p:ext uri="{BB962C8B-B14F-4D97-AF65-F5344CB8AC3E}">
        <p14:creationId xmlns:p14="http://schemas.microsoft.com/office/powerpoint/2010/main" val="299492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6510EE27-63EB-4E26-8AE8-98EE3B70EFED}"/>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A8D22672-5BA9-1018-FFB6-C65AD729D1E6}"/>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Jueves 15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El Comisionado Presidente del ICAI, Luis González Briseño habló en su conferencia sobre "La protección de datos personales en los niños de primaria", esto desde la Feria Internacional del Libro Coahuila 2022. </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1B626CF7-A2BE-D478-B06C-978147030C0A}"/>
              </a:ext>
            </a:extLst>
          </p:cNvPr>
          <p:cNvSpPr/>
          <p:nvPr/>
        </p:nvSpPr>
        <p:spPr>
          <a:xfrm>
            <a:off x="982759" y="3052689"/>
            <a:ext cx="7646485" cy="258845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mn-lt"/>
              <a:ea typeface="Century Gothic"/>
              <a:sym typeface="Century Gothic"/>
            </a:endParaRPr>
          </a:p>
          <a:p>
            <a:endParaRPr lang="es-MX" sz="1600" b="1" dirty="0">
              <a:solidFill>
                <a:schemeClr val="dk1"/>
              </a:solidFill>
              <a:latin typeface="+mn-lt"/>
              <a:ea typeface="Century Gothic"/>
              <a:sym typeface="Century Gothic"/>
            </a:endParaRPr>
          </a:p>
          <a:p>
            <a:endParaRPr lang="es-MX" sz="1600" b="1" dirty="0">
              <a:solidFill>
                <a:schemeClr val="dk1"/>
              </a:solidFill>
              <a:latin typeface="+mn-lt"/>
              <a:ea typeface="Century Gothic"/>
              <a:sym typeface="Century Gothic"/>
            </a:endParaRPr>
          </a:p>
          <a:p>
            <a:r>
              <a:rPr lang="es-MX" sz="1600" b="1" dirty="0">
                <a:solidFill>
                  <a:schemeClr val="dk1"/>
                </a:solidFill>
                <a:latin typeface="+mn-lt"/>
                <a:ea typeface="Century Gothic"/>
                <a:sym typeface="Century Gothic"/>
              </a:rPr>
              <a:t>Viernes 16 de septiembre </a:t>
            </a:r>
            <a:endParaRPr lang="es-MX" sz="1600" b="1" dirty="0">
              <a:solidFill>
                <a:schemeClr val="dk1"/>
              </a:solidFill>
              <a:latin typeface="+mn-lt"/>
              <a:ea typeface="Century Gothic"/>
            </a:endParaRPr>
          </a:p>
          <a:p>
            <a:r>
              <a:rPr lang="es-MX" sz="1600" dirty="0">
                <a:solidFill>
                  <a:schemeClr val="tx1"/>
                </a:solidFill>
                <a:latin typeface="+mn-lt"/>
              </a:rPr>
              <a:t>Hoy por la mañana el Magistrado Presidente del Poder Judicial del Estado de Coahuila de Zaragoza, Miguel Mery </a:t>
            </a:r>
            <a:r>
              <a:rPr lang="es-MX" sz="1600" dirty="0" err="1">
                <a:solidFill>
                  <a:schemeClr val="tx1"/>
                </a:solidFill>
                <a:latin typeface="+mn-lt"/>
              </a:rPr>
              <a:t>Ayup</a:t>
            </a:r>
            <a:r>
              <a:rPr lang="es-MX" sz="1600" dirty="0">
                <a:solidFill>
                  <a:schemeClr val="tx1"/>
                </a:solidFill>
                <a:latin typeface="+mn-lt"/>
              </a:rPr>
              <a:t> visitó el stand del ICAI en la Feria Internacional del Libro Coahuila.</a:t>
            </a:r>
          </a:p>
          <a:p>
            <a:endParaRPr lang="es-MX" sz="1600" dirty="0">
              <a:solidFill>
                <a:schemeClr val="tx1"/>
              </a:solidFill>
              <a:latin typeface="+mn-lt"/>
            </a:endParaRPr>
          </a:p>
          <a:p>
            <a:r>
              <a:rPr lang="es-MX" sz="1600" dirty="0">
                <a:solidFill>
                  <a:schemeClr val="tx1"/>
                </a:solidFill>
                <a:latin typeface="+mn-lt"/>
              </a:rPr>
              <a:t>Siguen las actividades en el stand del ICAI dentro de la Feria Internacional del Libro Coahuila. Algunas imágenes de estos días.</a:t>
            </a: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a:p>
            <a:endParaRPr lang="es-MX" sz="1600" dirty="0">
              <a:solidFill>
                <a:schemeClr val="tx1"/>
              </a:solidFill>
              <a:latin typeface="+mn-lt"/>
            </a:endParaRPr>
          </a:p>
        </p:txBody>
      </p:sp>
    </p:spTree>
    <p:extLst>
      <p:ext uri="{BB962C8B-B14F-4D97-AF65-F5344CB8AC3E}">
        <p14:creationId xmlns:p14="http://schemas.microsoft.com/office/powerpoint/2010/main" val="263482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F5EECA50-A05C-298F-BDCF-18FDF2DA2138}"/>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CF8B2D2D-61EA-FAF9-6226-FA1394594819}"/>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Sábado 17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Gracias a niñas, niños, jóvenes y adultos que visitan el stand del ICAI en la Feria Internacional del Libro Coahuila y conocen o reafirman, gracias a las actividades como resolver los mini cuestionarios por QR que realizan ahí, sus conocimientos sobre #Transparencia y #DatosPersonales.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0BB004FD-34AB-3D97-1412-F9A393B4BE8C}"/>
              </a:ext>
            </a:extLst>
          </p:cNvPr>
          <p:cNvSpPr/>
          <p:nvPr/>
        </p:nvSpPr>
        <p:spPr>
          <a:xfrm>
            <a:off x="982759" y="3428999"/>
            <a:ext cx="7646485" cy="221214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Domingo 17 de septiembre </a:t>
            </a:r>
          </a:p>
          <a:p>
            <a:r>
              <a:rPr lang="es-MX" sz="1600" dirty="0">
                <a:solidFill>
                  <a:schemeClr val="tx1"/>
                </a:solidFill>
                <a:latin typeface="+mn-lt"/>
              </a:rPr>
              <a:t>Hoy cierra la Feria Internacional del Libro Coahuila y con ella el stand del ICAI.</a:t>
            </a:r>
          </a:p>
          <a:p>
            <a:r>
              <a:rPr lang="es-MX" sz="1600" dirty="0">
                <a:solidFill>
                  <a:schemeClr val="tx1"/>
                </a:solidFill>
                <a:latin typeface="+mn-lt"/>
              </a:rPr>
              <a:t>Aprovecha y como ellos, visítanos, participa en interesantes actividades, gana obsequios y conoce más de #Transparencia y #ProteccióndeDatosPersonales.</a:t>
            </a:r>
          </a:p>
        </p:txBody>
      </p:sp>
    </p:spTree>
    <p:extLst>
      <p:ext uri="{BB962C8B-B14F-4D97-AF65-F5344CB8AC3E}">
        <p14:creationId xmlns:p14="http://schemas.microsoft.com/office/powerpoint/2010/main" val="326786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ED78D5A0-8C79-3493-F1E1-24F48F97A8FF}"/>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7A1C953F-C3CC-DCA3-CDC5-D19F2858BD5B}"/>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19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Hoy, en "El Poder de la Transparencia" retransmitimos la conferencia "La protección de los datos personales en los niños de primaria", que el Comisionado Presidente del ICAI, Luis González Briseño impartió dentro de las actividades de la Feria Internacional del Libro Coahuila.</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5821A636-B849-F423-3646-E25BB9E5DC7B}"/>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Lunes 19 de septiembre </a:t>
            </a:r>
            <a:endParaRPr lang="es-MX" sz="1600" b="1" dirty="0">
              <a:solidFill>
                <a:schemeClr val="dk1"/>
              </a:solidFill>
              <a:latin typeface="+mn-lt"/>
              <a:ea typeface="Century Gothic"/>
            </a:endParaRPr>
          </a:p>
          <a:p>
            <a:r>
              <a:rPr lang="es-MX" sz="1600" dirty="0">
                <a:solidFill>
                  <a:schemeClr val="tx1"/>
                </a:solidFill>
                <a:latin typeface="+mn-lt"/>
              </a:rPr>
              <a:t>Hoy por la mañana, personal de diferentes organismos del Poder Ejecutivo recibió capacitación de parte de Antonio de la Cruz de Santiago, Subdirector de Sistemas de Acceso a la Información del INAI.</a:t>
            </a:r>
          </a:p>
          <a:p>
            <a:r>
              <a:rPr lang="es-MX" sz="1600" dirty="0">
                <a:solidFill>
                  <a:schemeClr val="tx1"/>
                </a:solidFill>
                <a:latin typeface="+mn-lt"/>
              </a:rPr>
              <a:t>El taller "Publicación de información en la Plataforma Nacional de Transparencia" se impartió en las instalaciones de la Secretaría de Fiscalización y Rendición de Cuentas y continuará mañana.</a:t>
            </a:r>
          </a:p>
        </p:txBody>
      </p:sp>
    </p:spTree>
    <p:extLst>
      <p:ext uri="{BB962C8B-B14F-4D97-AF65-F5344CB8AC3E}">
        <p14:creationId xmlns:p14="http://schemas.microsoft.com/office/powerpoint/2010/main" val="2615220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3FFF7383-D85C-FDEC-7088-2F962418DBF5}"/>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AA53EED0-54A2-09C7-87FF-3D12E11EC376}"/>
              </a:ext>
            </a:extLst>
          </p:cNvPr>
          <p:cNvSpPr/>
          <p:nvPr/>
        </p:nvSpPr>
        <p:spPr>
          <a:xfrm>
            <a:off x="845251" y="1026946"/>
            <a:ext cx="7921500" cy="240406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Martes 20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En la Secretaría de Fiscalización y Rendición de Cuentas continuó la capacitación a diferentes Organismos Descentralizados. El Comisionado Presidente del ICAI, Luis González Briseño dio unas palabras de bienvenida a los asistentes.</a:t>
            </a:r>
          </a:p>
          <a:p>
            <a:endParaRPr lang="es-MX" sz="1600" dirty="0">
              <a:solidFill>
                <a:schemeClr val="tx1"/>
              </a:solidFill>
              <a:latin typeface="+mn-lt"/>
              <a:ea typeface="Century Gothic"/>
            </a:endParaRPr>
          </a:p>
          <a:p>
            <a:r>
              <a:rPr lang="es-MX" sz="1600" dirty="0">
                <a:solidFill>
                  <a:schemeClr val="tx1"/>
                </a:solidFill>
                <a:latin typeface="+mn-lt"/>
                <a:ea typeface="Century Gothic"/>
              </a:rPr>
              <a:t>Antonio de la Cruz de Santiago, Subdirector de Sistemas de Acceso a la Información del Instituto Nacional de Transparencia, Acceso a la Información y </a:t>
            </a:r>
            <a:r>
              <a:rPr lang="es-MX" sz="1600" dirty="0" err="1">
                <a:solidFill>
                  <a:schemeClr val="tx1"/>
                </a:solidFill>
                <a:latin typeface="+mn-lt"/>
                <a:ea typeface="Century Gothic"/>
              </a:rPr>
              <a:t>Protecion</a:t>
            </a:r>
            <a:r>
              <a:rPr lang="es-MX" sz="1600" dirty="0">
                <a:solidFill>
                  <a:schemeClr val="tx1"/>
                </a:solidFill>
                <a:latin typeface="+mn-lt"/>
                <a:ea typeface="Century Gothic"/>
              </a:rPr>
              <a:t> fue el instructor del taller "Publicación de información en la Plataforma Nacional de Transparencia”.</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BA7BF7BB-7B26-8730-DBD6-15C8385C5328}"/>
              </a:ext>
            </a:extLst>
          </p:cNvPr>
          <p:cNvSpPr/>
          <p:nvPr/>
        </p:nvSpPr>
        <p:spPr>
          <a:xfrm>
            <a:off x="982759" y="3750549"/>
            <a:ext cx="7646485" cy="200313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Jueves 22 de septiembre </a:t>
            </a:r>
            <a:endParaRPr lang="es-MX" sz="1600" b="1" dirty="0">
              <a:solidFill>
                <a:schemeClr val="dk1"/>
              </a:solidFill>
              <a:latin typeface="+mn-lt"/>
              <a:ea typeface="Century Gothic"/>
            </a:endParaRPr>
          </a:p>
          <a:p>
            <a:r>
              <a:rPr lang="es-MX" sz="1600" dirty="0">
                <a:solidFill>
                  <a:schemeClr val="tx1"/>
                </a:solidFill>
                <a:latin typeface="+mn-lt"/>
              </a:rPr>
              <a:t>El Comisionado Presidente del @ICAI, Luis González Briseño nos habla sobre los sencillos pasos para presentar una #SolicitudDeInformación y el uso de la #PlataformaNacionalDeTransparencia.</a:t>
            </a:r>
          </a:p>
        </p:txBody>
      </p:sp>
    </p:spTree>
    <p:extLst>
      <p:ext uri="{BB962C8B-B14F-4D97-AF65-F5344CB8AC3E}">
        <p14:creationId xmlns:p14="http://schemas.microsoft.com/office/powerpoint/2010/main" val="895894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A33CDBFA-6CEF-D877-BCB2-1FBB2022B5FB}"/>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1350B9B0-AF54-80B7-26C0-BACE2E72FCD8}"/>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Lunes 26 de septiembre </a:t>
            </a:r>
            <a:endParaRPr lang="es-MX" sz="1600" b="1" dirty="0">
              <a:solidFill>
                <a:schemeClr val="dk1"/>
              </a:solidFill>
              <a:latin typeface="+mn-lt"/>
              <a:ea typeface="Century Gothic"/>
            </a:endParaRPr>
          </a:p>
          <a:p>
            <a:endParaRPr lang="es-MX" sz="1600" dirty="0">
              <a:solidFill>
                <a:schemeClr val="tx1"/>
              </a:solidFill>
              <a:latin typeface="+mn-lt"/>
              <a:ea typeface="Century Gothic"/>
            </a:endParaRPr>
          </a:p>
          <a:p>
            <a:r>
              <a:rPr lang="es-MX" sz="1600" dirty="0">
                <a:solidFill>
                  <a:schemeClr val="tx1"/>
                </a:solidFill>
                <a:latin typeface="+mn-lt"/>
                <a:ea typeface="Century Gothic"/>
              </a:rPr>
              <a:t>Hoy, en "El Poder de la Transparencia" estará Patricia Esther </a:t>
            </a:r>
            <a:r>
              <a:rPr lang="es-MX" sz="1600" dirty="0" err="1">
                <a:solidFill>
                  <a:schemeClr val="tx1"/>
                </a:solidFill>
                <a:latin typeface="+mn-lt"/>
                <a:ea typeface="Century Gothic"/>
              </a:rPr>
              <a:t>Yeverino</a:t>
            </a:r>
            <a:r>
              <a:rPr lang="es-MX" sz="1600" dirty="0">
                <a:solidFill>
                  <a:schemeClr val="tx1"/>
                </a:solidFill>
                <a:latin typeface="+mn-lt"/>
                <a:ea typeface="Century Gothic"/>
              </a:rPr>
              <a:t> </a:t>
            </a:r>
            <a:r>
              <a:rPr lang="es-MX" sz="1600" dirty="0" err="1">
                <a:solidFill>
                  <a:schemeClr val="tx1"/>
                </a:solidFill>
                <a:latin typeface="+mn-lt"/>
                <a:ea typeface="Century Gothic"/>
              </a:rPr>
              <a:t>Mayola</a:t>
            </a:r>
            <a:r>
              <a:rPr lang="es-MX" sz="1600" dirty="0">
                <a:solidFill>
                  <a:schemeClr val="tx1"/>
                </a:solidFill>
                <a:latin typeface="+mn-lt"/>
                <a:ea typeface="Century Gothic"/>
              </a:rPr>
              <a:t>, Directora General para Promover la Igualdad y Prevenir la Discriminación en #Coahuila, el Comisionado Presidente del ICAI, Luis González Briseño conducirá el programa.</a:t>
            </a:r>
          </a:p>
          <a:p>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04204DEC-505F-E268-CE85-C644D69DC38A}"/>
              </a:ext>
            </a:extLst>
          </p:cNvPr>
          <p:cNvSpPr/>
          <p:nvPr/>
        </p:nvSpPr>
        <p:spPr>
          <a:xfrm>
            <a:off x="982759" y="3154740"/>
            <a:ext cx="7646485" cy="313351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Miércoles 27 de septiembre </a:t>
            </a:r>
            <a:endParaRPr lang="es-MX" sz="1600" b="1" dirty="0">
              <a:solidFill>
                <a:schemeClr val="dk1"/>
              </a:solidFill>
              <a:latin typeface="+mn-lt"/>
              <a:ea typeface="Century Gothic"/>
            </a:endParaRPr>
          </a:p>
          <a:p>
            <a:r>
              <a:rPr lang="es-MX" sz="1600" dirty="0">
                <a:solidFill>
                  <a:schemeClr val="tx1"/>
                </a:solidFill>
                <a:latin typeface="+mn-lt"/>
              </a:rPr>
              <a:t>Acceso a la Información Pública para la Inclusión.</a:t>
            </a:r>
          </a:p>
          <a:p>
            <a:r>
              <a:rPr lang="es-MX" sz="1600" dirty="0">
                <a:solidFill>
                  <a:schemeClr val="tx1"/>
                </a:solidFill>
                <a:latin typeface="+mn-lt"/>
              </a:rPr>
              <a:t>Una de las formas del Plan de Socialización del Derecho de Acceso a la Información para llegar a grupos vulnerables en comunidades rurales en el Estado de #Coahuila, ha sido la integración del Consejo Promotor de Transparencia en la Educación con integrantes del Gobierno del Estado a través de la Secretaría de Fiscalización y Rendición de Cuentas, Secretaría de Educación Coahuila y del ICAI. </a:t>
            </a:r>
          </a:p>
          <a:p>
            <a:r>
              <a:rPr lang="es-MX" sz="1600" dirty="0">
                <a:solidFill>
                  <a:schemeClr val="tx1"/>
                </a:solidFill>
                <a:latin typeface="+mn-lt"/>
              </a:rPr>
              <a:t>#movidaregionalrta2022</a:t>
            </a:r>
          </a:p>
          <a:p>
            <a:r>
              <a:rPr lang="es-MX" sz="1600" dirty="0">
                <a:solidFill>
                  <a:schemeClr val="tx1"/>
                </a:solidFill>
                <a:latin typeface="+mn-lt"/>
              </a:rPr>
              <a:t>#informaciónparalainclusión</a:t>
            </a:r>
          </a:p>
        </p:txBody>
      </p:sp>
    </p:spTree>
    <p:extLst>
      <p:ext uri="{BB962C8B-B14F-4D97-AF65-F5344CB8AC3E}">
        <p14:creationId xmlns:p14="http://schemas.microsoft.com/office/powerpoint/2010/main" val="32197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131B4BAF-AB54-3A68-4493-4FB7BA01E9F3}"/>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77DF534E-22DF-C927-DB9E-F3A87DE210AF}"/>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Martes 27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Este lunes 3 de octubre no te pierdas la entrevista al Mtro. Luis González Briseño Comisionado Presidente del ICAI a través del 100.1 F.M. de Radio Tecnológico de Saltillo. #elpoderdelosnúmeros</a:t>
            </a:r>
          </a:p>
          <a:p>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16ED67F9-FB38-7C25-B9A7-8E3E16BBDF0C}"/>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Miércoles 28 de septiembre </a:t>
            </a:r>
            <a:endParaRPr lang="es-MX" sz="1600" b="1" dirty="0">
              <a:solidFill>
                <a:schemeClr val="dk1"/>
              </a:solidFill>
              <a:latin typeface="+mn-lt"/>
              <a:ea typeface="Century Gothic"/>
            </a:endParaRPr>
          </a:p>
          <a:p>
            <a:r>
              <a:rPr lang="es-MX" sz="1600" dirty="0">
                <a:solidFill>
                  <a:schemeClr val="tx1"/>
                </a:solidFill>
                <a:latin typeface="+mn-lt"/>
              </a:rPr>
              <a:t>El ICAI, en el marco de la Conmemoración del Día Internacional de Acceso Universal a la Información invita, realizó el miércoles 28 de septiembre del 2022 a las 11:00 horas, al conversatorio virtual “Inclusión y Transparencia”.</a:t>
            </a:r>
          </a:p>
          <a:p>
            <a:r>
              <a:rPr lang="es-MX" sz="1600" dirty="0">
                <a:solidFill>
                  <a:schemeClr val="tx1"/>
                </a:solidFill>
                <a:latin typeface="+mn-lt"/>
              </a:rPr>
              <a:t>Participaron el maestro Luis González Briseño, Comisionado Presidente del ICAII; la maestra Magdalena Jaime Cepeda, Titular de la Coordinación de Igualdad de Género de la UAdeC y la maestra Patricia </a:t>
            </a:r>
            <a:r>
              <a:rPr lang="es-MX" sz="1600" dirty="0" err="1">
                <a:solidFill>
                  <a:schemeClr val="tx1"/>
                </a:solidFill>
                <a:latin typeface="+mn-lt"/>
              </a:rPr>
              <a:t>Yeverino</a:t>
            </a:r>
            <a:r>
              <a:rPr lang="es-MX" sz="1600" dirty="0">
                <a:solidFill>
                  <a:schemeClr val="tx1"/>
                </a:solidFill>
                <a:latin typeface="+mn-lt"/>
              </a:rPr>
              <a:t> </a:t>
            </a:r>
            <a:r>
              <a:rPr lang="es-MX" sz="1600" dirty="0" err="1">
                <a:solidFill>
                  <a:schemeClr val="tx1"/>
                </a:solidFill>
                <a:latin typeface="+mn-lt"/>
              </a:rPr>
              <a:t>Mayola</a:t>
            </a:r>
            <a:r>
              <a:rPr lang="es-MX" sz="1600" dirty="0">
                <a:solidFill>
                  <a:schemeClr val="tx1"/>
                </a:solidFill>
                <a:latin typeface="+mn-lt"/>
              </a:rPr>
              <a:t>, de la Dirección para Promover la Igualdad y Prevenir  la Discriminación en el Estado de Coahuila.</a:t>
            </a:r>
          </a:p>
        </p:txBody>
      </p:sp>
    </p:spTree>
    <p:extLst>
      <p:ext uri="{BB962C8B-B14F-4D97-AF65-F5344CB8AC3E}">
        <p14:creationId xmlns:p14="http://schemas.microsoft.com/office/powerpoint/2010/main" val="3287676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790A7475-F0F5-B77C-0F69-9A5CC2D048FB}"/>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5E4372C1-FFAF-EE53-9047-9A76AA843A90}"/>
              </a:ext>
            </a:extLst>
          </p:cNvPr>
          <p:cNvSpPr/>
          <p:nvPr/>
        </p:nvSpPr>
        <p:spPr>
          <a:xfrm>
            <a:off x="845251" y="977389"/>
            <a:ext cx="7921500" cy="287715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28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Hoy, en que se conmemora el Día internacional del Acceso Universal a la Información, el Comisionado Presidente del ICAI, Luis González Briseño recibió la visita del Presidente del Comité Coordinador de la Secretaria Ejecutiva del Sistema Estatal Anticorrupción de Coahuila, Carlos Rangel Orona; de la Consejera del Consejo de Participación Ciudadana, </a:t>
            </a:r>
            <a:r>
              <a:rPr lang="es-MX" sz="1600" dirty="0" err="1">
                <a:solidFill>
                  <a:schemeClr val="tx1"/>
                </a:solidFill>
                <a:latin typeface="+mn-lt"/>
                <a:ea typeface="Century Gothic"/>
              </a:rPr>
              <a:t>Jafia</a:t>
            </a:r>
            <a:r>
              <a:rPr lang="es-MX" sz="1600" dirty="0">
                <a:solidFill>
                  <a:schemeClr val="tx1"/>
                </a:solidFill>
                <a:latin typeface="+mn-lt"/>
                <a:ea typeface="Century Gothic"/>
              </a:rPr>
              <a:t> Pacheco Valtierra y del Encargado del Despacho de la Secretaría Técnica de la Secretaría Ejecutiva del Sistema Anticorrupción del Estado de Coahuila de Zaragoza, Mauricio Contreras Montoya.</a:t>
            </a:r>
          </a:p>
          <a:p>
            <a:r>
              <a:rPr lang="es-MX" sz="1600" dirty="0">
                <a:solidFill>
                  <a:schemeClr val="tx1"/>
                </a:solidFill>
                <a:latin typeface="+mn-lt"/>
                <a:ea typeface="Century Gothic"/>
              </a:rPr>
              <a:t>El motivo de la reunión fue para fortalecer los lazos de colaboración entre ambas instituciones.</a:t>
            </a:r>
            <a:endParaRPr lang="es-MX" sz="1600" dirty="0">
              <a:solidFill>
                <a:schemeClr val="tx1"/>
              </a:solidFill>
              <a:latin typeface="+mn-lt"/>
            </a:endParaRPr>
          </a:p>
        </p:txBody>
      </p:sp>
      <p:sp>
        <p:nvSpPr>
          <p:cNvPr id="6" name="Google Shape;184;p5">
            <a:extLst>
              <a:ext uri="{FF2B5EF4-FFF2-40B4-BE49-F238E27FC236}">
                <a16:creationId xmlns:a16="http://schemas.microsoft.com/office/drawing/2014/main" id="{118135AD-1A2C-DD0F-C41F-EC3D33E58B04}"/>
              </a:ext>
            </a:extLst>
          </p:cNvPr>
          <p:cNvSpPr/>
          <p:nvPr/>
        </p:nvSpPr>
        <p:spPr>
          <a:xfrm>
            <a:off x="982759" y="4375052"/>
            <a:ext cx="7646485" cy="192727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Jueves 29 de septiembre </a:t>
            </a:r>
            <a:endParaRPr lang="es-MX" sz="1600" b="1" dirty="0">
              <a:solidFill>
                <a:schemeClr val="dk1"/>
              </a:solidFill>
              <a:latin typeface="+mn-lt"/>
              <a:ea typeface="Century Gothic"/>
            </a:endParaRPr>
          </a:p>
          <a:p>
            <a:r>
              <a:rPr lang="es-MX" sz="1600" dirty="0">
                <a:solidFill>
                  <a:schemeClr val="tx1"/>
                </a:solidFill>
                <a:latin typeface="+mn-lt"/>
              </a:rPr>
              <a:t>Alfredo Sánchez Marín, Jefe del Departamento Impulso a la Cultura de la Transparencia del ICAI, impartió el martes un curso sobre la Ley de #Transparencia y Acceso a la Información a alumnos de diferentes especialidades del turno Vespertino, de la UTRC Oficial</a:t>
            </a:r>
          </a:p>
        </p:txBody>
      </p:sp>
    </p:spTree>
    <p:extLst>
      <p:ext uri="{BB962C8B-B14F-4D97-AF65-F5344CB8AC3E}">
        <p14:creationId xmlns:p14="http://schemas.microsoft.com/office/powerpoint/2010/main" val="149760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178" name="Google Shape;178;p4"/>
          <p:cNvSpPr/>
          <p:nvPr/>
        </p:nvSpPr>
        <p:spPr>
          <a:xfrm>
            <a:off x="1013521" y="1002448"/>
            <a:ext cx="7914580" cy="187739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a:solidFill>
                  <a:schemeClr val="tx1"/>
                </a:solidFill>
                <a:latin typeface="+mn-lt"/>
              </a:rPr>
              <a:t>Martes 6 de </a:t>
            </a:r>
            <a:r>
              <a:rPr lang="en-US" sz="1600" b="1" dirty="0" err="1">
                <a:solidFill>
                  <a:schemeClr val="tx1"/>
                </a:solidFill>
                <a:latin typeface="+mn-lt"/>
              </a:rPr>
              <a:t>septiembre</a:t>
            </a:r>
            <a:endParaRPr lang="en-US" sz="1600" b="1" dirty="0">
              <a:solidFill>
                <a:schemeClr val="tx1"/>
              </a:solidFill>
              <a:latin typeface="+mn-lt"/>
            </a:endParaRPr>
          </a:p>
          <a:p>
            <a:r>
              <a:rPr lang="es-MX" sz="1600" dirty="0">
                <a:solidFill>
                  <a:schemeClr val="tx1"/>
                </a:solidFill>
                <a:latin typeface="+mn-lt"/>
              </a:rPr>
              <a:t>Como parte de las actividades del ICAI, este viernes 9 de septiembre a las 17:30 horas en la Feria Internacional del Libro Coahuila síguenos en la conferencia que impartirá Francisco Javier Acuña Llamas, Comisionado del Instituto Nacional de Transparencia, Acceso a la Información y Protección de Datos Personales.</a:t>
            </a:r>
            <a:endParaRPr lang="es-MX" sz="1600" dirty="0">
              <a:solidFill>
                <a:schemeClr val="tx1"/>
              </a:solidFill>
              <a:latin typeface="+mn-lt"/>
              <a:ea typeface="Century Gothic"/>
              <a:cs typeface="Century Gothic"/>
            </a:endParaRPr>
          </a:p>
        </p:txBody>
      </p:sp>
      <p:sp>
        <p:nvSpPr>
          <p:cNvPr id="4" name="Google Shape;178;p4">
            <a:extLst>
              <a:ext uri="{FF2B5EF4-FFF2-40B4-BE49-F238E27FC236}">
                <a16:creationId xmlns:a16="http://schemas.microsoft.com/office/drawing/2014/main" id="{64C85ACE-B367-4A32-1B7A-0F53660FF04F}"/>
              </a:ext>
            </a:extLst>
          </p:cNvPr>
          <p:cNvSpPr/>
          <p:nvPr/>
        </p:nvSpPr>
        <p:spPr>
          <a:xfrm>
            <a:off x="1013520" y="3300498"/>
            <a:ext cx="7914580" cy="1877394"/>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err="1">
                <a:solidFill>
                  <a:schemeClr val="dk1"/>
                </a:solidFill>
                <a:latin typeface="+mn-lt"/>
              </a:rPr>
              <a:t>Miércoles</a:t>
            </a:r>
            <a:r>
              <a:rPr lang="en-US" sz="1600" b="1" dirty="0">
                <a:solidFill>
                  <a:schemeClr val="dk1"/>
                </a:solidFill>
                <a:latin typeface="+mn-lt"/>
              </a:rPr>
              <a:t> 7 de </a:t>
            </a:r>
            <a:r>
              <a:rPr lang="en-US" sz="1600" b="1" dirty="0" err="1">
                <a:solidFill>
                  <a:schemeClr val="dk1"/>
                </a:solidFill>
                <a:latin typeface="+mn-lt"/>
              </a:rPr>
              <a:t>septiembre</a:t>
            </a:r>
            <a:endParaRPr lang="en-US" sz="1600" b="1" dirty="0">
              <a:solidFill>
                <a:schemeClr val="dk1"/>
              </a:solidFill>
              <a:latin typeface="+mn-lt"/>
            </a:endParaRPr>
          </a:p>
          <a:p>
            <a:r>
              <a:rPr lang="es-MX" sz="1600" dirty="0">
                <a:solidFill>
                  <a:schemeClr val="tx1"/>
                </a:solidFill>
                <a:latin typeface="+mn-lt"/>
              </a:rPr>
              <a:t>Estas son las actividades con las que el ICAI participará en la próxima Feria Internacional del Libro Coahuila 2022.</a:t>
            </a:r>
          </a:p>
          <a:p>
            <a:r>
              <a:rPr lang="es-MX" sz="1600" dirty="0">
                <a:solidFill>
                  <a:schemeClr val="tx1"/>
                </a:solidFill>
                <a:latin typeface="+mn-lt"/>
              </a:rPr>
              <a:t>Toma nota y acompáñanos, ya sea de manera presencial o virtual, a través de nuestras Redes Sociales y escucha a los expertos hablar de temas de #Transparencia, #ProteccióndeDatos ¡y más!</a:t>
            </a:r>
            <a:endParaRPr lang="en-US" sz="1200" b="1" dirty="0">
              <a:solidFill>
                <a:schemeClr val="tx1"/>
              </a:solidFill>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5">
            <a:extLst>
              <a:ext uri="{FF2B5EF4-FFF2-40B4-BE49-F238E27FC236}">
                <a16:creationId xmlns:a16="http://schemas.microsoft.com/office/drawing/2014/main" id="{C29E94F7-4759-5D70-5ED8-BCA782267DCE}"/>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5" name="Google Shape;184;p5">
            <a:extLst>
              <a:ext uri="{FF2B5EF4-FFF2-40B4-BE49-F238E27FC236}">
                <a16:creationId xmlns:a16="http://schemas.microsoft.com/office/drawing/2014/main" id="{A05F266F-3B7F-3D56-37B1-78E00743EC32}"/>
              </a:ext>
            </a:extLst>
          </p:cNvPr>
          <p:cNvSpPr/>
          <p:nvPr/>
        </p:nvSpPr>
        <p:spPr>
          <a:xfrm>
            <a:off x="939432" y="595741"/>
            <a:ext cx="7921500" cy="2991521"/>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Jueves 29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México a través del Consejo Nacional de Evaluación de la Política de Desarrollo Social ha realizado investigaciones para integrar la metodología para la medición multidimensional de la pobreza en conjunto con los lineamientos y criterios generales para la definición, identificación y medición de pobreza y la Encuesta Nacional de Ingresos y Gastos de los Hogares del Instituto Nacional de Estadística y Geografía </a:t>
            </a:r>
          </a:p>
          <a:p>
            <a:r>
              <a:rPr lang="es-MX" sz="1600" dirty="0">
                <a:solidFill>
                  <a:schemeClr val="tx1"/>
                </a:solidFill>
                <a:latin typeface="+mn-lt"/>
                <a:ea typeface="Century Gothic"/>
              </a:rPr>
              <a:t>Esto con la finalidad de que por medio de la publicación de dicha información las instituciones enfoquen programas y planes en necesidad de grupos vulnerables. </a:t>
            </a:r>
          </a:p>
          <a:p>
            <a:r>
              <a:rPr lang="es-MX" sz="1600" dirty="0">
                <a:solidFill>
                  <a:schemeClr val="tx1"/>
                </a:solidFill>
                <a:latin typeface="+mn-lt"/>
                <a:ea typeface="Century Gothic"/>
              </a:rPr>
              <a:t>#MovidaRegionalRTA2022</a:t>
            </a:r>
          </a:p>
        </p:txBody>
      </p:sp>
      <p:sp>
        <p:nvSpPr>
          <p:cNvPr id="6" name="Google Shape;184;p5">
            <a:extLst>
              <a:ext uri="{FF2B5EF4-FFF2-40B4-BE49-F238E27FC236}">
                <a16:creationId xmlns:a16="http://schemas.microsoft.com/office/drawing/2014/main" id="{951D06F8-A5A4-DD80-1421-FFFBC9A0DE61}"/>
              </a:ext>
            </a:extLst>
          </p:cNvPr>
          <p:cNvSpPr/>
          <p:nvPr/>
        </p:nvSpPr>
        <p:spPr>
          <a:xfrm>
            <a:off x="982759" y="3882682"/>
            <a:ext cx="7646485" cy="2933113"/>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Jueves 29  de septiembre </a:t>
            </a:r>
            <a:endParaRPr lang="es-MX" sz="1600" b="1" dirty="0">
              <a:solidFill>
                <a:schemeClr val="dk1"/>
              </a:solidFill>
              <a:latin typeface="+mn-lt"/>
              <a:ea typeface="Century Gothic"/>
            </a:endParaRPr>
          </a:p>
          <a:p>
            <a:r>
              <a:rPr lang="es-MX" sz="1600" dirty="0">
                <a:solidFill>
                  <a:schemeClr val="tx1"/>
                </a:solidFill>
                <a:latin typeface="+mn-lt"/>
              </a:rPr>
              <a:t>Ayer miércoles, Alfredo Sánchez Marín, Jefe del Departamento Impulso a la Cultura de la Transparencia del ICAI, impartió un curso sobre la Ley de #Transparencia, Acceso a la Información, Derecho a ser informados, entre otros temas a alumnos de nuevo ingreso de la carrera de Desarrollo de Negocios del turno Vespertino, de la UTRC Oficial.</a:t>
            </a:r>
          </a:p>
          <a:p>
            <a:r>
              <a:rPr lang="es-MX" sz="1600" dirty="0">
                <a:solidFill>
                  <a:schemeClr val="tx1"/>
                </a:solidFill>
                <a:latin typeface="+mn-lt"/>
              </a:rPr>
              <a:t>En el evento estuvieron presentes Sergio Villarreal Cárdenas, Rector de la Universidad, Laura Luz Pérez Castro, Directora Académica; Rosalía Bernal Garza, Jefa de Oficina de Control Interno y Archivo y Juan Ricardo Arana Guedea, Director de Vinculación, Planeación y Titular de la Unidad de Transparencia.</a:t>
            </a:r>
          </a:p>
        </p:txBody>
      </p:sp>
    </p:spTree>
    <p:extLst>
      <p:ext uri="{BB962C8B-B14F-4D97-AF65-F5344CB8AC3E}">
        <p14:creationId xmlns:p14="http://schemas.microsoft.com/office/powerpoint/2010/main" val="311884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4" name="Google Shape;184;p5">
            <a:extLst>
              <a:ext uri="{FF2B5EF4-FFF2-40B4-BE49-F238E27FC236}">
                <a16:creationId xmlns:a16="http://schemas.microsoft.com/office/drawing/2014/main" id="{7DD30121-DB53-491E-835E-6B8372A2643E}"/>
              </a:ext>
            </a:extLst>
          </p:cNvPr>
          <p:cNvSpPr/>
          <p:nvPr/>
        </p:nvSpPr>
        <p:spPr>
          <a:xfrm>
            <a:off x="1000848" y="1147336"/>
            <a:ext cx="7921500" cy="1877218"/>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Miércoles 7 de septiembre </a:t>
            </a:r>
          </a:p>
          <a:p>
            <a:r>
              <a:rPr lang="es-MX" sz="1600" dirty="0">
                <a:solidFill>
                  <a:schemeClr val="tx1"/>
                </a:solidFill>
                <a:latin typeface="+mn-lt"/>
              </a:rPr>
              <a:t>Cada uno de los integrantes del ICAI se prepara con entusiasmo para la próxima Feria Internacional del Libro Coahuila 2022 que arranca actividades este viernes 9 de septiembre del 2022.</a:t>
            </a:r>
          </a:p>
          <a:p>
            <a:r>
              <a:rPr lang="es-MX" sz="1600" dirty="0">
                <a:solidFill>
                  <a:schemeClr val="tx1"/>
                </a:solidFill>
                <a:latin typeface="+mn-lt"/>
              </a:rPr>
              <a:t>Sigue las redes sociales de este organismo autónomo para más información.</a:t>
            </a:r>
            <a:r>
              <a:rPr lang="es-MX" sz="1600" b="0" i="0" dirty="0">
                <a:solidFill>
                  <a:schemeClr val="tx1"/>
                </a:solidFill>
                <a:effectLst/>
                <a:latin typeface="+mn-lt"/>
              </a:rPr>
              <a:t>.</a:t>
            </a:r>
            <a:endParaRPr lang="es-MX" sz="1600" b="1" dirty="0">
              <a:solidFill>
                <a:schemeClr val="tx1"/>
              </a:solidFill>
              <a:latin typeface="+mn-lt"/>
              <a:ea typeface="Century Gothic"/>
            </a:endParaRPr>
          </a:p>
        </p:txBody>
      </p:sp>
      <p:sp>
        <p:nvSpPr>
          <p:cNvPr id="3" name="Google Shape;184;p5">
            <a:extLst>
              <a:ext uri="{FF2B5EF4-FFF2-40B4-BE49-F238E27FC236}">
                <a16:creationId xmlns:a16="http://schemas.microsoft.com/office/drawing/2014/main" id="{710C21CF-8BA4-3560-1CC8-B42E246516E4}"/>
              </a:ext>
            </a:extLst>
          </p:cNvPr>
          <p:cNvSpPr/>
          <p:nvPr/>
        </p:nvSpPr>
        <p:spPr>
          <a:xfrm>
            <a:off x="1000848" y="3332452"/>
            <a:ext cx="7921500" cy="320902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latin typeface="+mn-lt"/>
                <a:ea typeface="Century Gothic"/>
              </a:rPr>
              <a:t>Jueves 8 de septiembre</a:t>
            </a:r>
            <a:endParaRPr lang="es-MX" sz="1600" dirty="0">
              <a:latin typeface="+mn-lt"/>
              <a:ea typeface="Century Gothic"/>
            </a:endParaRPr>
          </a:p>
          <a:p>
            <a:endParaRPr lang="es-MX" sz="1600" dirty="0">
              <a:solidFill>
                <a:schemeClr val="tx1"/>
              </a:solidFill>
              <a:latin typeface="+mn-lt"/>
            </a:endParaRPr>
          </a:p>
          <a:p>
            <a:r>
              <a:rPr lang="es-MX" sz="1600" b="0" i="0" dirty="0">
                <a:solidFill>
                  <a:schemeClr val="tx1"/>
                </a:solidFill>
                <a:effectLst/>
                <a:latin typeface="+mn-lt"/>
              </a:rPr>
              <a:t>Hoy se llevó a cabo la Vigésima Quinta Sesión Ordinaria del Consejo Promotor de la Transparencia en la Educación a través de la plataforma Zoom. </a:t>
            </a:r>
          </a:p>
          <a:p>
            <a:r>
              <a:rPr lang="es-MX" sz="1600" b="0" i="0" dirty="0">
                <a:solidFill>
                  <a:schemeClr val="tx1"/>
                </a:solidFill>
                <a:effectLst/>
                <a:latin typeface="+mn-lt"/>
              </a:rPr>
              <a:t>Luis González Briseño, Comisionado Presidente del Instituto Coahuilense de Acceso a la Información Pública (ICAI) dio unas palabras de bienvenida, mientras que Mariana </a:t>
            </a:r>
            <a:r>
              <a:rPr lang="es-MX" sz="1600" b="0" i="0" dirty="0" err="1">
                <a:solidFill>
                  <a:schemeClr val="tx1"/>
                </a:solidFill>
                <a:effectLst/>
                <a:latin typeface="+mn-lt"/>
              </a:rPr>
              <a:t>Pechir</a:t>
            </a:r>
            <a:r>
              <a:rPr lang="es-MX" sz="1600" b="0" i="0" dirty="0">
                <a:solidFill>
                  <a:schemeClr val="tx1"/>
                </a:solidFill>
                <a:effectLst/>
                <a:latin typeface="+mn-lt"/>
              </a:rPr>
              <a:t> Pérez, habló a nombre de Teresa Guajardo Berlanga, titular de la Secretaría de Fiscalización y Rendición de Cuentas.</a:t>
            </a:r>
            <a:endParaRPr lang="es-MX" sz="1200" b="1" dirty="0">
              <a:solidFill>
                <a:schemeClr val="tx1"/>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148263"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2" name="Google Shape;184;p5">
            <a:extLst>
              <a:ext uri="{FF2B5EF4-FFF2-40B4-BE49-F238E27FC236}">
                <a16:creationId xmlns:a16="http://schemas.microsoft.com/office/drawing/2014/main" id="{9A81ECA4-8449-7EF9-E54B-7027A9E0FF86}"/>
              </a:ext>
            </a:extLst>
          </p:cNvPr>
          <p:cNvSpPr/>
          <p:nvPr/>
        </p:nvSpPr>
        <p:spPr>
          <a:xfrm>
            <a:off x="1000848" y="3676915"/>
            <a:ext cx="7921500" cy="1739146"/>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lang="es-MX" sz="1600" b="1" dirty="0">
              <a:solidFill>
                <a:schemeClr val="dk1"/>
              </a:solidFill>
              <a:latin typeface="Century Gothic"/>
              <a:ea typeface="Century Gothic"/>
            </a:endParaRPr>
          </a:p>
          <a:p>
            <a:r>
              <a:rPr lang="es-MX" sz="1600" b="1" dirty="0">
                <a:solidFill>
                  <a:schemeClr val="dk1"/>
                </a:solidFill>
                <a:latin typeface="+mn-lt"/>
                <a:ea typeface="Century Gothic"/>
              </a:rPr>
              <a:t>Viernes 9 de septiembre</a:t>
            </a:r>
          </a:p>
          <a:p>
            <a:r>
              <a:rPr lang="es-MX" sz="1600" b="0" i="0" dirty="0">
                <a:solidFill>
                  <a:schemeClr val="tx1"/>
                </a:solidFill>
                <a:effectLst/>
                <a:latin typeface="+mn-lt"/>
              </a:rPr>
              <a:t>El Comisionado Presidente del ICAI estuvo en la inauguración de la Feria Internacional del Libro Coahuila 2022 desde la Ciudad Universitaria de la Universidad Autónoma de Coahuila en #Arteaga,#Coahuila.</a:t>
            </a:r>
            <a:endParaRPr lang="es-MX" sz="1600" dirty="0">
              <a:ea typeface="Century Gothic"/>
            </a:endParaRPr>
          </a:p>
          <a:p>
            <a:endParaRPr lang="es-MX" sz="1600" dirty="0">
              <a:ea typeface="Century Gothic"/>
            </a:endParaRPr>
          </a:p>
        </p:txBody>
      </p:sp>
      <p:sp>
        <p:nvSpPr>
          <p:cNvPr id="3" name="Google Shape;184;p5">
            <a:extLst>
              <a:ext uri="{FF2B5EF4-FFF2-40B4-BE49-F238E27FC236}">
                <a16:creationId xmlns:a16="http://schemas.microsoft.com/office/drawing/2014/main" id="{C25B449D-F820-DAB4-93F0-64FB2B47F12E}"/>
              </a:ext>
            </a:extLst>
          </p:cNvPr>
          <p:cNvSpPr/>
          <p:nvPr/>
        </p:nvSpPr>
        <p:spPr>
          <a:xfrm>
            <a:off x="1000848" y="1034812"/>
            <a:ext cx="8050151" cy="1946589"/>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Ya estamos en la Feria Internacional del Libro Coahuila 2022 y te esperamos en el stand del ICAI para hablarte #Transparencia , Protección de Datos Personales y mucho más.</a:t>
            </a:r>
            <a:endParaRPr lang="es-MX" sz="1600" dirty="0">
              <a:solidFill>
                <a:schemeClr val="tx1"/>
              </a:solidFill>
              <a:latin typeface="+mn-lt"/>
            </a:endParaRPr>
          </a:p>
        </p:txBody>
      </p:sp>
    </p:spTree>
    <p:extLst>
      <p:ext uri="{BB962C8B-B14F-4D97-AF65-F5344CB8AC3E}">
        <p14:creationId xmlns:p14="http://schemas.microsoft.com/office/powerpoint/2010/main" val="54254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4" name="Google Shape;184;p5">
            <a:extLst>
              <a:ext uri="{FF2B5EF4-FFF2-40B4-BE49-F238E27FC236}">
                <a16:creationId xmlns:a16="http://schemas.microsoft.com/office/drawing/2014/main" id="{7DD30121-DB53-491E-835E-6B8372A2643E}"/>
              </a:ext>
            </a:extLst>
          </p:cNvPr>
          <p:cNvSpPr/>
          <p:nvPr/>
        </p:nvSpPr>
        <p:spPr>
          <a:xfrm>
            <a:off x="943726"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Presentamos un resumen de lo que sucedió en el stand del ICAI en el primer día de la Feria Internacional del Libro Coahuila.</a:t>
            </a:r>
          </a:p>
          <a:p>
            <a:r>
              <a:rPr lang="es-MX" sz="1600" dirty="0">
                <a:solidFill>
                  <a:schemeClr val="tx1"/>
                </a:solidFill>
                <a:latin typeface="+mn-lt"/>
                <a:ea typeface="Century Gothic"/>
              </a:rPr>
              <a:t>Nuestra primera visitante fue la regidora del ayuntamiento de #Torreón Elba Leticia de Alba Galarza, quien se interesó en la publicación "Observatorio de transparencia legislativa y parlamento abierto" y se llevó un ejemplar.</a:t>
            </a:r>
            <a:endParaRPr lang="es-MX" sz="1600" dirty="0">
              <a:solidFill>
                <a:schemeClr val="tx1"/>
              </a:solidFill>
              <a:latin typeface="+mn-lt"/>
            </a:endParaRPr>
          </a:p>
        </p:txBody>
      </p:sp>
      <p:sp>
        <p:nvSpPr>
          <p:cNvPr id="14" name="Google Shape;184;p5">
            <a:extLst>
              <a:ext uri="{FF2B5EF4-FFF2-40B4-BE49-F238E27FC236}">
                <a16:creationId xmlns:a16="http://schemas.microsoft.com/office/drawing/2014/main" id="{2D97BD6F-65B6-BC29-8384-A423927ACCCE}"/>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rPr>
              <a:t>Visitó el stand del ICAI el maestro Lucas Martínez Sánchez, director del Archivo General del Estado de Coahuila - AGEC  </a:t>
            </a:r>
          </a:p>
        </p:txBody>
      </p:sp>
    </p:spTree>
    <p:extLst>
      <p:ext uri="{BB962C8B-B14F-4D97-AF65-F5344CB8AC3E}">
        <p14:creationId xmlns:p14="http://schemas.microsoft.com/office/powerpoint/2010/main" val="118265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3" name="Google Shape;183;p5">
            <a:extLst>
              <a:ext uri="{FF2B5EF4-FFF2-40B4-BE49-F238E27FC236}">
                <a16:creationId xmlns:a16="http://schemas.microsoft.com/office/drawing/2014/main" id="{5910435B-CD42-9965-284A-CB166D070A24}"/>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4" name="Google Shape;184;p5">
            <a:extLst>
              <a:ext uri="{FF2B5EF4-FFF2-40B4-BE49-F238E27FC236}">
                <a16:creationId xmlns:a16="http://schemas.microsoft.com/office/drawing/2014/main" id="{D0269A83-0201-BFB9-F6EB-FE52FBB92FE4}"/>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Visitaron en el stand de la Feria Internacional del Libro Coahuila al Comisionado Presidente, Luis González Briseño, el Magistrado Presidente del Tribunal de Justicia Administrativa de Coahuila de Zaragoza, Jesús Gerardo Sotomayor Hernández y el Fiscal, Jesús Homero Flores, de la Fiscalía Especializada en Combate a la Corrupción.</a:t>
            </a:r>
            <a:endParaRPr lang="es-MX" sz="1600" dirty="0">
              <a:solidFill>
                <a:schemeClr val="tx1"/>
              </a:solidFill>
              <a:latin typeface="+mn-lt"/>
            </a:endParaRPr>
          </a:p>
        </p:txBody>
      </p:sp>
      <p:sp>
        <p:nvSpPr>
          <p:cNvPr id="5" name="Google Shape;184;p5">
            <a:extLst>
              <a:ext uri="{FF2B5EF4-FFF2-40B4-BE49-F238E27FC236}">
                <a16:creationId xmlns:a16="http://schemas.microsoft.com/office/drawing/2014/main" id="{715819CC-BCAC-E0DD-9D4C-E1F4EA0FAAFC}"/>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rPr>
              <a:t>Estuvieron en el stand del ICAI, junto al Comisionado Presidente, Luis González Briseño, la Consejera Electoral del Instituto Electoral de Coahuila, Leticia Bravo Ostos y el Magistrado Presidente de la Sala Penal del Tribunal Superior de Justicia, del Poder Judicial del Estado de Coahuila de Zaragoza, Juan José </a:t>
            </a:r>
            <a:r>
              <a:rPr lang="es-MX" sz="1600" dirty="0" err="1">
                <a:solidFill>
                  <a:schemeClr val="tx1"/>
                </a:solidFill>
                <a:latin typeface="+mn-lt"/>
              </a:rPr>
              <a:t>Yañez</a:t>
            </a:r>
            <a:r>
              <a:rPr lang="es-MX" sz="1600" dirty="0">
                <a:solidFill>
                  <a:schemeClr val="tx1"/>
                </a:solidFill>
                <a:latin typeface="+mn-lt"/>
              </a:rPr>
              <a:t> Arreola.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3" name="Google Shape;183;p5">
            <a:extLst>
              <a:ext uri="{FF2B5EF4-FFF2-40B4-BE49-F238E27FC236}">
                <a16:creationId xmlns:a16="http://schemas.microsoft.com/office/drawing/2014/main" id="{19FCC09D-FDCB-66D5-DDF8-03BD9F34C19B}"/>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4" name="Google Shape;184;p5">
            <a:extLst>
              <a:ext uri="{FF2B5EF4-FFF2-40B4-BE49-F238E27FC236}">
                <a16:creationId xmlns:a16="http://schemas.microsoft.com/office/drawing/2014/main" id="{314B6D22-536E-3F0C-837C-03A0DF13426B}"/>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 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Entre los visitantes al stand del ICAI estuvo Norma Zapata, directora de la Librería del Fondo Carlos Monsiváis.</a:t>
            </a:r>
            <a:endParaRPr lang="es-MX" sz="1600" dirty="0">
              <a:solidFill>
                <a:schemeClr val="tx1"/>
              </a:solidFill>
              <a:latin typeface="+mn-lt"/>
            </a:endParaRPr>
          </a:p>
        </p:txBody>
      </p:sp>
      <p:sp>
        <p:nvSpPr>
          <p:cNvPr id="5" name="Google Shape;184;p5">
            <a:extLst>
              <a:ext uri="{FF2B5EF4-FFF2-40B4-BE49-F238E27FC236}">
                <a16:creationId xmlns:a16="http://schemas.microsoft.com/office/drawing/2014/main" id="{102B18BF-9E9E-F183-BDC2-0C28FBE472F4}"/>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rPr>
              <a:t>En el stand del ICAI en la Feria Internacional del Libro Coahuila, acudió la Secretaria de la Secretaría del Medio Ambiente Coahuila, Eglantina Canales Gutiérrez y recibió varios artículos promocionales.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Google Shape;183;p5">
            <a:extLst>
              <a:ext uri="{FF2B5EF4-FFF2-40B4-BE49-F238E27FC236}">
                <a16:creationId xmlns:a16="http://schemas.microsoft.com/office/drawing/2014/main" id="{904DBD8B-C007-893D-8E0A-C7BE490B5585}"/>
              </a:ext>
            </a:extLst>
          </p:cNvPr>
          <p:cNvSpPr txBox="1"/>
          <p:nvPr/>
        </p:nvSpPr>
        <p:spPr>
          <a:xfrm>
            <a:off x="5081095" y="188913"/>
            <a:ext cx="3779837" cy="400110"/>
          </a:xfrm>
          <a:prstGeom prst="rect">
            <a:avLst/>
          </a:prstGeom>
          <a:noFill/>
          <a:ln>
            <a:noFill/>
          </a:ln>
        </p:spPr>
        <p:txBody>
          <a:bodyPr spcFirstLastPara="1" wrap="square" lIns="91425" tIns="45700" rIns="91425" bIns="45700" anchor="t" anchorCtr="0">
            <a:spAutoFit/>
          </a:bodyPr>
          <a:lstStyle/>
          <a:p>
            <a:pPr algn="ctr"/>
            <a:r>
              <a:rPr lang="es-MX" sz="2000" dirty="0">
                <a:solidFill>
                  <a:schemeClr val="dk1"/>
                </a:solidFill>
                <a:latin typeface="Century Gothic"/>
                <a:ea typeface="Century Gothic"/>
                <a:cs typeface="Century Gothic"/>
                <a:sym typeface="Century Gothic"/>
              </a:rPr>
              <a:t>Actividades septiembre 2022</a:t>
            </a:r>
            <a:endParaRPr dirty="0">
              <a:solidFill>
                <a:schemeClr val="dk1"/>
              </a:solidFill>
            </a:endParaRPr>
          </a:p>
        </p:txBody>
      </p:sp>
      <p:sp>
        <p:nvSpPr>
          <p:cNvPr id="3" name="Google Shape;184;p5">
            <a:extLst>
              <a:ext uri="{FF2B5EF4-FFF2-40B4-BE49-F238E27FC236}">
                <a16:creationId xmlns:a16="http://schemas.microsoft.com/office/drawing/2014/main" id="{5924BAFE-1AFE-9B7E-3F6B-039505241AF2}"/>
              </a:ext>
            </a:extLst>
          </p:cNvPr>
          <p:cNvSpPr/>
          <p:nvPr/>
        </p:nvSpPr>
        <p:spPr>
          <a:xfrm>
            <a:off x="845251" y="977389"/>
            <a:ext cx="7921500" cy="1788985"/>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ea typeface="Century Gothic"/>
              </a:rPr>
              <a:t>Amigo del ICAI, el director de Coahuila Radio y Televisión, Jorge César visitó al Comisionado Presidente, Luis González Briseño en el stand de la Feria Internacional del Libro Coahuila 2022.</a:t>
            </a:r>
            <a:endParaRPr lang="es-MX" sz="1600" dirty="0">
              <a:solidFill>
                <a:schemeClr val="tx1"/>
              </a:solidFill>
              <a:latin typeface="+mn-lt"/>
            </a:endParaRPr>
          </a:p>
        </p:txBody>
      </p:sp>
      <p:sp>
        <p:nvSpPr>
          <p:cNvPr id="4" name="Google Shape;184;p5">
            <a:extLst>
              <a:ext uri="{FF2B5EF4-FFF2-40B4-BE49-F238E27FC236}">
                <a16:creationId xmlns:a16="http://schemas.microsoft.com/office/drawing/2014/main" id="{6F69DEE1-ECD7-8816-817D-01908C624052}"/>
              </a:ext>
            </a:extLst>
          </p:cNvPr>
          <p:cNvSpPr/>
          <p:nvPr/>
        </p:nvSpPr>
        <p:spPr>
          <a:xfrm>
            <a:off x="982759" y="3237075"/>
            <a:ext cx="7646485" cy="2404070"/>
          </a:xfrm>
          <a:prstGeom prst="flowChartAlternateProcess">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r>
              <a:rPr lang="es-MX" sz="1600" b="1" dirty="0">
                <a:solidFill>
                  <a:schemeClr val="dk1"/>
                </a:solidFill>
                <a:latin typeface="+mn-lt"/>
                <a:ea typeface="Century Gothic"/>
                <a:sym typeface="Century Gothic"/>
              </a:rPr>
              <a:t>Viernes 9 de septiembre </a:t>
            </a:r>
            <a:endParaRPr lang="es-MX" sz="1600" b="1" dirty="0">
              <a:solidFill>
                <a:schemeClr val="dk1"/>
              </a:solidFill>
              <a:latin typeface="+mn-lt"/>
              <a:ea typeface="Century Gothic"/>
            </a:endParaRPr>
          </a:p>
          <a:p>
            <a:r>
              <a:rPr lang="es-MX" sz="1600" dirty="0">
                <a:solidFill>
                  <a:schemeClr val="tx1"/>
                </a:solidFill>
                <a:latin typeface="+mn-lt"/>
              </a:rPr>
              <a:t>Acompañaron al  Comisionado Presidente del ICAI, Luis González Briseño, la Consejera Electoral del Instituto Electoral de Coahuila. Leticia Bravo Ostos y </a:t>
            </a:r>
            <a:r>
              <a:rPr lang="es-MX" sz="1600" dirty="0" err="1">
                <a:solidFill>
                  <a:schemeClr val="tx1"/>
                </a:solidFill>
                <a:latin typeface="+mn-lt"/>
              </a:rPr>
              <a:t>Natanael</a:t>
            </a:r>
            <a:r>
              <a:rPr lang="es-MX" sz="1600" dirty="0">
                <a:solidFill>
                  <a:schemeClr val="tx1"/>
                </a:solidFill>
                <a:latin typeface="+mn-lt"/>
              </a:rPr>
              <a:t> Espinoza, director de la Orquesta Filarmónica del Desierto .</a:t>
            </a:r>
          </a:p>
          <a:p>
            <a:endParaRPr lang="es-MX" sz="1600" dirty="0">
              <a:solidFill>
                <a:schemeClr val="tx1"/>
              </a:solidFill>
              <a:latin typeface="+mn-lt"/>
            </a:endParaRPr>
          </a:p>
        </p:txBody>
      </p:sp>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TotalTime>
  <Words>3628</Words>
  <Application>Microsoft Office PowerPoint</Application>
  <PresentationFormat>Presentación en pantalla (4:3)</PresentationFormat>
  <Paragraphs>194</Paragraphs>
  <Slides>30</Slides>
  <Notes>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30</vt:i4>
      </vt:variant>
    </vt:vector>
  </HeadingPairs>
  <TitlesOfParts>
    <vt:vector size="34" baseType="lpstr">
      <vt:lpstr>Century Gothic</vt:lpstr>
      <vt:lpstr>Corbel</vt:lpstr>
      <vt:lpstr>Arial</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565</cp:revision>
  <dcterms:created xsi:type="dcterms:W3CDTF">2021-03-23T20:23:42Z</dcterms:created>
  <dcterms:modified xsi:type="dcterms:W3CDTF">2022-10-07T20:23:53Z</dcterms:modified>
</cp:coreProperties>
</file>