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esktop\Eduardo%20P&#233;rez\ICAI\ESTADISTICAS\Estad&#237;sticas%202021\Descargas%202021\Octubre\DescargaSolicitudes_5_327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esktop\Eduardo%20P&#233;rez\ICAI\ESTADISTICAS\Estad&#237;sticas%202021\Descargas%202021\Octubre\DescargaSolicitudes_5_327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Medio de Entrada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2727272727272727"/>
                  <c:y val="0.17679558011049723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2626262626262627E-3"/>
                  <c:y val="-0.11996842936069456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3232323232323232"/>
                  <c:y val="2.841357537490137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22853535353535354"/>
                  <c:y val="2.8413575374901343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Hoja1!$A$2:$A$5</c:f>
              <c:strCache>
                <c:ptCount val="4"/>
                <c:pt idx="0">
                  <c:v>Dispositivo Móvil</c:v>
                </c:pt>
                <c:pt idx="1">
                  <c:v>Electrónico</c:v>
                </c:pt>
                <c:pt idx="2">
                  <c:v>Manual</c:v>
                </c:pt>
                <c:pt idx="3">
                  <c:v>Órgano Garante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11</c:v>
                </c:pt>
                <c:pt idx="1">
                  <c:v>1476</c:v>
                </c:pt>
                <c:pt idx="2">
                  <c:v>5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Hoja1!$C$1</c:f>
              <c:strCache>
                <c:ptCount val="1"/>
                <c:pt idx="0">
                  <c:v>Octubre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Meses Comparados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1506</c:v>
                </c:pt>
              </c:numCache>
            </c:numRef>
          </c:val>
        </c:ser>
        <c:ser>
          <c:idx val="0"/>
          <c:order val="1"/>
          <c:tx>
            <c:strRef>
              <c:f>Hoja1!$B$1</c:f>
              <c:strCache>
                <c:ptCount val="1"/>
                <c:pt idx="0">
                  <c:v>Septiembre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Meses Comparados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1683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345740032"/>
        <c:axId val="345742384"/>
      </c:barChart>
      <c:catAx>
        <c:axId val="34574003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Meses Comparados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crossAx val="345742384"/>
        <c:crosses val="autoZero"/>
        <c:auto val="1"/>
        <c:lblAlgn val="ctr"/>
        <c:lblOffset val="100"/>
        <c:noMultiLvlLbl val="0"/>
      </c:catAx>
      <c:valAx>
        <c:axId val="345742384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Número</a:t>
                </a:r>
                <a:r>
                  <a:rPr lang="es-MX" baseline="0" dirty="0" smtClean="0"/>
                  <a:t> de solicitudes</a:t>
                </a:r>
              </a:p>
              <a:p>
                <a:pPr>
                  <a:defRPr/>
                </a:pPr>
                <a:endParaRPr lang="es-MX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74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>
                <a:tint val="3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Hoja1!$B$2</c:f>
              <c:numCache>
                <c:formatCode>General</c:formatCode>
                <c:ptCount val="1"/>
                <c:pt idx="0">
                  <c:v>9873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>
                <a:tint val="4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Hoja1!$C$2</c:f>
              <c:numCache>
                <c:formatCode>General</c:formatCode>
                <c:ptCount val="1"/>
                <c:pt idx="0">
                  <c:v>10406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tint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Hoja1!$D$2</c:f>
              <c:numCache>
                <c:formatCode>General</c:formatCode>
                <c:ptCount val="1"/>
                <c:pt idx="0">
                  <c:v>13697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>
                <a:tint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Hoja1!$E$2</c:f>
              <c:numCache>
                <c:formatCode>General</c:formatCode>
                <c:ptCount val="1"/>
                <c:pt idx="0">
                  <c:v>10939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>
                <a:tint val="6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Hoja1!$F$2</c:f>
              <c:numCache>
                <c:formatCode>General</c:formatCode>
                <c:ptCount val="1"/>
                <c:pt idx="0">
                  <c:v>12640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tint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Hoja1!$G$2</c:f>
              <c:numCache>
                <c:formatCode>General</c:formatCode>
                <c:ptCount val="1"/>
                <c:pt idx="0">
                  <c:v>19899</c:v>
                </c:pt>
              </c:numCache>
            </c:numRef>
          </c:val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tint val="8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Hoja1!$H$2</c:f>
              <c:numCache>
                <c:formatCode>General</c:formatCode>
                <c:ptCount val="1"/>
                <c:pt idx="0">
                  <c:v>8420</c:v>
                </c:pt>
              </c:numCache>
            </c:numRef>
          </c:val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tint val="8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Hoja1!$I$2</c:f>
              <c:numCache>
                <c:formatCode>General</c:formatCode>
                <c:ptCount val="1"/>
                <c:pt idx="0">
                  <c:v>4943</c:v>
                </c:pt>
              </c:numCache>
            </c:numRef>
          </c:val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tint val="9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Hoja1!$J$2</c:f>
              <c:numCache>
                <c:formatCode>General</c:formatCode>
                <c:ptCount val="1"/>
                <c:pt idx="0">
                  <c:v>4153</c:v>
                </c:pt>
              </c:numCache>
            </c:numRef>
          </c:val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>
                <a:shade val="9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Hoja1!$K$2</c:f>
              <c:numCache>
                <c:formatCode>General</c:formatCode>
                <c:ptCount val="1"/>
                <c:pt idx="0">
                  <c:v>4885</c:v>
                </c:pt>
              </c:numCache>
            </c:numRef>
          </c:val>
        </c:ser>
        <c:ser>
          <c:idx val="10"/>
          <c:order val="10"/>
          <c:tx>
            <c:strRef>
              <c:f>Hoja1!$L$1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>
                <a:shade val="8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Hoja1!$L$2</c:f>
              <c:numCache>
                <c:formatCode>General</c:formatCode>
                <c:ptCount val="1"/>
                <c:pt idx="0">
                  <c:v>5209</c:v>
                </c:pt>
              </c:numCache>
            </c:numRef>
          </c:val>
        </c:ser>
        <c:ser>
          <c:idx val="11"/>
          <c:order val="11"/>
          <c:tx>
            <c:strRef>
              <c:f>Hoja1!$M$1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>
                <a:shade val="8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Hoja1!$M$2</c:f>
              <c:numCache>
                <c:formatCode>General</c:formatCode>
                <c:ptCount val="1"/>
                <c:pt idx="0">
                  <c:v>4202</c:v>
                </c:pt>
              </c:numCache>
            </c:numRef>
          </c:val>
        </c:ser>
        <c:ser>
          <c:idx val="12"/>
          <c:order val="12"/>
          <c:tx>
            <c:strRef>
              <c:f>Hoja1!$N$1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>
                <a:shade val="7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Hoja1!$N$2</c:f>
              <c:numCache>
                <c:formatCode>General</c:formatCode>
                <c:ptCount val="1"/>
                <c:pt idx="0">
                  <c:v>5127</c:v>
                </c:pt>
              </c:numCache>
            </c:numRef>
          </c:val>
        </c:ser>
        <c:ser>
          <c:idx val="13"/>
          <c:order val="13"/>
          <c:tx>
            <c:strRef>
              <c:f>Hoja1!$O$1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1">
                <a:shade val="6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Hoja1!$O$2</c:f>
              <c:numCache>
                <c:formatCode>General</c:formatCode>
                <c:ptCount val="1"/>
                <c:pt idx="0">
                  <c:v>5168</c:v>
                </c:pt>
              </c:numCache>
            </c:numRef>
          </c:val>
        </c:ser>
        <c:ser>
          <c:idx val="14"/>
          <c:order val="14"/>
          <c:tx>
            <c:strRef>
              <c:f>Hoja1!$P$1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1">
                <a:shade val="5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Hoja1!$P$2</c:f>
              <c:numCache>
                <c:formatCode>General</c:formatCode>
                <c:ptCount val="1"/>
                <c:pt idx="0">
                  <c:v>2038</c:v>
                </c:pt>
              </c:numCache>
            </c:numRef>
          </c:val>
        </c:ser>
        <c:ser>
          <c:idx val="15"/>
          <c:order val="15"/>
          <c:tx>
            <c:strRef>
              <c:f>Hoja1!$Q$1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accent1">
                <a:shade val="5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Hoja1!$Q$2</c:f>
              <c:numCache>
                <c:formatCode>General</c:formatCode>
                <c:ptCount val="1"/>
                <c:pt idx="0">
                  <c:v>2067</c:v>
                </c:pt>
              </c:numCache>
            </c:numRef>
          </c:val>
        </c:ser>
        <c:ser>
          <c:idx val="16"/>
          <c:order val="16"/>
          <c:tx>
            <c:strRef>
              <c:f>Hoja1!$R$1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1">
                <a:shade val="4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Hoja1!$R$2</c:f>
              <c:numCache>
                <c:formatCode>General</c:formatCode>
                <c:ptCount val="1"/>
                <c:pt idx="0">
                  <c:v>1599</c:v>
                </c:pt>
              </c:numCache>
            </c:numRef>
          </c:val>
        </c:ser>
        <c:ser>
          <c:idx val="17"/>
          <c:order val="17"/>
          <c:tx>
            <c:strRef>
              <c:f>Hoja1!$S$1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chemeClr val="accent1">
                <a:shade val="3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Hoja1!$S$2</c:f>
              <c:numCache>
                <c:formatCode>General</c:formatCode>
                <c:ptCount val="1"/>
                <c:pt idx="0">
                  <c:v>185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5740424"/>
        <c:axId val="345744344"/>
      </c:barChart>
      <c:catAx>
        <c:axId val="3457404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Meses Comparados</a:t>
                </a:r>
                <a:endParaRPr lang="es-MX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744344"/>
        <c:crosses val="autoZero"/>
        <c:auto val="1"/>
        <c:lblAlgn val="ctr"/>
        <c:lblOffset val="100"/>
        <c:noMultiLvlLbl val="0"/>
      </c:catAx>
      <c:valAx>
        <c:axId val="345744344"/>
        <c:scaling>
          <c:orientation val="minMax"/>
          <c:max val="2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Número de solicitudes</a:t>
                </a:r>
                <a:endParaRPr lang="es-MX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74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Secretaría de Salud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242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Secretaría de Finanzas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228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Administración Fiscal General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215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Fiscalía General de Justicia del Estado de Coahuila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Saltillo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49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Torreón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Piedras Negras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Hoja1!$H$2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Poder Judicial del Estado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Hoja1!$I$2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Allende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Hoja1!$J$2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Instituto Coahuilense de Acceso a la Información Pública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Hoja1!$K$2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1208"/>
        <c:axId val="345745912"/>
      </c:barChart>
      <c:catAx>
        <c:axId val="345741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745912"/>
        <c:crosses val="autoZero"/>
        <c:auto val="1"/>
        <c:lblAlgn val="ctr"/>
        <c:lblOffset val="100"/>
        <c:noMultiLvlLbl val="0"/>
      </c:catAx>
      <c:valAx>
        <c:axId val="345745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741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Secretaría de Salud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773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Secretaría de Finanzas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659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Fiscalía General de Justicia del Estado de Coahuila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646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Saltillo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446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Acuña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430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Torreón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415</c:v>
                </c:pt>
              </c:numCache>
            </c:numRef>
          </c:val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Poder Judicial del Estado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Hoja1!$H$2</c:f>
              <c:numCache>
                <c:formatCode>General</c:formatCode>
                <c:ptCount val="1"/>
                <c:pt idx="0">
                  <c:v>354</c:v>
                </c:pt>
              </c:numCache>
            </c:numRef>
          </c:val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Instituto Coahulense de Acceso a la Información Pública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Hoja1!$I$2</c:f>
              <c:numCache>
                <c:formatCode>General</c:formatCode>
                <c:ptCount val="1"/>
                <c:pt idx="0">
                  <c:v>227</c:v>
                </c:pt>
              </c:numCache>
            </c:numRef>
          </c:val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Administración Fiscal General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Hoja1!$J$2</c:f>
              <c:numCache>
                <c:formatCode>General</c:formatCode>
                <c:ptCount val="1"/>
                <c:pt idx="0">
                  <c:v>222</c:v>
                </c:pt>
              </c:numCache>
            </c:numRef>
          </c:val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Secretaría de Seguridad Pública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Hoja1!$K$2</c:f>
              <c:numCache>
                <c:formatCode>General</c:formatCode>
                <c:ptCount val="1"/>
                <c:pt idx="0">
                  <c:v>217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0816"/>
        <c:axId val="345739640"/>
      </c:barChart>
      <c:catAx>
        <c:axId val="3457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739640"/>
        <c:crosses val="autoZero"/>
        <c:auto val="1"/>
        <c:lblAlgn val="ctr"/>
        <c:lblOffset val="100"/>
        <c:noMultiLvlLbl val="0"/>
      </c:catAx>
      <c:valAx>
        <c:axId val="34573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7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Hoja1!$C$1</c:f>
              <c:strCache>
                <c:ptCount val="1"/>
                <c:pt idx="0">
                  <c:v>Sindicatos; 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4"/>
          <c:order val="1"/>
          <c:tx>
            <c:strRef>
              <c:f>Hoja1!$F$1</c:f>
              <c:strCache>
                <c:ptCount val="1"/>
                <c:pt idx="0">
                  <c:v>Partidos Políticos; 15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Hoja1!$F$2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0"/>
          <c:order val="2"/>
          <c:tx>
            <c:strRef>
              <c:f>Hoja1!$B$1</c:f>
              <c:strCache>
                <c:ptCount val="1"/>
                <c:pt idx="0">
                  <c:v>Asociaciones Civiles; 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Hoja1!$B$2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11"/>
          <c:order val="3"/>
          <c:tx>
            <c:strRef>
              <c:f>Hoja1!$M$1</c:f>
              <c:strCache>
                <c:ptCount val="1"/>
                <c:pt idx="0">
                  <c:v>Legislativo; 18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Hoja1!$M$2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7"/>
          <c:order val="4"/>
          <c:tx>
            <c:strRef>
              <c:f>Hoja1!$I$1</c:f>
              <c:strCache>
                <c:ptCount val="1"/>
                <c:pt idx="0">
                  <c:v>Universidades; 28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Hoja1!$I$2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10"/>
          <c:order val="5"/>
          <c:tx>
            <c:strRef>
              <c:f>Hoja1!$L$1</c:f>
              <c:strCache>
                <c:ptCount val="1"/>
                <c:pt idx="0">
                  <c:v>Judicial; 29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Hoja1!$L$2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ser>
          <c:idx val="3"/>
          <c:order val="6"/>
          <c:tx>
            <c:strRef>
              <c:f>Hoja1!$E$1</c:f>
              <c:strCache>
                <c:ptCount val="1"/>
                <c:pt idx="0">
                  <c:v>Sistemas de Aguas y Saneamiento; 30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Hoja1!$E$2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ser>
          <c:idx val="2"/>
          <c:order val="7"/>
          <c:tx>
            <c:strRef>
              <c:f>Hoja1!$D$1</c:f>
              <c:strCache>
                <c:ptCount val="1"/>
                <c:pt idx="0">
                  <c:v>Paramunicipales; 35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Hoja1!$D$2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</c:ser>
        <c:ser>
          <c:idx val="5"/>
          <c:order val="8"/>
          <c:tx>
            <c:strRef>
              <c:f>Hoja1!$G$1</c:f>
              <c:strCache>
                <c:ptCount val="1"/>
                <c:pt idx="0">
                  <c:v>Autónomos; 100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Hoja1!$G$2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8"/>
          <c:order val="9"/>
          <c:tx>
            <c:strRef>
              <c:f>Hoja1!$J$1</c:f>
              <c:strCache>
                <c:ptCount val="1"/>
                <c:pt idx="0">
                  <c:v>Descentralizado; 126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Hoja1!$J$2</c:f>
              <c:numCache>
                <c:formatCode>General</c:formatCode>
                <c:ptCount val="1"/>
                <c:pt idx="0">
                  <c:v>126</c:v>
                </c:pt>
              </c:numCache>
            </c:numRef>
          </c:val>
        </c:ser>
        <c:ser>
          <c:idx val="6"/>
          <c:order val="10"/>
          <c:tx>
            <c:strRef>
              <c:f>Hoja1!$H$1</c:f>
              <c:strCache>
                <c:ptCount val="1"/>
                <c:pt idx="0">
                  <c:v>Municipios; 320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Hoja1!$H$2</c:f>
              <c:numCache>
                <c:formatCode>General</c:formatCode>
                <c:ptCount val="1"/>
                <c:pt idx="0">
                  <c:v>320</c:v>
                </c:pt>
              </c:numCache>
            </c:numRef>
          </c:val>
        </c:ser>
        <c:ser>
          <c:idx val="9"/>
          <c:order val="11"/>
          <c:tx>
            <c:strRef>
              <c:f>Hoja1!$K$1</c:f>
              <c:strCache>
                <c:ptCount val="1"/>
                <c:pt idx="0">
                  <c:v>Ejecutivo; 556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Hoja1!$K$2</c:f>
              <c:numCache>
                <c:formatCode>General</c:formatCode>
                <c:ptCount val="1"/>
                <c:pt idx="0">
                  <c:v>556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11486680"/>
        <c:axId val="345337152"/>
      </c:barChart>
      <c:catAx>
        <c:axId val="3114866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Sujetos Obligados</a:t>
                </a:r>
                <a:endParaRPr lang="es-MX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337152"/>
        <c:crosses val="autoZero"/>
        <c:auto val="1"/>
        <c:lblAlgn val="ctr"/>
        <c:lblOffset val="100"/>
        <c:noMultiLvlLbl val="0"/>
      </c:catAx>
      <c:valAx>
        <c:axId val="345337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Número de Solicitudes</a:t>
                </a:r>
                <a:endParaRPr lang="es-MX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1486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696799789486471"/>
          <c:y val="0"/>
          <c:w val="0.43617523661815"/>
          <c:h val="0.99497232499522614"/>
        </c:manualLayout>
      </c:layout>
      <c:pieChart>
        <c:varyColors val="1"/>
        <c:ser>
          <c:idx val="0"/>
          <c:order val="0"/>
          <c:explosion val="15"/>
          <c:dPt>
            <c:idx val="0"/>
            <c:bubble3D val="0"/>
            <c:explosion val="8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5"/>
            <c:bubble3D val="0"/>
            <c:explosion val="13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Tabla!$E$4:$E$19</c:f>
              <c:strCache>
                <c:ptCount val="16"/>
                <c:pt idx="0">
                  <c:v>Secretaría de Salud</c:v>
                </c:pt>
                <c:pt idx="1">
                  <c:v>Secretaría de Finanzas</c:v>
                </c:pt>
                <c:pt idx="2">
                  <c:v>Administración Físcal General</c:v>
                </c:pt>
                <c:pt idx="3">
                  <c:v>Fiscalía General de Justicia del Estado de Coahuila</c:v>
                </c:pt>
                <c:pt idx="4">
                  <c:v>Saltillo</c:v>
                </c:pt>
                <c:pt idx="5">
                  <c:v>Torreón</c:v>
                </c:pt>
                <c:pt idx="6">
                  <c:v>Piedras Negras</c:v>
                </c:pt>
                <c:pt idx="7">
                  <c:v>Poder Judicial del Estado</c:v>
                </c:pt>
                <c:pt idx="8">
                  <c:v>Allende</c:v>
                </c:pt>
                <c:pt idx="9">
                  <c:v>Instituto Coahuilense de Acceso a la Información(ICAI)</c:v>
                </c:pt>
                <c:pt idx="10">
                  <c:v>Universidad Autónoma de Coahuila</c:v>
                </c:pt>
                <c:pt idx="11">
                  <c:v>Colegio de Educación Profesional Técnica del Estado de Coahuila (CONALEP)</c:v>
                </c:pt>
                <c:pt idx="12">
                  <c:v>Secretaría De Seguridad Publica</c:v>
                </c:pt>
                <c:pt idx="13">
                  <c:v>Arteaga</c:v>
                </c:pt>
                <c:pt idx="14">
                  <c:v>Acuña</c:v>
                </c:pt>
                <c:pt idx="15">
                  <c:v>Otras Entidades</c:v>
                </c:pt>
              </c:strCache>
            </c:strRef>
          </c:cat>
          <c:val>
            <c:numRef>
              <c:f>Tabla!$F$4:$F$19</c:f>
              <c:numCache>
                <c:formatCode>General</c:formatCode>
                <c:ptCount val="16"/>
                <c:pt idx="0">
                  <c:v>242</c:v>
                </c:pt>
                <c:pt idx="1">
                  <c:v>228</c:v>
                </c:pt>
                <c:pt idx="2">
                  <c:v>215</c:v>
                </c:pt>
                <c:pt idx="3">
                  <c:v>50</c:v>
                </c:pt>
                <c:pt idx="4">
                  <c:v>49</c:v>
                </c:pt>
                <c:pt idx="5">
                  <c:v>40</c:v>
                </c:pt>
                <c:pt idx="6">
                  <c:v>29</c:v>
                </c:pt>
                <c:pt idx="7">
                  <c:v>28</c:v>
                </c:pt>
                <c:pt idx="8">
                  <c:v>22</c:v>
                </c:pt>
                <c:pt idx="9">
                  <c:v>22</c:v>
                </c:pt>
                <c:pt idx="10">
                  <c:v>21</c:v>
                </c:pt>
                <c:pt idx="11">
                  <c:v>19</c:v>
                </c:pt>
                <c:pt idx="12">
                  <c:v>18</c:v>
                </c:pt>
                <c:pt idx="13">
                  <c:v>17</c:v>
                </c:pt>
                <c:pt idx="14">
                  <c:v>15</c:v>
                </c:pt>
                <c:pt idx="15">
                  <c:v>491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5643155365073039E-2"/>
          <c:y val="3.2791781530453347E-2"/>
          <c:w val="0.3358195731862631"/>
          <c:h val="0.967208297857795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30490698008545"/>
          <c:y val="0.13040638877486282"/>
          <c:w val="0.48994459804673951"/>
          <c:h val="0.8695936112251371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Hoja4!$A$1:$A$15</c:f>
              <c:strCache>
                <c:ptCount val="15"/>
                <c:pt idx="0">
                  <c:v>Acceso en medio electrónico gratuito proporcionado por el solicitante</c:v>
                </c:pt>
                <c:pt idx="1">
                  <c:v>Acreditación de la identidad o titularidad</c:v>
                </c:pt>
                <c:pt idx="2">
                  <c:v>Consulta en oficina</c:v>
                </c:pt>
                <c:pt idx="3">
                  <c:v>Improcedencia</c:v>
                </c:pt>
                <c:pt idx="4">
                  <c:v>Información disponible vía PNT</c:v>
                </c:pt>
                <c:pt idx="5">
                  <c:v>Información pública de oficio</c:v>
                </c:pt>
                <c:pt idx="6">
                  <c:v>La solicitud es un trámite</c:v>
                </c:pt>
                <c:pt idx="7">
                  <c:v>La solicitud no es clara (prevención)</c:v>
                </c:pt>
                <c:pt idx="8">
                  <c:v>Negativa por ser información inexistente</c:v>
                </c:pt>
                <c:pt idx="9">
                  <c:v>No es de mi competencia</c:v>
                </c:pt>
                <c:pt idx="10">
                  <c:v>Notificación de disponibilidad de respuesta</c:v>
                </c:pt>
                <c:pt idx="11">
                  <c:v>Prevención o existencia de un trámite</c:v>
                </c:pt>
                <c:pt idx="12">
                  <c:v>Prórroga</c:v>
                </c:pt>
                <c:pt idx="13">
                  <c:v>Registro del ejercicio de los derechos ARCOP</c:v>
                </c:pt>
                <c:pt idx="14">
                  <c:v>Respuesta automática para registro de recurso de revisión</c:v>
                </c:pt>
              </c:strCache>
            </c:strRef>
          </c:cat>
          <c:val>
            <c:numRef>
              <c:f>Hoja4!$B$1:$B$15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337</c:v>
                </c:pt>
                <c:pt idx="5">
                  <c:v>27</c:v>
                </c:pt>
                <c:pt idx="6">
                  <c:v>5</c:v>
                </c:pt>
                <c:pt idx="7">
                  <c:v>8</c:v>
                </c:pt>
                <c:pt idx="8">
                  <c:v>5</c:v>
                </c:pt>
                <c:pt idx="9">
                  <c:v>100</c:v>
                </c:pt>
                <c:pt idx="10">
                  <c:v>1</c:v>
                </c:pt>
                <c:pt idx="11">
                  <c:v>6</c:v>
                </c:pt>
                <c:pt idx="12">
                  <c:v>72</c:v>
                </c:pt>
                <c:pt idx="13">
                  <c:v>3</c:v>
                </c:pt>
                <c:pt idx="14">
                  <c:v>14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0599119035354221E-3"/>
          <c:y val="4.5470954684881257E-2"/>
          <c:w val="0.48921781973514994"/>
          <c:h val="0.906549489370700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96FACA-CF47-4376-9489-21DD2A5B8828}" type="doc">
      <dgm:prSet loTypeId="urn:microsoft.com/office/officeart/2008/layout/IncreasingCircle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987D23E7-AA90-474F-A2B0-9367603FC84E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Mensual</a:t>
          </a:r>
          <a:endParaRPr lang="es-MX" dirty="0">
            <a:solidFill>
              <a:schemeClr val="bg1">
                <a:lumMod val="50000"/>
              </a:schemeClr>
            </a:solidFill>
          </a:endParaRPr>
        </a:p>
      </dgm:t>
    </dgm:pt>
    <dgm:pt modelId="{1DA9C948-EE9B-42A9-A4D7-D0080141A718}" type="parTrans" cxnId="{E8127038-9311-4A9D-9782-1C7011583771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843B1421-1DD1-4FA3-BD92-CABAC2A0ADCB}" type="sibTrans" cxnId="{E8127038-9311-4A9D-9782-1C7011583771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4E87B838-4738-4810-88D9-68F55BEBAD3F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1,506</a:t>
          </a:r>
        </a:p>
      </dgm:t>
    </dgm:pt>
    <dgm:pt modelId="{BB4D0132-FEA2-449B-8FCE-EC6C03ECAB3B}" type="parTrans" cxnId="{4E2D61DD-99AF-4E33-A29E-1585BDB25E02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E3E0E201-73F7-48FE-B7F1-B87C6E1DBD75}" type="sibTrans" cxnId="{4E2D61DD-99AF-4E33-A29E-1585BDB25E02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35E37E1A-5CB1-4A0A-A0EE-917456A7E6B7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Anual</a:t>
          </a:r>
          <a:endParaRPr lang="es-MX" dirty="0">
            <a:solidFill>
              <a:schemeClr val="bg1">
                <a:lumMod val="50000"/>
              </a:schemeClr>
            </a:solidFill>
          </a:endParaRPr>
        </a:p>
      </dgm:t>
    </dgm:pt>
    <dgm:pt modelId="{C699092D-00A9-4778-AA9E-40550B287112}" type="parTrans" cxnId="{2D00C0AD-D739-42B6-AB57-886E584FCF2F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59CF278C-5C4B-441A-BC52-28F2AC426512}" type="sibTrans" cxnId="{2D00C0AD-D739-42B6-AB57-886E584FCF2F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69E654CC-C13B-42F2-B78D-3A3D6CBA12CE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9,873</a:t>
          </a:r>
        </a:p>
      </dgm:t>
    </dgm:pt>
    <dgm:pt modelId="{A3FD3589-EBF6-4E91-A6F0-E97183FBD180}" type="parTrans" cxnId="{AE74F032-4833-4A2F-B1B6-37C31AA04101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C07C1485-2BAC-4598-8083-09A3A3677178}" type="sibTrans" cxnId="{AE74F032-4833-4A2F-B1B6-37C31AA04101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EE3A0907-2E90-48BE-80AE-C0ABE3B4EB11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Histórico</a:t>
          </a:r>
          <a:endParaRPr lang="es-MX" dirty="0">
            <a:solidFill>
              <a:schemeClr val="bg1">
                <a:lumMod val="50000"/>
              </a:schemeClr>
            </a:solidFill>
          </a:endParaRPr>
        </a:p>
      </dgm:t>
    </dgm:pt>
    <dgm:pt modelId="{B6F7CC63-4F22-43C0-8A2F-0AB232EBE76B}" type="parTrans" cxnId="{DE8048A9-F5D6-42F6-AFF4-2804EAE3BF26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C4EDB601-BA9B-4202-9E72-746242703A21}" type="sibTrans" cxnId="{DE8048A9-F5D6-42F6-AFF4-2804EAE3BF26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0FCF9C90-B98C-48BB-B4AF-2117AB8C9824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125,450</a:t>
          </a:r>
          <a:endParaRPr lang="es-MX" dirty="0">
            <a:solidFill>
              <a:schemeClr val="bg1">
                <a:lumMod val="50000"/>
              </a:schemeClr>
            </a:solidFill>
          </a:endParaRPr>
        </a:p>
      </dgm:t>
    </dgm:pt>
    <dgm:pt modelId="{9771CB42-F74F-41B6-9C7D-507963CE7BBA}" type="sibTrans" cxnId="{D28C944C-4B95-43B2-923F-F28F9199D44C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898011A6-56EE-441B-8E97-DC1A1AC9EB79}" type="parTrans" cxnId="{D28C944C-4B95-43B2-923F-F28F9199D44C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310DA1FD-3AFC-4848-837F-66EC9225768B}" type="pres">
      <dgm:prSet presAssocID="{E696FACA-CF47-4376-9489-21DD2A5B8828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621EE064-9194-406B-B8DA-450AC59B8A3D}" type="pres">
      <dgm:prSet presAssocID="{987D23E7-AA90-474F-A2B0-9367603FC84E}" presName="composite" presStyleCnt="0"/>
      <dgm:spPr/>
    </dgm:pt>
    <dgm:pt modelId="{0FC5D1A3-EB66-42A0-82F0-6A68A698010D}" type="pres">
      <dgm:prSet presAssocID="{987D23E7-AA90-474F-A2B0-9367603FC84E}" presName="BackAccent" presStyleLbl="bgShp" presStyleIdx="0" presStyleCnt="3" custScaleX="214684" custScaleY="214684"/>
      <dgm:spPr/>
    </dgm:pt>
    <dgm:pt modelId="{9F4E8128-C563-47E4-B5DA-4035ACF47E31}" type="pres">
      <dgm:prSet presAssocID="{987D23E7-AA90-474F-A2B0-9367603FC84E}" presName="Accent" presStyleLbl="alignNode1" presStyleIdx="0" presStyleCnt="3" custScaleX="214684" custScaleY="214684"/>
      <dgm:spPr/>
    </dgm:pt>
    <dgm:pt modelId="{27C770AC-CEBA-425B-A7F4-9EF96E1D7B12}" type="pres">
      <dgm:prSet presAssocID="{987D23E7-AA90-474F-A2B0-9367603FC84E}" presName="Child" presStyleLbl="revTx" presStyleIdx="0" presStyleCnt="6" custScaleX="83361" custScaleY="20156" custLinFactNeighborX="3646" custLinFactNeighborY="-37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6C143D-48FD-4E2D-A009-3BB31E324D14}" type="pres">
      <dgm:prSet presAssocID="{987D23E7-AA90-474F-A2B0-9367603FC84E}" presName="Parent" presStyleLbl="revTx" presStyleIdx="1" presStyleCnt="6" custScaleX="83361" custLinFactNeighborX="239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0AC1611-51C0-4C82-B125-3450978352C8}" type="pres">
      <dgm:prSet presAssocID="{843B1421-1DD1-4FA3-BD92-CABAC2A0ADCB}" presName="sibTrans" presStyleCnt="0"/>
      <dgm:spPr/>
    </dgm:pt>
    <dgm:pt modelId="{A9CD7E60-90F4-49B9-8729-295CB86EF7DD}" type="pres">
      <dgm:prSet presAssocID="{35E37E1A-5CB1-4A0A-A0EE-917456A7E6B7}" presName="composite" presStyleCnt="0"/>
      <dgm:spPr/>
    </dgm:pt>
    <dgm:pt modelId="{2E968D2B-983B-4369-8350-9C1B7CB94422}" type="pres">
      <dgm:prSet presAssocID="{35E37E1A-5CB1-4A0A-A0EE-917456A7E6B7}" presName="BackAccent" presStyleLbl="bgShp" presStyleIdx="1" presStyleCnt="3" custScaleX="214684" custScaleY="214684" custLinFactNeighborX="26039"/>
      <dgm:spPr/>
    </dgm:pt>
    <dgm:pt modelId="{123255D5-B107-4F33-B10E-86A5A6073524}" type="pres">
      <dgm:prSet presAssocID="{35E37E1A-5CB1-4A0A-A0EE-917456A7E6B7}" presName="Accent" presStyleLbl="alignNode1" presStyleIdx="1" presStyleCnt="3" custScaleX="214684" custScaleY="214684" custLinFactNeighborX="32549"/>
      <dgm:spPr/>
    </dgm:pt>
    <dgm:pt modelId="{0833BA85-9BE7-4B60-9D5E-5715F05BE49F}" type="pres">
      <dgm:prSet presAssocID="{35E37E1A-5CB1-4A0A-A0EE-917456A7E6B7}" presName="Child" presStyleLbl="revTx" presStyleIdx="2" presStyleCnt="6" custScaleX="83361" custScaleY="21039" custLinFactNeighborX="8054" custLinFactNeighborY="-348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08AA0C-CFE3-43AF-8356-7BA1128E753A}" type="pres">
      <dgm:prSet presAssocID="{35E37E1A-5CB1-4A0A-A0EE-917456A7E6B7}" presName="Parent" presStyleLbl="revTx" presStyleIdx="3" presStyleCnt="6" custScaleX="83361" custLinFactNeighborX="111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549DDD-B501-4C5A-93DA-83DC6BD2F2C8}" type="pres">
      <dgm:prSet presAssocID="{59CF278C-5C4B-441A-BC52-28F2AC426512}" presName="sibTrans" presStyleCnt="0"/>
      <dgm:spPr/>
    </dgm:pt>
    <dgm:pt modelId="{C6424476-74A4-4F3C-9885-1C0D4D5930A2}" type="pres">
      <dgm:prSet presAssocID="{EE3A0907-2E90-48BE-80AE-C0ABE3B4EB11}" presName="composite" presStyleCnt="0"/>
      <dgm:spPr/>
    </dgm:pt>
    <dgm:pt modelId="{4532CF5D-4BA4-4A7B-B87D-E1C1786A22DF}" type="pres">
      <dgm:prSet presAssocID="{EE3A0907-2E90-48BE-80AE-C0ABE3B4EB11}" presName="BackAccent" presStyleLbl="bgShp" presStyleIdx="2" presStyleCnt="3" custScaleX="214684" custScaleY="214684" custLinFactNeighborX="-29750"/>
      <dgm:spPr/>
    </dgm:pt>
    <dgm:pt modelId="{B03F1241-E488-4BFD-94F8-B98DC779C284}" type="pres">
      <dgm:prSet presAssocID="{EE3A0907-2E90-48BE-80AE-C0ABE3B4EB11}" presName="Accent" presStyleLbl="alignNode1" presStyleIdx="2" presStyleCnt="3" custScaleX="214684" custScaleY="214684" custLinFactNeighborX="-37189"/>
      <dgm:spPr/>
      <dgm:t>
        <a:bodyPr/>
        <a:lstStyle/>
        <a:p>
          <a:endParaRPr lang="es-MX"/>
        </a:p>
      </dgm:t>
    </dgm:pt>
    <dgm:pt modelId="{F7C8B888-35F6-4548-BC8E-48CD5D69FB8E}" type="pres">
      <dgm:prSet presAssocID="{EE3A0907-2E90-48BE-80AE-C0ABE3B4EB11}" presName="Child" presStyleLbl="revTx" presStyleIdx="4" presStyleCnt="6" custScaleX="83361" custScaleY="21922" custLinFactNeighborX="-9990" custLinFactNeighborY="-317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7F20D2-C583-4665-A04A-5AEC7ADE5151}" type="pres">
      <dgm:prSet presAssocID="{EE3A0907-2E90-48BE-80AE-C0ABE3B4EB11}" presName="Parent" presStyleLbl="revTx" presStyleIdx="5" presStyleCnt="6" custScaleX="83361" custLinFactNeighborX="-98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B595574-47A9-49C0-8043-0E178D6889E5}" type="presOf" srcId="{4E87B838-4738-4810-88D9-68F55BEBAD3F}" destId="{27C770AC-CEBA-425B-A7F4-9EF96E1D7B12}" srcOrd="0" destOrd="0" presId="urn:microsoft.com/office/officeart/2008/layout/IncreasingCircleProcess"/>
    <dgm:cxn modelId="{DE8048A9-F5D6-42F6-AFF4-2804EAE3BF26}" srcId="{E696FACA-CF47-4376-9489-21DD2A5B8828}" destId="{EE3A0907-2E90-48BE-80AE-C0ABE3B4EB11}" srcOrd="2" destOrd="0" parTransId="{B6F7CC63-4F22-43C0-8A2F-0AB232EBE76B}" sibTransId="{C4EDB601-BA9B-4202-9E72-746242703A21}"/>
    <dgm:cxn modelId="{4E2D61DD-99AF-4E33-A29E-1585BDB25E02}" srcId="{987D23E7-AA90-474F-A2B0-9367603FC84E}" destId="{4E87B838-4738-4810-88D9-68F55BEBAD3F}" srcOrd="0" destOrd="0" parTransId="{BB4D0132-FEA2-449B-8FCE-EC6C03ECAB3B}" sibTransId="{E3E0E201-73F7-48FE-B7F1-B87C6E1DBD75}"/>
    <dgm:cxn modelId="{E5D951C3-0735-4BF6-BB34-925713E42FDE}" type="presOf" srcId="{E696FACA-CF47-4376-9489-21DD2A5B8828}" destId="{310DA1FD-3AFC-4848-837F-66EC9225768B}" srcOrd="0" destOrd="0" presId="urn:microsoft.com/office/officeart/2008/layout/IncreasingCircleProcess"/>
    <dgm:cxn modelId="{11EE2026-1554-456E-92D3-82EC6E11D295}" type="presOf" srcId="{EE3A0907-2E90-48BE-80AE-C0ABE3B4EB11}" destId="{307F20D2-C583-4665-A04A-5AEC7ADE5151}" srcOrd="0" destOrd="0" presId="urn:microsoft.com/office/officeart/2008/layout/IncreasingCircleProcess"/>
    <dgm:cxn modelId="{AE74F032-4833-4A2F-B1B6-37C31AA04101}" srcId="{35E37E1A-5CB1-4A0A-A0EE-917456A7E6B7}" destId="{69E654CC-C13B-42F2-B78D-3A3D6CBA12CE}" srcOrd="0" destOrd="0" parTransId="{A3FD3589-EBF6-4E91-A6F0-E97183FBD180}" sibTransId="{C07C1485-2BAC-4598-8083-09A3A3677178}"/>
    <dgm:cxn modelId="{E8127038-9311-4A9D-9782-1C7011583771}" srcId="{E696FACA-CF47-4376-9489-21DD2A5B8828}" destId="{987D23E7-AA90-474F-A2B0-9367603FC84E}" srcOrd="0" destOrd="0" parTransId="{1DA9C948-EE9B-42A9-A4D7-D0080141A718}" sibTransId="{843B1421-1DD1-4FA3-BD92-CABAC2A0ADCB}"/>
    <dgm:cxn modelId="{5B04F849-D62C-4CBF-AB23-BF83E8855891}" type="presOf" srcId="{987D23E7-AA90-474F-A2B0-9367603FC84E}" destId="{EE6C143D-48FD-4E2D-A009-3BB31E324D14}" srcOrd="0" destOrd="0" presId="urn:microsoft.com/office/officeart/2008/layout/IncreasingCircleProcess"/>
    <dgm:cxn modelId="{D4C15BE6-9A68-4DB1-81DB-659B447B46AC}" type="presOf" srcId="{35E37E1A-5CB1-4A0A-A0EE-917456A7E6B7}" destId="{0408AA0C-CFE3-43AF-8356-7BA1128E753A}" srcOrd="0" destOrd="0" presId="urn:microsoft.com/office/officeart/2008/layout/IncreasingCircleProcess"/>
    <dgm:cxn modelId="{2D00C0AD-D739-42B6-AB57-886E584FCF2F}" srcId="{E696FACA-CF47-4376-9489-21DD2A5B8828}" destId="{35E37E1A-5CB1-4A0A-A0EE-917456A7E6B7}" srcOrd="1" destOrd="0" parTransId="{C699092D-00A9-4778-AA9E-40550B287112}" sibTransId="{59CF278C-5C4B-441A-BC52-28F2AC426512}"/>
    <dgm:cxn modelId="{5FF751E1-7C6A-48B5-975D-D32CEBCCFE22}" type="presOf" srcId="{69E654CC-C13B-42F2-B78D-3A3D6CBA12CE}" destId="{0833BA85-9BE7-4B60-9D5E-5715F05BE49F}" srcOrd="0" destOrd="0" presId="urn:microsoft.com/office/officeart/2008/layout/IncreasingCircleProcess"/>
    <dgm:cxn modelId="{79707A9A-DD95-41E0-9E8F-46FFE4CDDBA1}" type="presOf" srcId="{0FCF9C90-B98C-48BB-B4AF-2117AB8C9824}" destId="{F7C8B888-35F6-4548-BC8E-48CD5D69FB8E}" srcOrd="0" destOrd="0" presId="urn:microsoft.com/office/officeart/2008/layout/IncreasingCircleProcess"/>
    <dgm:cxn modelId="{D28C944C-4B95-43B2-923F-F28F9199D44C}" srcId="{EE3A0907-2E90-48BE-80AE-C0ABE3B4EB11}" destId="{0FCF9C90-B98C-48BB-B4AF-2117AB8C9824}" srcOrd="0" destOrd="0" parTransId="{898011A6-56EE-441B-8E97-DC1A1AC9EB79}" sibTransId="{9771CB42-F74F-41B6-9C7D-507963CE7BBA}"/>
    <dgm:cxn modelId="{642647DB-3343-4E94-A69B-E3B48DD6CE02}" type="presParOf" srcId="{310DA1FD-3AFC-4848-837F-66EC9225768B}" destId="{621EE064-9194-406B-B8DA-450AC59B8A3D}" srcOrd="0" destOrd="0" presId="urn:microsoft.com/office/officeart/2008/layout/IncreasingCircleProcess"/>
    <dgm:cxn modelId="{28E2AD17-B2EC-45EF-82F3-C84EA6F82374}" type="presParOf" srcId="{621EE064-9194-406B-B8DA-450AC59B8A3D}" destId="{0FC5D1A3-EB66-42A0-82F0-6A68A698010D}" srcOrd="0" destOrd="0" presId="urn:microsoft.com/office/officeart/2008/layout/IncreasingCircleProcess"/>
    <dgm:cxn modelId="{8BCF9C8F-35E9-4B3E-B0C3-D4D82992F72D}" type="presParOf" srcId="{621EE064-9194-406B-B8DA-450AC59B8A3D}" destId="{9F4E8128-C563-47E4-B5DA-4035ACF47E31}" srcOrd="1" destOrd="0" presId="urn:microsoft.com/office/officeart/2008/layout/IncreasingCircleProcess"/>
    <dgm:cxn modelId="{C145FB70-99CE-4D21-85E3-8128F047BA99}" type="presParOf" srcId="{621EE064-9194-406B-B8DA-450AC59B8A3D}" destId="{27C770AC-CEBA-425B-A7F4-9EF96E1D7B12}" srcOrd="2" destOrd="0" presId="urn:microsoft.com/office/officeart/2008/layout/IncreasingCircleProcess"/>
    <dgm:cxn modelId="{FE1E4299-B149-40D1-9943-766B9FB2BDF9}" type="presParOf" srcId="{621EE064-9194-406B-B8DA-450AC59B8A3D}" destId="{EE6C143D-48FD-4E2D-A009-3BB31E324D14}" srcOrd="3" destOrd="0" presId="urn:microsoft.com/office/officeart/2008/layout/IncreasingCircleProcess"/>
    <dgm:cxn modelId="{B1EC1F04-AE26-4DC3-806E-9925854996B6}" type="presParOf" srcId="{310DA1FD-3AFC-4848-837F-66EC9225768B}" destId="{B0AC1611-51C0-4C82-B125-3450978352C8}" srcOrd="1" destOrd="0" presId="urn:microsoft.com/office/officeart/2008/layout/IncreasingCircleProcess"/>
    <dgm:cxn modelId="{25DEB990-A028-4A47-B6B0-FF6FDDFE06D0}" type="presParOf" srcId="{310DA1FD-3AFC-4848-837F-66EC9225768B}" destId="{A9CD7E60-90F4-49B9-8729-295CB86EF7DD}" srcOrd="2" destOrd="0" presId="urn:microsoft.com/office/officeart/2008/layout/IncreasingCircleProcess"/>
    <dgm:cxn modelId="{69A609E7-8DEB-452D-9CE3-19A89A0ACB2E}" type="presParOf" srcId="{A9CD7E60-90F4-49B9-8729-295CB86EF7DD}" destId="{2E968D2B-983B-4369-8350-9C1B7CB94422}" srcOrd="0" destOrd="0" presId="urn:microsoft.com/office/officeart/2008/layout/IncreasingCircleProcess"/>
    <dgm:cxn modelId="{1608B399-D414-41F5-B768-287B4F200378}" type="presParOf" srcId="{A9CD7E60-90F4-49B9-8729-295CB86EF7DD}" destId="{123255D5-B107-4F33-B10E-86A5A6073524}" srcOrd="1" destOrd="0" presId="urn:microsoft.com/office/officeart/2008/layout/IncreasingCircleProcess"/>
    <dgm:cxn modelId="{98899C65-49F1-4639-B804-5F142A7482F7}" type="presParOf" srcId="{A9CD7E60-90F4-49B9-8729-295CB86EF7DD}" destId="{0833BA85-9BE7-4B60-9D5E-5715F05BE49F}" srcOrd="2" destOrd="0" presId="urn:microsoft.com/office/officeart/2008/layout/IncreasingCircleProcess"/>
    <dgm:cxn modelId="{0663CF75-CD9F-41B0-85C3-0F970BF13F3B}" type="presParOf" srcId="{A9CD7E60-90F4-49B9-8729-295CB86EF7DD}" destId="{0408AA0C-CFE3-43AF-8356-7BA1128E753A}" srcOrd="3" destOrd="0" presId="urn:microsoft.com/office/officeart/2008/layout/IncreasingCircleProcess"/>
    <dgm:cxn modelId="{608A779E-E6C6-4B76-8D63-7BD8DAB8A3A5}" type="presParOf" srcId="{310DA1FD-3AFC-4848-837F-66EC9225768B}" destId="{13549DDD-B501-4C5A-93DA-83DC6BD2F2C8}" srcOrd="3" destOrd="0" presId="urn:microsoft.com/office/officeart/2008/layout/IncreasingCircleProcess"/>
    <dgm:cxn modelId="{816ED178-72D7-417B-9A63-93F0734763B8}" type="presParOf" srcId="{310DA1FD-3AFC-4848-837F-66EC9225768B}" destId="{C6424476-74A4-4F3C-9885-1C0D4D5930A2}" srcOrd="4" destOrd="0" presId="urn:microsoft.com/office/officeart/2008/layout/IncreasingCircleProcess"/>
    <dgm:cxn modelId="{D19F1F30-833E-4A77-98EC-95E640093D6D}" type="presParOf" srcId="{C6424476-74A4-4F3C-9885-1C0D4D5930A2}" destId="{4532CF5D-4BA4-4A7B-B87D-E1C1786A22DF}" srcOrd="0" destOrd="0" presId="urn:microsoft.com/office/officeart/2008/layout/IncreasingCircleProcess"/>
    <dgm:cxn modelId="{08C34293-52B8-4067-A771-5CAAAE75E78A}" type="presParOf" srcId="{C6424476-74A4-4F3C-9885-1C0D4D5930A2}" destId="{B03F1241-E488-4BFD-94F8-B98DC779C284}" srcOrd="1" destOrd="0" presId="urn:microsoft.com/office/officeart/2008/layout/IncreasingCircleProcess"/>
    <dgm:cxn modelId="{ECFB071B-2633-453A-A9D0-F9996B7E6F79}" type="presParOf" srcId="{C6424476-74A4-4F3C-9885-1C0D4D5930A2}" destId="{F7C8B888-35F6-4548-BC8E-48CD5D69FB8E}" srcOrd="2" destOrd="0" presId="urn:microsoft.com/office/officeart/2008/layout/IncreasingCircleProcess"/>
    <dgm:cxn modelId="{E1F2DE8C-8D66-4AB1-A4EF-77EA921F2388}" type="presParOf" srcId="{C6424476-74A4-4F3C-9885-1C0D4D5930A2}" destId="{307F20D2-C583-4665-A04A-5AEC7ADE5151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20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826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37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19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51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92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45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10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352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51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9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B021B9-B6E9-4E6E-967A-AB088BD02982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70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7.xls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46796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s-MX" sz="3600" b="1" dirty="0" smtClean="0">
                <a:latin typeface="Century Gothic" panose="020B0502020202020204" pitchFamily="34" charset="0"/>
              </a:rPr>
              <a:t>Reporte de Estadísticas </a:t>
            </a:r>
            <a:r>
              <a:rPr lang="es-MX" sz="3600" dirty="0" smtClean="0">
                <a:latin typeface="Century Gothic" panose="020B0502020202020204" pitchFamily="34" charset="0"/>
              </a:rPr>
              <a:t>de</a:t>
            </a:r>
            <a:br>
              <a:rPr lang="es-MX" sz="3600" dirty="0" smtClean="0">
                <a:latin typeface="Century Gothic" panose="020B0502020202020204" pitchFamily="34" charset="0"/>
              </a:rPr>
            </a:br>
            <a:r>
              <a:rPr lang="es-MX" sz="3600" dirty="0" smtClean="0">
                <a:latin typeface="Century Gothic" panose="020B0502020202020204" pitchFamily="34" charset="0"/>
              </a:rPr>
              <a:t>Solicitudes de Acceso a la Información y Datos Personales.</a:t>
            </a:r>
            <a:br>
              <a:rPr lang="es-MX" sz="3600" dirty="0" smtClean="0">
                <a:latin typeface="Century Gothic" panose="020B0502020202020204" pitchFamily="34" charset="0"/>
              </a:rPr>
            </a:br>
            <a:r>
              <a:rPr lang="es-MX" sz="3600" dirty="0">
                <a:latin typeface="Century Gothic" panose="020B0502020202020204" pitchFamily="34" charset="0"/>
              </a:rPr>
              <a:t/>
            </a:r>
            <a:br>
              <a:rPr lang="es-MX" sz="3600" dirty="0">
                <a:latin typeface="Century Gothic" panose="020B0502020202020204" pitchFamily="34" charset="0"/>
              </a:rPr>
            </a:br>
            <a:r>
              <a:rPr lang="es-MX" sz="3600" b="1" dirty="0" smtClean="0">
                <a:latin typeface="Century Gothic" panose="020B0502020202020204" pitchFamily="34" charset="0"/>
              </a:rPr>
              <a:t>Octubre 2021</a:t>
            </a:r>
            <a:endParaRPr lang="es-MX" sz="44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18139"/>
            <a:ext cx="9144000" cy="165576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Responsable de generar la información: Luis Eduardo Pérez Serrano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Dirección de Cumplimiento y Responsabilidades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Departamento de Estadísticas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Fecha de actualización: </a:t>
            </a:r>
            <a:r>
              <a:rPr lang="es-MX" sz="1200" b="1" dirty="0" smtClean="0">
                <a:latin typeface="Century Gothic" panose="020B0502020202020204" pitchFamily="34" charset="0"/>
              </a:rPr>
              <a:t>Noviembre</a:t>
            </a:r>
            <a:r>
              <a:rPr lang="es-MX" sz="1200" b="1" dirty="0" smtClean="0">
                <a:latin typeface="Century Gothic" panose="020B0502020202020204" pitchFamily="34" charset="0"/>
              </a:rPr>
              <a:t> </a:t>
            </a:r>
            <a:r>
              <a:rPr lang="es-MX" sz="1200" b="1" dirty="0" smtClean="0">
                <a:latin typeface="Century Gothic" panose="020B0502020202020204" pitchFamily="34" charset="0"/>
              </a:rPr>
              <a:t>2021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05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8. </a:t>
            </a:r>
            <a:r>
              <a:rPr lang="es-MX" sz="4000" dirty="0">
                <a:latin typeface="Century Gothic" panose="020B0502020202020204" pitchFamily="34" charset="0"/>
              </a:rPr>
              <a:t>Solicitudes recibidas según clasificación de Sujetos </a:t>
            </a:r>
            <a:r>
              <a:rPr lang="es-MX" sz="4000" dirty="0" smtClean="0">
                <a:latin typeface="Century Gothic" panose="020B0502020202020204" pitchFamily="34" charset="0"/>
              </a:rPr>
              <a:t>Obligados</a:t>
            </a:r>
            <a:endParaRPr lang="es-MX" dirty="0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341142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" name="Imagen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8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9. </a:t>
            </a:r>
            <a:r>
              <a:rPr lang="es-MX" sz="4400" dirty="0">
                <a:latin typeface="Century Gothic" panose="020B0502020202020204" pitchFamily="34" charset="0"/>
              </a:rPr>
              <a:t>Entidades con más solicitudes </a:t>
            </a:r>
            <a:r>
              <a:rPr lang="es-MX" sz="4400" dirty="0" smtClean="0">
                <a:latin typeface="Century Gothic" panose="020B0502020202020204" pitchFamily="34" charset="0"/>
              </a:rPr>
              <a:t>atendidas</a:t>
            </a:r>
            <a:r>
              <a:rPr lang="es-MX" sz="4400" dirty="0" smtClean="0"/>
              <a:t> </a:t>
            </a:r>
            <a:endParaRPr lang="es-MX" sz="4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231646"/>
              </p:ext>
            </p:extLst>
          </p:nvPr>
        </p:nvGraphicFramePr>
        <p:xfrm>
          <a:off x="1096963" y="1846263"/>
          <a:ext cx="10058400" cy="4409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82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10.</a:t>
            </a:r>
            <a:r>
              <a:rPr lang="es-MX" sz="4400" dirty="0">
                <a:latin typeface="Century Gothic" panose="020B0502020202020204" pitchFamily="34" charset="0"/>
              </a:rPr>
              <a:t> Tipo de respuestas </a:t>
            </a:r>
            <a:r>
              <a:rPr lang="es-MX" sz="4400" dirty="0" smtClean="0">
                <a:latin typeface="Century Gothic" panose="020B0502020202020204" pitchFamily="34" charset="0"/>
              </a:rPr>
              <a:t>otorgadas</a:t>
            </a:r>
            <a:r>
              <a:rPr lang="es-MX" sz="4400" dirty="0" smtClean="0"/>
              <a:t> </a:t>
            </a:r>
            <a:endParaRPr lang="es-MX" sz="44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76219"/>
              </p:ext>
            </p:extLst>
          </p:nvPr>
        </p:nvGraphicFramePr>
        <p:xfrm>
          <a:off x="1096963" y="1846263"/>
          <a:ext cx="10058400" cy="4446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821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>
                <a:latin typeface="Century Gothic" panose="020B0502020202020204" pitchFamily="34" charset="0"/>
              </a:rPr>
              <a:t>11. Histórico de solicitudes recibidas en el Instituto Coahuilense de Acceso a la Información </a:t>
            </a:r>
            <a:r>
              <a:rPr lang="es-MX" sz="2800" dirty="0" smtClean="0">
                <a:latin typeface="Century Gothic" panose="020B0502020202020204" pitchFamily="34" charset="0"/>
              </a:rPr>
              <a:t>Pública</a:t>
            </a:r>
            <a:endParaRPr lang="es-MX" sz="2800" dirty="0"/>
          </a:p>
        </p:txBody>
      </p:sp>
      <p:graphicFrame>
        <p:nvGraphicFramePr>
          <p:cNvPr id="4" name="Marcador de contenido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4833717"/>
              </p:ext>
            </p:extLst>
          </p:nvPr>
        </p:nvGraphicFramePr>
        <p:xfrm>
          <a:off x="1318621" y="1846263"/>
          <a:ext cx="9615084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Hoja de cálculo" r:id="rId4" imgW="10677394" imgH="4467361" progId="Excel.Sheet.12">
                  <p:embed/>
                </p:oleObj>
              </mc:Choice>
              <mc:Fallback>
                <p:oleObj name="Hoja de cálculo" r:id="rId4" imgW="10677394" imgH="44673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18621" y="1846263"/>
                        <a:ext cx="9615084" cy="4022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10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46796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s-MX" sz="3600" b="1" dirty="0" smtClean="0">
                <a:latin typeface="Century Gothic" panose="020B0502020202020204" pitchFamily="34" charset="0"/>
              </a:rPr>
              <a:t>Reporte de Estadísticas </a:t>
            </a:r>
            <a:r>
              <a:rPr lang="es-MX" sz="3600" dirty="0" smtClean="0">
                <a:latin typeface="Century Gothic" panose="020B0502020202020204" pitchFamily="34" charset="0"/>
              </a:rPr>
              <a:t>de</a:t>
            </a:r>
            <a:br>
              <a:rPr lang="es-MX" sz="3600" dirty="0" smtClean="0">
                <a:latin typeface="Century Gothic" panose="020B0502020202020204" pitchFamily="34" charset="0"/>
              </a:rPr>
            </a:br>
            <a:r>
              <a:rPr lang="es-MX" sz="3600" dirty="0" smtClean="0">
                <a:latin typeface="Century Gothic" panose="020B0502020202020204" pitchFamily="34" charset="0"/>
              </a:rPr>
              <a:t>Solicitudes de Acceso a la Información y Datos Personales.</a:t>
            </a:r>
            <a:br>
              <a:rPr lang="es-MX" sz="3600" dirty="0" smtClean="0">
                <a:latin typeface="Century Gothic" panose="020B0502020202020204" pitchFamily="34" charset="0"/>
              </a:rPr>
            </a:br>
            <a:r>
              <a:rPr lang="es-MX" sz="3600" dirty="0">
                <a:latin typeface="Century Gothic" panose="020B0502020202020204" pitchFamily="34" charset="0"/>
              </a:rPr>
              <a:t/>
            </a:r>
            <a:br>
              <a:rPr lang="es-MX" sz="3600" dirty="0">
                <a:latin typeface="Century Gothic" panose="020B0502020202020204" pitchFamily="34" charset="0"/>
              </a:rPr>
            </a:br>
            <a:r>
              <a:rPr lang="es-MX" sz="3600" b="1" dirty="0" smtClean="0">
                <a:latin typeface="Century Gothic" panose="020B0502020202020204" pitchFamily="34" charset="0"/>
              </a:rPr>
              <a:t>Octubre 2021</a:t>
            </a:r>
            <a:endParaRPr lang="es-MX" sz="44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18139"/>
            <a:ext cx="9144000" cy="165576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Responsable de generar la información: Luis Eduardo Pérez Serrano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Dirección de Cumplimiento y Responsabilidades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Departamento de Estadísticas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Fecha de actualización: </a:t>
            </a:r>
            <a:r>
              <a:rPr lang="es-MX" sz="1200" b="1" dirty="0" smtClean="0">
                <a:latin typeface="Century Gothic" panose="020B0502020202020204" pitchFamily="34" charset="0"/>
              </a:rPr>
              <a:t>Noviembre</a:t>
            </a:r>
            <a:r>
              <a:rPr lang="es-MX" sz="1200" b="1" dirty="0" smtClean="0">
                <a:latin typeface="Century Gothic" panose="020B0502020202020204" pitchFamily="34" charset="0"/>
              </a:rPr>
              <a:t> </a:t>
            </a:r>
            <a:r>
              <a:rPr lang="es-MX" sz="1200" b="1" dirty="0" smtClean="0">
                <a:latin typeface="Century Gothic" panose="020B0502020202020204" pitchFamily="34" charset="0"/>
              </a:rPr>
              <a:t>2021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entury Gothic" panose="020B0502020202020204" pitchFamily="34" charset="0"/>
              </a:rPr>
              <a:t>Índice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1. Total de solicitudes recibidas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2. Medio por el cual fueron presentadas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3. Comparativo en relación con el mes anterior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4. Comparativo histórico del ejercicio en curso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5. Top 10 de entidades con más solicitudes del mes informado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6. Comparativo Top 10 de entidades con más solicitudes en relación con el mes anterior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7. Top 10 de entidades con más solicitudes del ejercicio en curso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8. Solicitudes recibidas según clasificación de Sujetos Obligados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9. Entidades con más solicitudes atendidas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10. Tipo de respuestas otorgadas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11. Histórico de solicitudes recibidas en el Instituto Coahuilense de Acceso a la Información Pública</a:t>
            </a: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6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1. Total de solicitudes </a:t>
            </a:r>
            <a:r>
              <a:rPr lang="es-MX" dirty="0"/>
              <a:t>r</a:t>
            </a:r>
            <a:r>
              <a:rPr lang="es-MX" dirty="0" smtClean="0"/>
              <a:t>ecibidas</a:t>
            </a:r>
            <a:endParaRPr lang="es-MX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838643"/>
              </p:ext>
            </p:extLst>
          </p:nvPr>
        </p:nvGraphicFramePr>
        <p:xfrm>
          <a:off x="1271775" y="2757146"/>
          <a:ext cx="10058400" cy="3903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Marcador de contenido 5"/>
          <p:cNvSpPr txBox="1">
            <a:spLocks/>
          </p:cNvSpPr>
          <p:nvPr/>
        </p:nvSpPr>
        <p:spPr>
          <a:xfrm>
            <a:off x="8027894" y="2582334"/>
            <a:ext cx="3127786" cy="3378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12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2. Medio por el cual fueron recibidas</a:t>
            </a:r>
            <a:endParaRPr lang="es-MX" dirty="0"/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398886"/>
              </p:ext>
            </p:extLst>
          </p:nvPr>
        </p:nvGraphicFramePr>
        <p:xfrm>
          <a:off x="1097280" y="1846263"/>
          <a:ext cx="10058400" cy="4496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3. Comparativo en relación con el mes anterior</a:t>
            </a:r>
            <a:endParaRPr lang="es-MX" sz="4000" dirty="0"/>
          </a:p>
        </p:txBody>
      </p:sp>
      <p:graphicFrame>
        <p:nvGraphicFramePr>
          <p:cNvPr id="28" name="Marcador de contenido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06594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9" name="Imagen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2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4. Comparativo histórico del ejercicio en curso</a:t>
            </a:r>
            <a:endParaRPr lang="es-MX" sz="4000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01676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7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5. Top 10 Entidades con más Solicitudes</a:t>
            </a:r>
            <a:endParaRPr lang="es-MX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1256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6. </a:t>
            </a:r>
            <a:r>
              <a:rPr lang="es-MX" sz="3600" dirty="0"/>
              <a:t>Comparativo Top 10 de entidades con más solicitudes en relación con el mes anterior</a:t>
            </a:r>
          </a:p>
        </p:txBody>
      </p:sp>
      <p:graphicFrame>
        <p:nvGraphicFramePr>
          <p:cNvPr id="18" name="Marcador de contenido 1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07203876"/>
              </p:ext>
            </p:extLst>
          </p:nvPr>
        </p:nvGraphicFramePr>
        <p:xfrm>
          <a:off x="1096963" y="1805922"/>
          <a:ext cx="4938712" cy="420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87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Septiembre 2021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Torreón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 Secretaría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 Poder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 Fiscalía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5. Saltillo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 Congreso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7. Despacho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 Secretaría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 Servicios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 Piedras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Negras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9" name="Marcador de contenido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3089161"/>
              </p:ext>
            </p:extLst>
          </p:nvPr>
        </p:nvGraphicFramePr>
        <p:xfrm>
          <a:off x="6218238" y="1805922"/>
          <a:ext cx="4937125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1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Octubre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2021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Secretaría de Salud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2. Secretaría de Finanzas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3. Administración Fiscal General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4. Fiscalía General de Justicia del Estado de Coahuila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5. Saltillo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6. Torreón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7. Piedras Negras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8. Poder Judicial del Estado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9. Allende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10. Instituto Coahuilense de Acceso a la Información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Pública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235761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359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/>
              <a:t>7</a:t>
            </a:r>
            <a:r>
              <a:rPr lang="es-MX" sz="4000" dirty="0" smtClean="0"/>
              <a:t>. Top 10 Entidades con más Solicitudes del Ejercicio en Curso</a:t>
            </a:r>
            <a:endParaRPr lang="es-MX" sz="40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76757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09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300</TotalTime>
  <Words>416</Words>
  <Application>Microsoft Office PowerPoint</Application>
  <PresentationFormat>Panorámica</PresentationFormat>
  <Paragraphs>71</Paragraphs>
  <Slides>14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Century Gothic</vt:lpstr>
      <vt:lpstr>Retrospección</vt:lpstr>
      <vt:lpstr>Hoja de cálculo</vt:lpstr>
      <vt:lpstr>Reporte de Estadísticas de Solicitudes de Acceso a la Información y Datos Personales.  Octubre 2021</vt:lpstr>
      <vt:lpstr>Índice</vt:lpstr>
      <vt:lpstr>1. Total de solicitudes recibidas</vt:lpstr>
      <vt:lpstr>2. Medio por el cual fueron recibidas</vt:lpstr>
      <vt:lpstr>3. Comparativo en relación con el mes anterior</vt:lpstr>
      <vt:lpstr>4. Comparativo histórico del ejercicio en curso</vt:lpstr>
      <vt:lpstr>5. Top 10 Entidades con más Solicitudes</vt:lpstr>
      <vt:lpstr>6. Comparativo Top 10 de entidades con más solicitudes en relación con el mes anterior</vt:lpstr>
      <vt:lpstr>7. Top 10 Entidades con más Solicitudes del Ejercicio en Curso</vt:lpstr>
      <vt:lpstr>8. Solicitudes recibidas según clasificación de Sujetos Obligados</vt:lpstr>
      <vt:lpstr>9. Entidades con más solicitudes atendidas </vt:lpstr>
      <vt:lpstr>10. Tipo de respuestas otorgadas </vt:lpstr>
      <vt:lpstr>11. Histórico de solicitudes recibidas en el Instituto Coahuilense de Acceso a la Información Pública</vt:lpstr>
      <vt:lpstr>Reporte de Estadísticas de Solicitudes de Acceso a la Información y Datos Personales.  Octubre 2021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 de Estadísticas de Solicitudes de Acceso a la Información y Datos Personales Octubre 2021.</dc:title>
  <dc:creator>Cuenta Microsoft</dc:creator>
  <cp:lastModifiedBy>Cuenta Microsoft</cp:lastModifiedBy>
  <cp:revision>29</cp:revision>
  <dcterms:created xsi:type="dcterms:W3CDTF">2021-11-04T16:37:14Z</dcterms:created>
  <dcterms:modified xsi:type="dcterms:W3CDTF">2021-11-05T18:43:35Z</dcterms:modified>
</cp:coreProperties>
</file>