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548"/>
    <a:srgbClr val="873230"/>
    <a:srgbClr val="DE172A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5596" autoAdjust="0"/>
  </p:normalViewPr>
  <p:slideViewPr>
    <p:cSldViewPr showGuides="1">
      <p:cViewPr varScale="1">
        <p:scale>
          <a:sx n="70" d="100"/>
          <a:sy n="70" d="100"/>
        </p:scale>
        <p:origin x="840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4o. </a:t>
            </a:r>
            <a:r>
              <a:rPr lang="en-US" dirty="0" err="1"/>
              <a:t>Trimestre</a:t>
            </a:r>
            <a:r>
              <a:rPr lang="en-US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0.99229999999999996</c:v>
                </c:pt>
                <c:pt idx="1">
                  <c:v>0.91569999999999996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7455281425E-2"/>
          <c:y val="0.9260333629648505"/>
          <c:w val="0.89999989479131326"/>
          <c:h val="7.396663703514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</a:t>
            </a:r>
            <a:r>
              <a:rPr lang="es-MX" baseline="0"/>
              <a:t> de Cumplimiento</a:t>
            </a:r>
            <a:endParaRPr lang="es-MX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2235564304461942"/>
          <c:y val="0.14393518518518519"/>
          <c:w val="0.84137773403324589"/>
          <c:h val="0.4444601195683872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6666666666666666E-2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666666666666666E-2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222222222222223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000000000000001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000000000000001E-2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999999999999897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5000000000000102E-2"/>
                  <c:y val="-0.10648148148148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777777777777779E-3"/>
                  <c:y val="-5.092592592592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'Cuarto Tri 07'!$B$186:$B$193</c:f>
              <c:strCache>
                <c:ptCount val="8"/>
                <c:pt idx="0">
                  <c:v>Instituto Municipal de Transporte Saltillo</c:v>
                </c:pt>
                <c:pt idx="1">
                  <c:v>Dirección de Pensiones Saltillo</c:v>
                </c:pt>
                <c:pt idx="2">
                  <c:v>Instituto Municipal de la Mujer de Torreón</c:v>
                </c:pt>
                <c:pt idx="3">
                  <c:v>Instituto Municipal de Planeación y competitividad Torreón</c:v>
                </c:pt>
                <c:pt idx="4">
                  <c:v>Instituto Municipal de Planeación Saltillo</c:v>
                </c:pt>
                <c:pt idx="5">
                  <c:v>DIF Torreón</c:v>
                </c:pt>
                <c:pt idx="6">
                  <c:v>Instituto Municipal de Cultura de Torreón</c:v>
                </c:pt>
                <c:pt idx="7">
                  <c:v>Instituto Municipal del Deporte de Torreón</c:v>
                </c:pt>
              </c:strCache>
            </c:strRef>
          </c:cat>
          <c:val>
            <c:numRef>
              <c:f>'Cuarto Tri 07'!$D$186:$D$193</c:f>
              <c:numCache>
                <c:formatCode>General</c:formatCode>
                <c:ptCount val="8"/>
                <c:pt idx="0">
                  <c:v>98.41</c:v>
                </c:pt>
                <c:pt idx="1">
                  <c:v>98.41</c:v>
                </c:pt>
                <c:pt idx="2">
                  <c:v>97.62</c:v>
                </c:pt>
                <c:pt idx="3">
                  <c:v>97.62</c:v>
                </c:pt>
                <c:pt idx="4">
                  <c:v>96.83</c:v>
                </c:pt>
                <c:pt idx="5">
                  <c:v>96.03</c:v>
                </c:pt>
                <c:pt idx="6">
                  <c:v>92.06</c:v>
                </c:pt>
                <c:pt idx="7">
                  <c:v>92.06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8914112"/>
        <c:axId val="278914672"/>
      </c:lineChart>
      <c:catAx>
        <c:axId val="27891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8914672"/>
        <c:crosses val="autoZero"/>
        <c:auto val="1"/>
        <c:lblAlgn val="ctr"/>
        <c:lblOffset val="100"/>
        <c:noMultiLvlLbl val="0"/>
      </c:catAx>
      <c:valAx>
        <c:axId val="27891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891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</a:t>
            </a:r>
            <a:r>
              <a:rPr lang="es-MX" baseline="0"/>
              <a:t> de Cumplimiento</a:t>
            </a:r>
            <a:endParaRPr lang="es-MX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111111111111112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111111111111162E-2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222222222222223E-2"/>
                  <c:y val="-7.407407407407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77777777777788E-2"/>
                  <c:y val="-9.259259259259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3333333333333332E-3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222222222222223E-2"/>
                  <c:y val="-7.8703521434820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972222222222219E-2"/>
                      <c:h val="0.14807888597258673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3.0555555555555659E-2"/>
                  <c:y val="-6.0185185185185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'Cuarto Tri 07'!$B$206:$B$212</c:f>
              <c:strCache>
                <c:ptCount val="7"/>
                <c:pt idx="0">
                  <c:v>SUTSGE</c:v>
                </c:pt>
                <c:pt idx="1">
                  <c:v>SNTE 38</c:v>
                </c:pt>
                <c:pt idx="2">
                  <c:v>Sindicato DIF</c:v>
                </c:pt>
                <c:pt idx="3">
                  <c:v>SNTE 35</c:v>
                </c:pt>
                <c:pt idx="4">
                  <c:v>Sindicato Unico de Trabajadores al servicio del Municipio de San Pedro</c:v>
                </c:pt>
                <c:pt idx="5">
                  <c:v>Federación Nacional de Sindicatos Independientes del Estado de Coahuila</c:v>
                </c:pt>
                <c:pt idx="6">
                  <c:v>Sindicato de Trabajadores Manuales de Torreón</c:v>
                </c:pt>
              </c:strCache>
            </c:strRef>
          </c:cat>
          <c:val>
            <c:numRef>
              <c:f>'Cuarto Tri 07'!$D$206:$D$212</c:f>
              <c:numCache>
                <c:formatCode>General</c:formatCode>
                <c:ptCount val="7"/>
                <c:pt idx="0">
                  <c:v>93.1</c:v>
                </c:pt>
                <c:pt idx="1">
                  <c:v>89.66</c:v>
                </c:pt>
                <c:pt idx="2">
                  <c:v>37.93</c:v>
                </c:pt>
                <c:pt idx="3">
                  <c:v>32.76</c:v>
                </c:pt>
                <c:pt idx="4">
                  <c:v>22.41</c:v>
                </c:pt>
                <c:pt idx="5">
                  <c:v>1.72</c:v>
                </c:pt>
                <c:pt idx="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8918032"/>
        <c:axId val="278918592"/>
      </c:lineChart>
      <c:catAx>
        <c:axId val="27891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8918592"/>
        <c:crosses val="autoZero"/>
        <c:auto val="1"/>
        <c:lblAlgn val="ctr"/>
        <c:lblOffset val="100"/>
        <c:noMultiLvlLbl val="0"/>
      </c:catAx>
      <c:valAx>
        <c:axId val="27891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891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</a:t>
            </a:r>
            <a:r>
              <a:rPr lang="es-MX" baseline="0"/>
              <a:t> de  Cumplimiento</a:t>
            </a:r>
            <a:endParaRPr lang="es-MX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0980314960629919"/>
          <c:y val="0.19486111111111112"/>
          <c:w val="0.89019685039370078"/>
          <c:h val="0.6700309857101195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333333333333361E-2"/>
                  <c:y val="-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333333333333333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444444444444446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333333333333329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3333333333333332E-3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222222222222223E-2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'Cuarto Tri 07'!$B$216:$B$221</c:f>
              <c:strCache>
                <c:ptCount val="6"/>
                <c:pt idx="0">
                  <c:v>CRIT</c:v>
                </c:pt>
                <c:pt idx="1">
                  <c:v>Teatro Nazas</c:v>
                </c:pt>
                <c:pt idx="2">
                  <c:v>Pádres de Familia</c:v>
                </c:pt>
                <c:pt idx="3">
                  <c:v>Artesénica</c:v>
                </c:pt>
                <c:pt idx="4">
                  <c:v>Cluster</c:v>
                </c:pt>
                <c:pt idx="5">
                  <c:v>Arocena</c:v>
                </c:pt>
              </c:strCache>
            </c:strRef>
          </c:cat>
          <c:val>
            <c:numRef>
              <c:f>'Cuarto Tri 07'!$D$216:$D$221</c:f>
              <c:numCache>
                <c:formatCode>General</c:formatCode>
                <c:ptCount val="6"/>
                <c:pt idx="0">
                  <c:v>93.33</c:v>
                </c:pt>
                <c:pt idx="1">
                  <c:v>90</c:v>
                </c:pt>
                <c:pt idx="2">
                  <c:v>83.33</c:v>
                </c:pt>
                <c:pt idx="3">
                  <c:v>63.33</c:v>
                </c:pt>
                <c:pt idx="4">
                  <c:v>90</c:v>
                </c:pt>
                <c:pt idx="5">
                  <c:v>73.33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116592"/>
        <c:axId val="280117152"/>
      </c:lineChart>
      <c:catAx>
        <c:axId val="28011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80117152"/>
        <c:crosses val="autoZero"/>
        <c:auto val="1"/>
        <c:lblAlgn val="ctr"/>
        <c:lblOffset val="100"/>
        <c:noMultiLvlLbl val="0"/>
      </c:catAx>
      <c:valAx>
        <c:axId val="28011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8011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4o. </a:t>
            </a:r>
            <a:r>
              <a:rPr lang="en-US" b="1" dirty="0" err="1"/>
              <a:t>Trimestre</a:t>
            </a:r>
            <a:r>
              <a:rPr lang="en-US" b="1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0.98850000000000005</c:v>
                </c:pt>
                <c:pt idx="1">
                  <c:v>0.98280000000000001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</a:t>
            </a:r>
            <a:r>
              <a:rPr lang="es-MX" baseline="0"/>
              <a:t> de Cumplimiento</a:t>
            </a:r>
            <a:endParaRPr lang="es-MX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4713341710076029E-2"/>
                  <c:y val="-3.9193176066856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292969012832642E-2"/>
                  <c:y val="-3.5273858460171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38852177614059E-2"/>
                  <c:y val="-9.406362256045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9681490788972462E-3"/>
                  <c:y val="-9.406362256045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9681490788973373E-3"/>
                  <c:y val="-7.0547716920342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9362981577946746E-3"/>
                  <c:y val="-7.0547716920342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4522236183461876E-3"/>
                  <c:y val="-5.0951128886913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'Cuarto Tri 07'!$B$13:$B$19</c:f>
              <c:strCache>
                <c:ptCount val="7"/>
                <c:pt idx="0">
                  <c:v>Juntas Locales de Conciliación  y Arbitraje</c:v>
                </c:pt>
                <c:pt idx="1">
                  <c:v>Secretaría de Salud</c:v>
                </c:pt>
                <c:pt idx="2">
                  <c:v>Secretaría de Desarrollo  Económico </c:v>
                </c:pt>
                <c:pt idx="3">
                  <c:v>Secretaría Técnica y de Planeación </c:v>
                </c:pt>
                <c:pt idx="4">
                  <c:v>Despacho del Gobernador</c:v>
                </c:pt>
                <c:pt idx="5">
                  <c:v>Secretaría de Desarrollo Social</c:v>
                </c:pt>
                <c:pt idx="6">
                  <c:v>Procuraduría para las niñas, niños y la familia</c:v>
                </c:pt>
              </c:strCache>
            </c:strRef>
          </c:cat>
          <c:val>
            <c:numRef>
              <c:f>'Cuarto Tri 07'!$D$13:$D$19</c:f>
              <c:numCache>
                <c:formatCode>General</c:formatCode>
                <c:ptCount val="7"/>
                <c:pt idx="0">
                  <c:v>99.35</c:v>
                </c:pt>
                <c:pt idx="1">
                  <c:v>99.32</c:v>
                </c:pt>
                <c:pt idx="2">
                  <c:v>99.24</c:v>
                </c:pt>
                <c:pt idx="3">
                  <c:v>99.24</c:v>
                </c:pt>
                <c:pt idx="4">
                  <c:v>99.24</c:v>
                </c:pt>
                <c:pt idx="5">
                  <c:v>99.24</c:v>
                </c:pt>
                <c:pt idx="6">
                  <c:v>99.24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889424"/>
        <c:axId val="200889984"/>
      </c:lineChart>
      <c:catAx>
        <c:axId val="20088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0889984"/>
        <c:crosses val="autoZero"/>
        <c:auto val="1"/>
        <c:lblAlgn val="ctr"/>
        <c:lblOffset val="100"/>
        <c:noMultiLvlLbl val="0"/>
      </c:catAx>
      <c:valAx>
        <c:axId val="20088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088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</a:t>
            </a:r>
            <a:r>
              <a:rPr lang="es-MX" baseline="0"/>
              <a:t> de Cumplimiento</a:t>
            </a:r>
            <a:endParaRPr lang="es-MX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925337632079971E-17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925337632079971E-17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3333333333333332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3333333333333332E-3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111111111111112E-2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2.777777777777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'Cuarto Tri 07'!$B$40:$B$47</c:f>
              <c:strCache>
                <c:ptCount val="8"/>
                <c:pt idx="0">
                  <c:v>Centro de Empoderamiento y Justicia de la Mujer</c:v>
                </c:pt>
                <c:pt idx="1">
                  <c:v>Comisión Ejecutiva Estatal de Atención a Víctimas </c:v>
                </c:pt>
                <c:pt idx="2">
                  <c:v>Unidad del Patrimonio de la Beneficencia Pública</c:v>
                </c:pt>
                <c:pt idx="3">
                  <c:v>Instituto Coahuilense de la Infraestructura Física Educativa</c:v>
                </c:pt>
                <c:pt idx="4">
                  <c:v>Registro Civil</c:v>
                </c:pt>
                <c:pt idx="5">
                  <c:v>Periódico Oficial</c:v>
                </c:pt>
                <c:pt idx="6">
                  <c:v>Instituto Estatal del Deporte</c:v>
                </c:pt>
                <c:pt idx="7">
                  <c:v>Instituto de Servicios de Salud, Rehabilitación y Educación Especial e Integral del Esatdo de Coahuila (ISSREEI)</c:v>
                </c:pt>
              </c:strCache>
            </c:strRef>
          </c:cat>
          <c:val>
            <c:numRef>
              <c:f>'Cuarto Tri 07'!$D$40:$D$47</c:f>
              <c:numCache>
                <c:formatCode>General</c:formatCode>
                <c:ptCount val="8"/>
                <c:pt idx="0">
                  <c:v>99.24</c:v>
                </c:pt>
                <c:pt idx="1">
                  <c:v>99.24</c:v>
                </c:pt>
                <c:pt idx="2">
                  <c:v>99.24</c:v>
                </c:pt>
                <c:pt idx="3">
                  <c:v>99.24</c:v>
                </c:pt>
                <c:pt idx="4">
                  <c:v>99.24</c:v>
                </c:pt>
                <c:pt idx="5">
                  <c:v>99.24</c:v>
                </c:pt>
                <c:pt idx="6">
                  <c:v>99.24</c:v>
                </c:pt>
                <c:pt idx="7">
                  <c:v>99.24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896768"/>
        <c:axId val="204898448"/>
      </c:lineChart>
      <c:catAx>
        <c:axId val="20489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4898448"/>
        <c:crosses val="autoZero"/>
        <c:auto val="1"/>
        <c:lblAlgn val="ctr"/>
        <c:lblOffset val="100"/>
        <c:noMultiLvlLbl val="0"/>
      </c:catAx>
      <c:valAx>
        <c:axId val="20489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489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</a:t>
            </a:r>
            <a:r>
              <a:rPr lang="es-MX" baseline="0"/>
              <a:t> de Cumplimiento</a:t>
            </a:r>
            <a:endParaRPr lang="es-MX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666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666666666666666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888888888888888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3333333333332309E-3"/>
                  <c:y val="-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16666666666666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'Cuarto Tri 07'!$B$73:$B$80</c:f>
              <c:strCache>
                <c:ptCount val="8"/>
                <c:pt idx="0">
                  <c:v>Colegio de Bachilleres de Edo. Coahuila</c:v>
                </c:pt>
                <c:pt idx="1">
                  <c:v>Universidad Autónoma de Coahuila</c:v>
                </c:pt>
                <c:pt idx="2">
                  <c:v>Instituto Tecnológico de Estudios Superiores de la Región  Carbonífera </c:v>
                </c:pt>
                <c:pt idx="3">
                  <c:v>Universidad Tecnológica de Torreón</c:v>
                </c:pt>
                <c:pt idx="4">
                  <c:v>Instituto Tecnológico Superior de San Pedro</c:v>
                </c:pt>
                <c:pt idx="5">
                  <c:v>Universidad Politécnica de la Región Laguna</c:v>
                </c:pt>
                <c:pt idx="6">
                  <c:v>Instituto Tecnológico  Superior de Monclova</c:v>
                </c:pt>
                <c:pt idx="7">
                  <c:v>Universidad Tecnológica  de la Región Centro de Coahuila</c:v>
                </c:pt>
              </c:strCache>
            </c:strRef>
          </c:cat>
          <c:val>
            <c:numRef>
              <c:f>'Cuarto Tri 07'!$D$73:$D$80</c:f>
              <c:numCache>
                <c:formatCode>General</c:formatCode>
                <c:ptCount val="8"/>
                <c:pt idx="0">
                  <c:v>98.65</c:v>
                </c:pt>
                <c:pt idx="1">
                  <c:v>98.59</c:v>
                </c:pt>
                <c:pt idx="2">
                  <c:v>97.3</c:v>
                </c:pt>
                <c:pt idx="3">
                  <c:v>97.3</c:v>
                </c:pt>
                <c:pt idx="4">
                  <c:v>97.3</c:v>
                </c:pt>
                <c:pt idx="5">
                  <c:v>95.95</c:v>
                </c:pt>
                <c:pt idx="6">
                  <c:v>95.95</c:v>
                </c:pt>
                <c:pt idx="7">
                  <c:v>95.27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576288"/>
        <c:axId val="276576848"/>
      </c:lineChart>
      <c:catAx>
        <c:axId val="27657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6576848"/>
        <c:crosses val="autoZero"/>
        <c:auto val="1"/>
        <c:lblAlgn val="ctr"/>
        <c:lblOffset val="100"/>
        <c:noMultiLvlLbl val="0"/>
      </c:catAx>
      <c:valAx>
        <c:axId val="27657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657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</a:t>
            </a:r>
            <a:r>
              <a:rPr lang="es-MX" baseline="0"/>
              <a:t> de Cumplimiento</a:t>
            </a:r>
            <a:endParaRPr lang="es-MX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7.9247594050743664E-2"/>
          <c:y val="0.1902314814814815"/>
          <c:w val="0.89019685039370078"/>
          <c:h val="0.6700309857101195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8.3333333333333332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3332E-3"/>
                  <c:y val="-4.166666666666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000000000000001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185067526415994E-16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222222222222223E-2"/>
                  <c:y val="-5.55553732866724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638888888888893E-2"/>
                      <c:h val="4.6227034120734901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2.7777777777777779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'Cuarto Tri 07'!$B$95:$B$101</c:f>
              <c:strCache>
                <c:ptCount val="7"/>
                <c:pt idx="0">
                  <c:v>Piedras Negras</c:v>
                </c:pt>
                <c:pt idx="1">
                  <c:v>Monclova</c:v>
                </c:pt>
                <c:pt idx="2">
                  <c:v>Ramos Arizpe</c:v>
                </c:pt>
                <c:pt idx="3">
                  <c:v>Nava</c:v>
                </c:pt>
                <c:pt idx="4">
                  <c:v>San Juan de Sabinas</c:v>
                </c:pt>
                <c:pt idx="5">
                  <c:v>Allende</c:v>
                </c:pt>
                <c:pt idx="6">
                  <c:v>Juárez</c:v>
                </c:pt>
              </c:strCache>
            </c:strRef>
          </c:cat>
          <c:val>
            <c:numRef>
              <c:f>'Cuarto Tri 07'!$D$95:$D$101</c:f>
              <c:numCache>
                <c:formatCode>General</c:formatCode>
                <c:ptCount val="7"/>
                <c:pt idx="0">
                  <c:v>98.28</c:v>
                </c:pt>
                <c:pt idx="1">
                  <c:v>95.98</c:v>
                </c:pt>
                <c:pt idx="2">
                  <c:v>92.53</c:v>
                </c:pt>
                <c:pt idx="3">
                  <c:v>87.93</c:v>
                </c:pt>
                <c:pt idx="4">
                  <c:v>85.63</c:v>
                </c:pt>
                <c:pt idx="5">
                  <c:v>85.63</c:v>
                </c:pt>
                <c:pt idx="6">
                  <c:v>85.06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579088"/>
        <c:axId val="276579648"/>
      </c:lineChart>
      <c:catAx>
        <c:axId val="27657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6579648"/>
        <c:crosses val="autoZero"/>
        <c:auto val="1"/>
        <c:lblAlgn val="ctr"/>
        <c:lblOffset val="100"/>
        <c:noMultiLvlLbl val="0"/>
      </c:catAx>
      <c:valAx>
        <c:axId val="27657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657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</a:t>
            </a:r>
            <a:r>
              <a:rPr lang="es-MX" baseline="0"/>
              <a:t> de Cumplimiento</a:t>
            </a:r>
            <a:endParaRPr lang="es-MX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6666666666666666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3332E-3"/>
                  <c:y val="-6.481481481481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111111111111112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777777777777779E-3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000000000000001E-2"/>
                  <c:y val="-4.629629629629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555555555555555E-2"/>
                  <c:y val="-5.09259259259259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972222222222219E-2"/>
                      <c:h val="0.11567147856517936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1.6666666666666767E-2"/>
                  <c:y val="-4.166666666666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'Cuarto Tri 07'!$B$137:$B$143</c:f>
              <c:strCache>
                <c:ptCount val="7"/>
                <c:pt idx="0">
                  <c:v>Fiscalía General de Justicia del Estado de Coahuila</c:v>
                </c:pt>
                <c:pt idx="1">
                  <c:v>Instituto Coahuilense de Acceso a la Información (ICAI)</c:v>
                </c:pt>
                <c:pt idx="2">
                  <c:v>Instituto Estatal Electoral (IEC)</c:v>
                </c:pt>
                <c:pt idx="3">
                  <c:v>Tribunal de Justicia Administrativa</c:v>
                </c:pt>
                <c:pt idx="4">
                  <c:v>Comisión de Derechos Humanos del Estado de Coahuila (CDHEC)</c:v>
                </c:pt>
                <c:pt idx="5">
                  <c:v>Tribunal Electoral de Coahuila</c:v>
                </c:pt>
                <c:pt idx="6">
                  <c:v>COCCAM</c:v>
                </c:pt>
              </c:strCache>
            </c:strRef>
          </c:cat>
          <c:val>
            <c:numRef>
              <c:f>'Cuarto Tri 07'!$D$137:$D$143</c:f>
              <c:numCache>
                <c:formatCode>General</c:formatCode>
                <c:ptCount val="7"/>
                <c:pt idx="0">
                  <c:v>98.65</c:v>
                </c:pt>
                <c:pt idx="1">
                  <c:v>98.59</c:v>
                </c:pt>
                <c:pt idx="2">
                  <c:v>98</c:v>
                </c:pt>
                <c:pt idx="3">
                  <c:v>97.47</c:v>
                </c:pt>
                <c:pt idx="4">
                  <c:v>96.32</c:v>
                </c:pt>
                <c:pt idx="5">
                  <c:v>96.2</c:v>
                </c:pt>
                <c:pt idx="6">
                  <c:v>95.97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717440"/>
        <c:axId val="277718000"/>
      </c:lineChart>
      <c:catAx>
        <c:axId val="27771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7718000"/>
        <c:crosses val="autoZero"/>
        <c:auto val="1"/>
        <c:lblAlgn val="ctr"/>
        <c:lblOffset val="100"/>
        <c:noMultiLvlLbl val="0"/>
      </c:catAx>
      <c:valAx>
        <c:axId val="27771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771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</a:t>
            </a:r>
            <a:r>
              <a:rPr lang="es-MX" baseline="0"/>
              <a:t> de Cumplimiento</a:t>
            </a:r>
            <a:endParaRPr lang="es-MX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8.3333333333333072E-3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88888888888894E-2"/>
                  <c:y val="-7.407407407407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925337632079971E-17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777777777777779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3333333333333332E-3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5555555555555558E-3"/>
                  <c:y val="-8.7962962962962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185067526415994E-16"/>
                  <c:y val="-3.2407407407407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9444444444444344E-2"/>
                  <c:y val="-6.944444444444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'Cuarto Tri 07'!$B$146:$B$153</c:f>
              <c:strCache>
                <c:ptCount val="8"/>
                <c:pt idx="0">
                  <c:v>Partido del Trabajo</c:v>
                </c:pt>
                <c:pt idx="1">
                  <c:v>Partido Sí Coahuila</c:v>
                </c:pt>
                <c:pt idx="2">
                  <c:v>Partido Nueva Alianza</c:v>
                </c:pt>
                <c:pt idx="3">
                  <c:v>Partido Revolucionario Institucional</c:v>
                </c:pt>
                <c:pt idx="4">
                  <c:v>Partido Morena</c:v>
                </c:pt>
                <c:pt idx="5">
                  <c:v>Unidad Democrática de Coahuila</c:v>
                </c:pt>
                <c:pt idx="6">
                  <c:v>Partido Verde Ecologista</c:v>
                </c:pt>
                <c:pt idx="7">
                  <c:v>Partido Campesino Popular</c:v>
                </c:pt>
              </c:strCache>
            </c:strRef>
          </c:cat>
          <c:val>
            <c:numRef>
              <c:f>'Cuarto Tri 07'!$D$146:$D$153</c:f>
              <c:numCache>
                <c:formatCode>General</c:formatCode>
                <c:ptCount val="8"/>
                <c:pt idx="0">
                  <c:v>98.51</c:v>
                </c:pt>
                <c:pt idx="1">
                  <c:v>95.52</c:v>
                </c:pt>
                <c:pt idx="2">
                  <c:v>94.03</c:v>
                </c:pt>
                <c:pt idx="3">
                  <c:v>92.54</c:v>
                </c:pt>
                <c:pt idx="4">
                  <c:v>92.54</c:v>
                </c:pt>
                <c:pt idx="5">
                  <c:v>81.34</c:v>
                </c:pt>
                <c:pt idx="6">
                  <c:v>80.599999999999994</c:v>
                </c:pt>
                <c:pt idx="7">
                  <c:v>51.49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848176"/>
        <c:axId val="135848736"/>
      </c:lineChart>
      <c:catAx>
        <c:axId val="13584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5848736"/>
        <c:crosses val="autoZero"/>
        <c:auto val="1"/>
        <c:lblAlgn val="ctr"/>
        <c:lblOffset val="100"/>
        <c:noMultiLvlLbl val="0"/>
      </c:catAx>
      <c:valAx>
        <c:axId val="13584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584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</a:t>
            </a:r>
            <a:r>
              <a:rPr lang="es-MX" baseline="0"/>
              <a:t> de Cumplimiento</a:t>
            </a:r>
            <a:endParaRPr lang="es-MX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111111111111086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222222222222223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555555555555558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8.7962962962962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777777777777779E-3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3333333333333229E-2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111111111111212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'Cuarto Tri 07'!$B$164:$B$171</c:f>
              <c:strCache>
                <c:ptCount val="8"/>
                <c:pt idx="0">
                  <c:v>SIMAS Piedras Negras</c:v>
                </c:pt>
                <c:pt idx="1">
                  <c:v>SIMAS Torreón </c:v>
                </c:pt>
                <c:pt idx="2">
                  <c:v>SIMAS Sabinas</c:v>
                </c:pt>
                <c:pt idx="3">
                  <c:v>SIMAS Monclova-Frontera </c:v>
                </c:pt>
                <c:pt idx="4">
                  <c:v>        SIMAS Sabinas- San Juan de Sabinas- Múzquiz</c:v>
                </c:pt>
                <c:pt idx="5">
                  <c:v>SIMAS Matamoros</c:v>
                </c:pt>
                <c:pt idx="6">
                  <c:v>        SIMAS San Buenaventura</c:v>
                </c:pt>
                <c:pt idx="7">
                  <c:v>COMPARA</c:v>
                </c:pt>
              </c:strCache>
            </c:strRef>
          </c:cat>
          <c:val>
            <c:numRef>
              <c:f>'Cuarto Tri 07'!$D$164:$D$171</c:f>
              <c:numCache>
                <c:formatCode>General</c:formatCode>
                <c:ptCount val="8"/>
                <c:pt idx="0">
                  <c:v>99.26</c:v>
                </c:pt>
                <c:pt idx="1">
                  <c:v>97.79</c:v>
                </c:pt>
                <c:pt idx="2">
                  <c:v>97.79</c:v>
                </c:pt>
                <c:pt idx="3">
                  <c:v>97.79</c:v>
                </c:pt>
                <c:pt idx="4">
                  <c:v>97.79</c:v>
                </c:pt>
                <c:pt idx="5">
                  <c:v>97.79</c:v>
                </c:pt>
                <c:pt idx="6">
                  <c:v>94.85</c:v>
                </c:pt>
                <c:pt idx="7">
                  <c:v>91.91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895088"/>
        <c:axId val="200890544"/>
      </c:lineChart>
      <c:catAx>
        <c:axId val="20489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0890544"/>
        <c:crosses val="autoZero"/>
        <c:auto val="1"/>
        <c:lblAlgn val="ctr"/>
        <c:lblOffset val="100"/>
        <c:noMultiLvlLbl val="0"/>
      </c:catAx>
      <c:valAx>
        <c:axId val="20089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489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19/02/2018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</a:t>
            </a: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Cumplimiento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4o. Trimestre 2017.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672752" y="5782468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s-MX" sz="4000" dirty="0" err="1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MX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Cumplimiento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altLang="es-MX" sz="4000" dirty="0" err="1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 smtClean="0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 smtClean="0">
                <a:solidFill>
                  <a:schemeClr val="bg1"/>
                </a:solidFill>
              </a:rPr>
              <a:t> </a:t>
            </a:r>
            <a:r>
              <a:rPr lang="es-ES" sz="2400" b="1" noProof="1">
                <a:solidFill>
                  <a:schemeClr val="bg1"/>
                </a:solidFill>
              </a:rPr>
              <a:t>Descentralizados                   </a:t>
            </a:r>
            <a:r>
              <a:rPr lang="es-ES" sz="2400" b="1" noProof="1" smtClean="0">
                <a:solidFill>
                  <a:schemeClr val="bg1"/>
                </a:solidFill>
              </a:rPr>
              <a:t>                                                                               </a:t>
            </a:r>
            <a:r>
              <a:rPr lang="es-ES" sz="2000" b="1" noProof="1" smtClean="0"/>
              <a:t>Promedio </a:t>
            </a:r>
            <a:r>
              <a:rPr lang="es-ES" sz="2000" b="1" noProof="1"/>
              <a:t>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</a:t>
            </a:r>
            <a:r>
              <a:rPr lang="es-ES" sz="2000" b="1" noProof="1" smtClean="0"/>
              <a:t>                                                           Descentralizados 97.72%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005250"/>
              </p:ext>
            </p:extLst>
          </p:nvPr>
        </p:nvGraphicFramePr>
        <p:xfrm>
          <a:off x="263352" y="1039381"/>
          <a:ext cx="5112568" cy="477338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/>
                <a:gridCol w="1926695"/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4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Desarrollo  Docente, Investigación y Evaluación Educativa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del Catastro y la Información Territorial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Médico de los Trabajadores 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157413"/>
              </p:ext>
            </p:extLst>
          </p:nvPr>
        </p:nvGraphicFramePr>
        <p:xfrm>
          <a:off x="5735959" y="973291"/>
          <a:ext cx="5544617" cy="491389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07497"/>
                <a:gridCol w="2237120"/>
              </a:tblGrid>
              <a:tr h="43360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32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Editorial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(Certturc)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Científicos y Tecnológicos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 del Estado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82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</a:t>
                      </a:r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Famila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DIF ( Estatal)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363787"/>
              </p:ext>
            </p:extLst>
          </p:nvPr>
        </p:nvGraphicFramePr>
        <p:xfrm>
          <a:off x="2639616" y="980728"/>
          <a:ext cx="6977272" cy="469246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248439"/>
                <a:gridCol w="2728833"/>
              </a:tblGrid>
              <a:tr h="61688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512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la Vivienda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688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567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Pensiones para los Trabajadores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688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Seguro Popular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688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Cultura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6886">
                <a:tc>
                  <a:txBody>
                    <a:bodyPr/>
                    <a:lstStyle/>
                    <a:p>
                      <a:pPr algn="l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0" y="-171400"/>
            <a:ext cx="35503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  <a:endParaRPr lang="es-ES" sz="2800" b="1" noProof="1" smtClean="0">
              <a:solidFill>
                <a:schemeClr val="bg1"/>
              </a:solidFill>
            </a:endParaRPr>
          </a:p>
          <a:p>
            <a:r>
              <a:rPr lang="es-ES" sz="2800" b="1" noProof="1" smtClean="0">
                <a:solidFill>
                  <a:schemeClr val="bg1"/>
                </a:solidFill>
              </a:rPr>
              <a:t>Descentralizado 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760296" y="7482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</a:t>
            </a:r>
            <a:r>
              <a:rPr lang="es-ES" sz="2000" b="1" noProof="1" smtClean="0"/>
              <a:t>Organismos                                                                 </a:t>
            </a:r>
            <a:r>
              <a:rPr lang="es-ES" sz="2000" b="1" noProof="1"/>
              <a:t>Descentralizados </a:t>
            </a:r>
            <a:r>
              <a:rPr lang="es-ES" sz="2000" b="1" noProof="1" smtClean="0"/>
              <a:t>97.72% 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27079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71400"/>
            <a:ext cx="3431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Universidades y </a:t>
            </a:r>
            <a:endParaRPr lang="es-ES" sz="2800" b="1" noProof="1" smtClean="0">
              <a:solidFill>
                <a:schemeClr val="bg1"/>
              </a:solidFill>
            </a:endParaRPr>
          </a:p>
          <a:p>
            <a:r>
              <a:rPr lang="es-ES" sz="2800" b="1" noProof="1" smtClean="0">
                <a:solidFill>
                  <a:schemeClr val="bg1"/>
                </a:solidFill>
              </a:rPr>
              <a:t>Centros </a:t>
            </a:r>
            <a:r>
              <a:rPr lang="es-ES" sz="2800" b="1" noProof="1">
                <a:solidFill>
                  <a:schemeClr val="bg1"/>
                </a:solidFill>
              </a:rPr>
              <a:t>Educativos 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182679"/>
              </p:ext>
            </p:extLst>
          </p:nvPr>
        </p:nvGraphicFramePr>
        <p:xfrm>
          <a:off x="407368" y="980728"/>
          <a:ext cx="5434475" cy="52328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02266"/>
                <a:gridCol w="1832209"/>
              </a:tblGrid>
              <a:tr h="58143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4o.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Bachilleres del estado de Coahuila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Autónoma de Coahuila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la Región  Carbonífera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la Región Laguna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 Superior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 de la Región Centro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 smtClean="0"/>
              <a:t>Centros </a:t>
            </a:r>
            <a:r>
              <a:rPr lang="es-ES" sz="2000" b="1" noProof="1"/>
              <a:t>Educativos </a:t>
            </a:r>
            <a:r>
              <a:rPr lang="es-ES" sz="2000" b="1" noProof="1" smtClean="0"/>
              <a:t>91.63% </a:t>
            </a:r>
            <a:endParaRPr lang="es-MX" sz="2000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394880"/>
              </p:ext>
            </p:extLst>
          </p:nvPr>
        </p:nvGraphicFramePr>
        <p:xfrm>
          <a:off x="6456040" y="1772816"/>
          <a:ext cx="511256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</a:t>
            </a:r>
            <a:r>
              <a:rPr lang="es-ES" sz="2400" b="1" noProof="1" smtClean="0">
                <a:solidFill>
                  <a:schemeClr val="bg1"/>
                </a:solidFill>
              </a:rPr>
              <a:t>y</a:t>
            </a:r>
          </a:p>
          <a:p>
            <a:r>
              <a:rPr lang="es-ES" sz="2400" b="1" noProof="1" smtClean="0">
                <a:solidFill>
                  <a:schemeClr val="bg1"/>
                </a:solidFill>
              </a:rPr>
              <a:t> </a:t>
            </a:r>
            <a:r>
              <a:rPr lang="es-ES" sz="2400" b="1" noProof="1">
                <a:solidFill>
                  <a:schemeClr val="bg1"/>
                </a:solidFill>
              </a:rPr>
              <a:t>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 smtClean="0"/>
              <a:t>Centros </a:t>
            </a:r>
            <a:r>
              <a:rPr lang="es-ES" sz="2000" b="1" noProof="1"/>
              <a:t>Educativos  </a:t>
            </a:r>
            <a:r>
              <a:rPr lang="es-ES" sz="2000" b="1" noProof="1" smtClean="0"/>
              <a:t>91.63%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966003"/>
              </p:ext>
            </p:extLst>
          </p:nvPr>
        </p:nvGraphicFramePr>
        <p:xfrm>
          <a:off x="479376" y="980728"/>
          <a:ext cx="5256584" cy="42280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71310"/>
                <a:gridCol w="1785274"/>
              </a:tblGrid>
              <a:tr h="48646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8179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Carbonífera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5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5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Cd. Acuña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36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Muzquiz  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5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 de Coahuila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5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 Profesional Técnica del Estado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435626"/>
              </p:ext>
            </p:extLst>
          </p:nvPr>
        </p:nvGraphicFramePr>
        <p:xfrm>
          <a:off x="6672064" y="980728"/>
          <a:ext cx="4963587" cy="354185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76887"/>
                <a:gridCol w="1586700"/>
              </a:tblGrid>
              <a:tr h="8242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</a:t>
            </a:r>
            <a:r>
              <a:rPr lang="es-ES" sz="3200" b="1" noProof="1" smtClean="0"/>
              <a:t>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59.86%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38119"/>
              </p:ext>
            </p:extLst>
          </p:nvPr>
        </p:nvGraphicFramePr>
        <p:xfrm>
          <a:off x="479376" y="1196752"/>
          <a:ext cx="5177917" cy="44283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81899"/>
                <a:gridCol w="1696018"/>
              </a:tblGrid>
              <a:tr h="55079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4º.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2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591167"/>
              </p:ext>
            </p:extLst>
          </p:nvPr>
        </p:nvGraphicFramePr>
        <p:xfrm>
          <a:off x="6312024" y="1556792"/>
          <a:ext cx="518457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</a:t>
            </a:r>
            <a:r>
              <a:rPr lang="es-ES" noProof="1" smtClean="0"/>
              <a:t>                                                    </a:t>
            </a:r>
            <a:r>
              <a:rPr lang="es-ES" sz="2000" b="1" noProof="1"/>
              <a:t>Promedio Municipios </a:t>
            </a:r>
            <a:r>
              <a:rPr lang="es-ES" sz="2000" b="1" noProof="1" smtClean="0"/>
              <a:t>59.86%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54082"/>
              </p:ext>
            </p:extLst>
          </p:nvPr>
        </p:nvGraphicFramePr>
        <p:xfrm>
          <a:off x="767408" y="980728"/>
          <a:ext cx="4536504" cy="494299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6172"/>
                <a:gridCol w="1350332"/>
              </a:tblGrid>
              <a:tr h="6626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04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311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294526"/>
              </p:ext>
            </p:extLst>
          </p:nvPr>
        </p:nvGraphicFramePr>
        <p:xfrm>
          <a:off x="5987988" y="980728"/>
          <a:ext cx="4915810" cy="49353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92379"/>
                <a:gridCol w="1623431"/>
              </a:tblGrid>
              <a:tr h="6626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046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Cuatrociénegas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</a:t>
            </a:r>
            <a:r>
              <a:rPr lang="es-ES" noProof="1" smtClean="0"/>
              <a:t>  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59.86%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85673"/>
              </p:ext>
            </p:extLst>
          </p:nvPr>
        </p:nvGraphicFramePr>
        <p:xfrm>
          <a:off x="767406" y="908720"/>
          <a:ext cx="4536505" cy="470471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/>
                <a:gridCol w="1354122"/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13744"/>
              </p:ext>
            </p:extLst>
          </p:nvPr>
        </p:nvGraphicFramePr>
        <p:xfrm>
          <a:off x="6240017" y="980731"/>
          <a:ext cx="4540250" cy="480296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/>
                <a:gridCol w="1589051"/>
              </a:tblGrid>
              <a:tr h="62442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698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623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5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69" y="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  <a:endParaRPr lang="es-ES" sz="2800" b="1" noProof="1" smtClean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 smtClean="0"/>
              <a:t>Autónomos 97.02%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351245"/>
              </p:ext>
            </p:extLst>
          </p:nvPr>
        </p:nvGraphicFramePr>
        <p:xfrm>
          <a:off x="263352" y="1340768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/>
                <a:gridCol w="1653573"/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COCCAM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092252"/>
              </p:ext>
            </p:extLst>
          </p:nvPr>
        </p:nvGraphicFramePr>
        <p:xfrm>
          <a:off x="6816080" y="1628800"/>
          <a:ext cx="482453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24192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</a:t>
            </a:r>
            <a:r>
              <a:rPr lang="es-ES" sz="2000" b="1" noProof="1" smtClean="0"/>
              <a:t>59.11%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937672"/>
              </p:ext>
            </p:extLst>
          </p:nvPr>
        </p:nvGraphicFramePr>
        <p:xfrm>
          <a:off x="551384" y="793740"/>
          <a:ext cx="4338962" cy="514846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47430"/>
                <a:gridCol w="1291532"/>
              </a:tblGrid>
              <a:tr h="7443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132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del Trabajo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Sí Coahuila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22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Nueva Alianza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Campesino Popular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030505"/>
              </p:ext>
            </p:extLst>
          </p:nvPr>
        </p:nvGraphicFramePr>
        <p:xfrm>
          <a:off x="6744072" y="1700808"/>
          <a:ext cx="511256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3648"/>
            <a:ext cx="40324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800" b="1" noProof="1">
                <a:solidFill>
                  <a:schemeClr val="bg1"/>
                </a:solidFill>
              </a:rPr>
              <a:t>Partidos Políticos </a:t>
            </a:r>
            <a:endParaRPr lang="es-MX" sz="3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418810"/>
              </p:ext>
            </p:extLst>
          </p:nvPr>
        </p:nvGraphicFramePr>
        <p:xfrm>
          <a:off x="3719736" y="980728"/>
          <a:ext cx="4841769" cy="545618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00572"/>
                <a:gridCol w="1441197"/>
              </a:tblGrid>
              <a:tr h="72103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577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577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Joven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99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 la Revolución Democrática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99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Encuentro Social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99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Primero Coahuila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99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Movimiento Ciudadano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99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 la Revolución Coahuilense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9957">
                <a:tc>
                  <a:txBody>
                    <a:bodyPr/>
                    <a:lstStyle/>
                    <a:p>
                      <a:pPr algn="l" rtl="0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7104112" y="1982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noProof="1"/>
              <a:t>Promedio Partidos Políticos </a:t>
            </a:r>
            <a:r>
              <a:rPr lang="es-ES" sz="2400" b="1" noProof="1" smtClean="0"/>
              <a:t>59.11%</a:t>
            </a:r>
            <a:r>
              <a:rPr lang="es-ES" sz="2400" b="1" noProof="1"/>
              <a:t/>
            </a:r>
            <a:br>
              <a:rPr lang="es-ES" sz="2400" b="1" noProof="1"/>
            </a:b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4443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 smtClean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  <a:endParaRPr kumimoji="1" lang="es-MX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 smtClean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 smtClean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 smtClean="0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  <a:endParaRPr lang="es-ES" sz="2400" b="1" noProof="1" smtClean="0">
              <a:solidFill>
                <a:schemeClr val="bg1"/>
              </a:solidFill>
            </a:endParaRPr>
          </a:p>
          <a:p>
            <a:r>
              <a:rPr lang="es-ES" sz="2400" b="1" noProof="1" smtClean="0">
                <a:solidFill>
                  <a:schemeClr val="bg1"/>
                </a:solidFill>
              </a:rPr>
              <a:t>de </a:t>
            </a:r>
            <a:r>
              <a:rPr lang="es-ES" sz="2400" b="1" noProof="1">
                <a:solidFill>
                  <a:schemeClr val="bg1"/>
                </a:solidFill>
              </a:rPr>
              <a:t>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616280" y="18864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76.89%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951666" y="5756304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077198"/>
              </p:ext>
            </p:extLst>
          </p:nvPr>
        </p:nvGraphicFramePr>
        <p:xfrm>
          <a:off x="407368" y="905273"/>
          <a:ext cx="4536504" cy="470471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6344"/>
                <a:gridCol w="1440160"/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Piedras Negras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 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Monclova-Frontera 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SIMAS Sabinas- San Juan de Sabinas-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Matamoros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SIMAS San Buenaventura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823197"/>
              </p:ext>
            </p:extLst>
          </p:nvPr>
        </p:nvGraphicFramePr>
        <p:xfrm>
          <a:off x="5665666" y="1484784"/>
          <a:ext cx="5686918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</a:t>
            </a:r>
            <a:r>
              <a:rPr lang="es-ES" sz="2000" b="1" noProof="1" smtClean="0">
                <a:solidFill>
                  <a:schemeClr val="bg1"/>
                </a:solidFill>
              </a:rPr>
              <a:t>Municipales</a:t>
            </a:r>
          </a:p>
          <a:p>
            <a:r>
              <a:rPr lang="es-ES" sz="2000" b="1" noProof="1" smtClean="0">
                <a:solidFill>
                  <a:schemeClr val="bg1"/>
                </a:solidFill>
              </a:rPr>
              <a:t> </a:t>
            </a:r>
            <a:r>
              <a:rPr lang="es-ES" sz="2000" b="1" noProof="1">
                <a:solidFill>
                  <a:schemeClr val="bg1"/>
                </a:solidFill>
              </a:rPr>
              <a:t>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76.89%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150753"/>
              </p:ext>
            </p:extLst>
          </p:nvPr>
        </p:nvGraphicFramePr>
        <p:xfrm>
          <a:off x="3863752" y="707886"/>
          <a:ext cx="4206241" cy="587242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/>
                <a:gridCol w="1252026"/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SIMAS Parras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SIMAS Torreón- Matamoros- Viesca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3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SIMAS Allende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Morelos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Pedro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Madero 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 Arteaga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Acuña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6089"/>
              </p:ext>
            </p:extLst>
          </p:nvPr>
        </p:nvGraphicFramePr>
        <p:xfrm>
          <a:off x="551384" y="980728"/>
          <a:ext cx="4206241" cy="470471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/>
                <a:gridCol w="1252026"/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la Mujer de Torreón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Torreón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de Torreón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de Torreón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04112" y="116632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98.72%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558271"/>
              </p:ext>
            </p:extLst>
          </p:nvPr>
        </p:nvGraphicFramePr>
        <p:xfrm>
          <a:off x="6240016" y="17728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672880"/>
              </p:ext>
            </p:extLst>
          </p:nvPr>
        </p:nvGraphicFramePr>
        <p:xfrm>
          <a:off x="3791744" y="1556792"/>
          <a:ext cx="4660632" cy="408638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73352"/>
                <a:gridCol w="1387280"/>
              </a:tblGrid>
              <a:tr h="68263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226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Pensiones de Torreón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26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 la Reserva Territorial de Torreón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Saltillo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Pensiones de Monclova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Mantenimiento Vial de Torreón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98.72%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</a:t>
            </a:r>
            <a:r>
              <a:rPr lang="es-ES" noProof="1" smtClean="0"/>
              <a:t>                                                          </a:t>
            </a:r>
            <a:r>
              <a:rPr lang="es-ES" sz="2000" b="1" noProof="1" smtClean="0"/>
              <a:t>Promedio  </a:t>
            </a:r>
            <a:r>
              <a:rPr lang="es-ES" sz="2000" b="1" noProof="1"/>
              <a:t>Sindicatos </a:t>
            </a:r>
            <a:r>
              <a:rPr lang="es-ES" sz="2000" b="1" noProof="1" smtClean="0"/>
              <a:t>34.70%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839863"/>
              </p:ext>
            </p:extLst>
          </p:nvPr>
        </p:nvGraphicFramePr>
        <p:xfrm>
          <a:off x="263352" y="836712"/>
          <a:ext cx="5519936" cy="46315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76876"/>
                <a:gridCol w="1643060"/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SUTSGE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38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DIF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35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Unico de Trabajadores al servicio del Municipio de San Pedro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Federación Nacional de Sindicatos Independientes del Estado de Coahuila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de Trabajadores Manuales de Torreón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378622"/>
              </p:ext>
            </p:extLst>
          </p:nvPr>
        </p:nvGraphicFramePr>
        <p:xfrm>
          <a:off x="6816080" y="14127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</a:t>
            </a:r>
            <a:r>
              <a:rPr lang="es-ES" sz="2800" b="1" noProof="1" smtClean="0">
                <a:solidFill>
                  <a:schemeClr val="bg1"/>
                </a:solidFill>
              </a:rPr>
              <a:t>Civiles </a:t>
            </a:r>
            <a:r>
              <a:rPr lang="es-ES" b="1" noProof="1" smtClean="0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 smtClean="0"/>
              <a:t>Promedio  </a:t>
            </a:r>
            <a:r>
              <a:rPr lang="es-ES" b="1" noProof="1"/>
              <a:t>Asociaciones Civiles </a:t>
            </a:r>
            <a:r>
              <a:rPr lang="es-ES" b="1" noProof="1" smtClean="0"/>
              <a:t>82.22%</a:t>
            </a:r>
            <a:r>
              <a:rPr lang="es-ES" b="1" noProof="1"/>
              <a:t/>
            </a:r>
            <a:br>
              <a:rPr lang="es-ES" b="1" noProof="1"/>
            </a:br>
            <a:r>
              <a:rPr lang="es-ES" sz="1200" noProof="1"/>
              <a:t> </a:t>
            </a:r>
            <a:r>
              <a:rPr lang="es-ES" sz="1200" noProof="1" smtClean="0"/>
              <a:t>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616794"/>
              </p:ext>
            </p:extLst>
          </p:nvPr>
        </p:nvGraphicFramePr>
        <p:xfrm>
          <a:off x="551384" y="1124744"/>
          <a:ext cx="4206241" cy="36927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/>
                <a:gridCol w="1252026"/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Pádres de Familia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Artesénica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Cluster</a:t>
                      </a: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Arocena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16033"/>
              </p:ext>
            </p:extLst>
          </p:nvPr>
        </p:nvGraphicFramePr>
        <p:xfrm>
          <a:off x="6816080" y="14127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58050"/>
              </p:ext>
            </p:extLst>
          </p:nvPr>
        </p:nvGraphicFramePr>
        <p:xfrm>
          <a:off x="1127448" y="1268760"/>
          <a:ext cx="4397061" cy="366231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/>
                <a:gridCol w="1442846"/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Sujetos</a:t>
                      </a:r>
                      <a:r>
                        <a:rPr lang="es-MX" baseline="0" dirty="0" smtClean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4o.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95.40 %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96.18 %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91.63 %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59.86 %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854904"/>
              </p:ext>
            </p:extLst>
          </p:nvPr>
        </p:nvGraphicFramePr>
        <p:xfrm>
          <a:off x="6528048" y="1052736"/>
          <a:ext cx="4206241" cy="391563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/>
                <a:gridCol w="1252026"/>
              </a:tblGrid>
              <a:tr h="71660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Sujetos</a:t>
                      </a:r>
                      <a:r>
                        <a:rPr lang="es-MX" baseline="0" dirty="0" smtClean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4o.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97.02 %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59.11 %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76.89 %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98.72 %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34.70%  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82.22%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 smtClean="0"/>
              <a:t>Metodología</a:t>
            </a:r>
            <a:endParaRPr lang="es-MX" sz="4800" b="1" dirty="0"/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</a:t>
            </a:r>
            <a:r>
              <a:rPr lang="es-ES" sz="4000" b="1" noProof="1" smtClean="0">
                <a:solidFill>
                  <a:schemeClr val="bg1"/>
                </a:solidFill>
              </a:rPr>
              <a:t>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552359209"/>
              </p:ext>
            </p:extLst>
          </p:nvPr>
        </p:nvGraphicFramePr>
        <p:xfrm>
          <a:off x="5181546" y="871845"/>
          <a:ext cx="6653443" cy="518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353178"/>
              </p:ext>
            </p:extLst>
          </p:nvPr>
        </p:nvGraphicFramePr>
        <p:xfrm>
          <a:off x="119336" y="2420888"/>
          <a:ext cx="5242256" cy="15225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/>
                <a:gridCol w="1975473"/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4o.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99.23%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91.57%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 smtClean="0"/>
              <a:t>Promedio </a:t>
            </a:r>
            <a:r>
              <a:rPr lang="es-ES" sz="2400" b="1" noProof="1"/>
              <a:t>Poder Legislativo </a:t>
            </a:r>
            <a:r>
              <a:rPr lang="es-ES" sz="2400" b="1" noProof="1" smtClean="0"/>
              <a:t>95.40%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</a:rPr>
              <a:t>Poder Judicial 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235432"/>
              </p:ext>
            </p:extLst>
          </p:nvPr>
        </p:nvGraphicFramePr>
        <p:xfrm>
          <a:off x="263352" y="2492896"/>
          <a:ext cx="4645285" cy="16048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/>
                <a:gridCol w="1816786"/>
              </a:tblGrid>
              <a:tr h="53918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4o. Trimestre</a:t>
                      </a:r>
                      <a:endParaRPr lang="es-MX" dirty="0"/>
                    </a:p>
                  </a:txBody>
                  <a:tcPr anchor="ctr"/>
                </a:tc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Judicial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98.85%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98.25</a:t>
                      </a: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136709353"/>
              </p:ext>
            </p:extLst>
          </p:nvPr>
        </p:nvGraphicFramePr>
        <p:xfrm>
          <a:off x="4945212" y="980728"/>
          <a:ext cx="7263904" cy="4968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Judial </a:t>
            </a:r>
            <a:r>
              <a:rPr lang="es-ES" sz="2400" b="1" noProof="1" smtClean="0"/>
              <a:t>98.57%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96.18 </a:t>
            </a:r>
            <a:r>
              <a:rPr lang="es-ES" sz="2400" b="1" noProof="1"/>
              <a:t>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412160"/>
              </p:ext>
            </p:extLst>
          </p:nvPr>
        </p:nvGraphicFramePr>
        <p:xfrm>
          <a:off x="335360" y="980729"/>
          <a:ext cx="4608512" cy="48965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/>
                <a:gridCol w="1296144"/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688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Juntas Locales de Conciliación 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 Económico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Técnica y de Planeación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Gobernador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Social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Procuraduría para las niñas, niños y la familia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877907"/>
              </p:ext>
            </p:extLst>
          </p:nvPr>
        </p:nvGraphicFramePr>
        <p:xfrm>
          <a:off x="6528048" y="1700808"/>
          <a:ext cx="511256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96.18%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934542"/>
              </p:ext>
            </p:extLst>
          </p:nvPr>
        </p:nvGraphicFramePr>
        <p:xfrm>
          <a:off x="47937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/>
                <a:gridCol w="1413533"/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 Rural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Fiscalización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Seguridad Publica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 Fiscal General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las Mujeres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31007"/>
              </p:ext>
            </p:extLst>
          </p:nvPr>
        </p:nvGraphicFramePr>
        <p:xfrm>
          <a:off x="6168008" y="980729"/>
          <a:ext cx="5546459" cy="468051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/>
                <a:gridCol w="1377470"/>
              </a:tblGrid>
              <a:tr h="92886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59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Consejería Jurídica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59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59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Infraestructura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59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59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de Trabajadores de la Educación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59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59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Medio Ambiente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  </a:t>
            </a:r>
            <a:r>
              <a:rPr lang="es-ES" sz="2000" b="1" noProof="1"/>
              <a:t>Promedio Ejecutivo </a:t>
            </a:r>
            <a:r>
              <a:rPr lang="es-ES" sz="2000" b="1" noProof="1" smtClean="0"/>
              <a:t>96.18%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190884"/>
              </p:ext>
            </p:extLst>
          </p:nvPr>
        </p:nvGraphicFramePr>
        <p:xfrm>
          <a:off x="3359696" y="1340766"/>
          <a:ext cx="5616624" cy="396044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37964"/>
                <a:gridCol w="1578660"/>
              </a:tblGrid>
              <a:tr h="77331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374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74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la Juventud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74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Público de la Propiedad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74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 Comunicación Social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7426">
                <a:tc>
                  <a:txBody>
                    <a:bodyPr/>
                    <a:lstStyle/>
                    <a:p>
                      <a:pPr algn="l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4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  <a:endParaRPr lang="es-ES" sz="2800" b="1" noProof="1" smtClean="0">
              <a:solidFill>
                <a:schemeClr val="bg1"/>
              </a:solidFill>
            </a:endParaRPr>
          </a:p>
          <a:p>
            <a:r>
              <a:rPr lang="es-ES" sz="2800" b="1" noProof="1" smtClean="0">
                <a:solidFill>
                  <a:schemeClr val="bg1"/>
                </a:solidFill>
              </a:rPr>
              <a:t>Descentralizados</a:t>
            </a:r>
            <a:r>
              <a:rPr lang="es-ES" sz="2800" b="1" noProof="1" smtClean="0"/>
              <a:t>     </a:t>
            </a:r>
            <a:r>
              <a:rPr lang="es-ES" sz="2800" b="1" noProof="1" smtClean="0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</a:t>
            </a:r>
            <a:r>
              <a:rPr lang="es-ES" sz="2000" b="1" noProof="1" smtClean="0"/>
              <a:t>                                                          </a:t>
            </a:r>
            <a:r>
              <a:rPr lang="es-ES" sz="2000" b="1" noProof="1"/>
              <a:t>Descentralizados </a:t>
            </a:r>
            <a:r>
              <a:rPr lang="es-ES" sz="2000" b="1" noProof="1" smtClean="0"/>
              <a:t>97.72%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780787"/>
              </p:ext>
            </p:extLst>
          </p:nvPr>
        </p:nvGraphicFramePr>
        <p:xfrm>
          <a:off x="335360" y="1090484"/>
          <a:ext cx="5688632" cy="522312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52362"/>
                <a:gridCol w="2336270"/>
              </a:tblGrid>
              <a:tr h="58034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Ejecutiva Estatal de Atención a Víctimas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del Patrimonio de la Beneficencia Pública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Infraestructura Física Educativa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Periódico Oficial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 de Salud, Rehabilitación y Educación Especial e Integral del </a:t>
                      </a:r>
                      <a:r>
                        <a:rPr lang="es-MX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Esatdo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Coahuila (ISSREEI)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499914"/>
              </p:ext>
            </p:extLst>
          </p:nvPr>
        </p:nvGraphicFramePr>
        <p:xfrm>
          <a:off x="6744072" y="2060848"/>
          <a:ext cx="51125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10025</TotalTime>
  <Words>1504</Words>
  <Application>Microsoft Office PowerPoint</Application>
  <PresentationFormat>Panorámica</PresentationFormat>
  <Paragraphs>589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굴림</vt:lpstr>
      <vt:lpstr>Arial</vt:lpstr>
      <vt:lpstr>Calibri</vt:lpstr>
      <vt:lpstr>Calibri Light</vt:lpstr>
      <vt:lpstr>Wingdings 3</vt:lpstr>
      <vt:lpstr>Tema de Office</vt:lpstr>
      <vt:lpstr>Diagnóstico de Cumplimiento de la   Información Pública de Oficio.  4o. Trimestre 2017.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Gabriela Guillermo</cp:lastModifiedBy>
  <cp:revision>661</cp:revision>
  <cp:lastPrinted>2016-11-03T16:29:35Z</cp:lastPrinted>
  <dcterms:created xsi:type="dcterms:W3CDTF">2015-03-28T20:05:05Z</dcterms:created>
  <dcterms:modified xsi:type="dcterms:W3CDTF">2018-02-19T19:54:59Z</dcterms:modified>
</cp:coreProperties>
</file>