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265" r:id="rId6"/>
    <p:sldId id="266" r:id="rId7"/>
    <p:sldId id="261" r:id="rId8"/>
    <p:sldId id="263" r:id="rId9"/>
    <p:sldId id="262" r:id="rId10"/>
    <p:sldId id="267" r:id="rId11"/>
    <p:sldId id="268" r:id="rId12"/>
    <p:sldId id="269" r:id="rId13"/>
  </p:sldIdLst>
  <p:sldSz cx="9144000" cy="6858000" type="screen4x3"/>
  <p:notesSz cx="7010400" cy="9296400"/>
  <p:embeddedFontLst>
    <p:embeddedFont>
      <p:font typeface="Century Gothic" panose="020B0502020202020204" pitchFamily="34" charset="0"/>
      <p:regular r:id="rId15"/>
      <p:bold r:id="rId16"/>
      <p:italic r:id="rId17"/>
      <p:boldItalic r:id="rId18"/>
    </p:embeddedFont>
    <p:embeddedFont>
      <p:font typeface="Corbel" panose="020B05030202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gmlmxMPgGUIPE2bRGsPT3938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10" autoAdjust="0"/>
  </p:normalViewPr>
  <p:slideViewPr>
    <p:cSldViewPr snapToGrid="0">
      <p:cViewPr varScale="1">
        <p:scale>
          <a:sx n="66" d="100"/>
          <a:sy n="66" d="100"/>
        </p:scale>
        <p:origin x="15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font" Target="fonts/font5.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8"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925" y="0"/>
            <a:ext cx="3036888"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6888"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46" name="Google Shape;1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4" name="Google Shape;1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37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5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8" name="Google Shape;18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83ae55216_0_2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2" name="Google Shape;202;g1183ae55216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83ae55216_0_1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g1183ae55216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17"/>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2" name="Google Shape;92;p1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8" name="Google Shape;98;p1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1"/>
        <p:cNvGrpSpPr/>
        <p:nvPr/>
      </p:nvGrpSpPr>
      <p:grpSpPr>
        <a:xfrm>
          <a:off x="0" y="0"/>
          <a:ext cx="0" cy="0"/>
          <a:chOff x="0" y="0"/>
          <a:chExt cx="0" cy="0"/>
        </a:xfrm>
      </p:grpSpPr>
      <p:sp>
        <p:nvSpPr>
          <p:cNvPr id="102" name="Google Shape;102;p19"/>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3" name="Google Shape;103;p1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4" name="Google Shape;104;p19"/>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6" name="Google Shape;106;p19"/>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19"/>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3" name="Google Shape;113;p20"/>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6"/>
        <p:cNvGrpSpPr/>
        <p:nvPr/>
      </p:nvGrpSpPr>
      <p:grpSpPr>
        <a:xfrm>
          <a:off x="0" y="0"/>
          <a:ext cx="0" cy="0"/>
          <a:chOff x="0" y="0"/>
          <a:chExt cx="0" cy="0"/>
        </a:xfrm>
      </p:grpSpPr>
      <p:sp>
        <p:nvSpPr>
          <p:cNvPr id="117" name="Google Shape;117;p21"/>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8" name="Google Shape;118;p21"/>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9" name="Google Shape;119;p21"/>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1" name="Google Shape;121;p21"/>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2" name="Google Shape;122;p2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8" name="Google Shape;128;p22"/>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9" name="Google Shape;129;p2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rot="5400000">
            <a:off x="3155950" y="493713"/>
            <a:ext cx="3357563"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1" name="Google Shape;141;p2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9"/>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973263" y="6108700"/>
            <a:ext cx="53133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2"/>
        <p:cNvGrpSpPr/>
        <p:nvPr/>
      </p:nvGrpSpPr>
      <p:grpSpPr>
        <a:xfrm>
          <a:off x="0" y="0"/>
          <a:ext cx="0" cy="0"/>
          <a:chOff x="0" y="0"/>
          <a:chExt cx="0" cy="0"/>
        </a:xfrm>
      </p:grpSpPr>
      <p:grpSp>
        <p:nvGrpSpPr>
          <p:cNvPr id="33" name="Google Shape;33;p10"/>
          <p:cNvGrpSpPr/>
          <p:nvPr/>
        </p:nvGrpSpPr>
        <p:grpSpPr>
          <a:xfrm>
            <a:off x="203200" y="0"/>
            <a:ext cx="3778250" cy="6858000"/>
            <a:chOff x="203200" y="0"/>
            <a:chExt cx="3778250" cy="6858001"/>
          </a:xfrm>
        </p:grpSpPr>
        <p:sp>
          <p:nvSpPr>
            <p:cNvPr id="34" name="Google Shape;34;p10"/>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 name="Google Shape;35;p10"/>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36" name="Google Shape;36;p10"/>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37" name="Google Shape;37;p10"/>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5E0D0E"/>
            </a:solidFill>
            <a:ln>
              <a:noFill/>
            </a:ln>
          </p:spPr>
        </p:sp>
        <p:sp>
          <p:nvSpPr>
            <p:cNvPr id="38" name="Google Shape;38;p10"/>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8D1415"/>
            </a:solidFill>
            <a:ln>
              <a:noFill/>
            </a:ln>
          </p:spPr>
        </p:sp>
        <p:sp>
          <p:nvSpPr>
            <p:cNvPr id="39" name="Google Shape;39;p10"/>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40" name="Google Shape;40;p10"/>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 name="Google Shape;41;p10"/>
          <p:cNvSpPr/>
          <p:nvPr/>
        </p:nvSpPr>
        <p:spPr>
          <a:xfrm>
            <a:off x="560388" y="3867150"/>
            <a:ext cx="61912"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0"/>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44" name="Google Shape;44;p10"/>
          <p:cNvSpPr txBox="1">
            <a:spLocks noGrp="1"/>
          </p:cNvSpPr>
          <p:nvPr>
            <p:ph type="dt" idx="10"/>
          </p:nvPr>
        </p:nvSpPr>
        <p:spPr>
          <a:xfrm>
            <a:off x="7326313" y="6116638"/>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624263" y="6116638"/>
            <a:ext cx="36083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275638" y="6116638"/>
            <a:ext cx="4111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0" name="Google Shape;50;p1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12"/>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1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3"/>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3"/>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5" name="Google Shape;65;p13"/>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6" name="Google Shape;66;p1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7" name="Google Shape;77;p15"/>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8" name="Google Shape;78;p15"/>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16"/>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5" name="Google Shape;85;p16"/>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0"/>
            <a:ext cx="2132013" cy="6858000"/>
            <a:chOff x="0" y="0"/>
            <a:chExt cx="2132013" cy="6858001"/>
          </a:xfrm>
        </p:grpSpPr>
        <p:sp>
          <p:nvSpPr>
            <p:cNvPr id="11" name="Google Shape;11;p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2;p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5E0D0E"/>
            </a:solidFill>
            <a:ln>
              <a:noFill/>
            </a:ln>
          </p:spPr>
        </p:sp>
        <p:sp>
          <p:nvSpPr>
            <p:cNvPr id="15" name="Google Shape;15;p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8D1415"/>
            </a:solidFill>
            <a:ln>
              <a:noFill/>
            </a:ln>
          </p:spPr>
        </p:sp>
        <p:sp>
          <p:nvSpPr>
            <p:cNvPr id="16" name="Google Shape;16;p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7"/>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7"/>
          <p:cNvSpPr txBox="1">
            <a:spLocks noGrp="1"/>
          </p:cNvSpPr>
          <p:nvPr>
            <p:ph type="body" idx="1"/>
          </p:nvPr>
        </p:nvSpPr>
        <p:spPr>
          <a:xfrm>
            <a:off x="982663" y="2667000"/>
            <a:ext cx="7704137" cy="3357563"/>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8D15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8D15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8D15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8D15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8D15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chemeClr val="dk1"/>
                </a:solidFill>
                <a:latin typeface="Corbel"/>
                <a:ea typeface="Corbel"/>
                <a:cs typeface="Corbel"/>
                <a:sym typeface="Corbel"/>
              </a:defRPr>
            </a:lvl1pPr>
            <a:lvl2pPr marL="0" marR="0" lvl="1" indent="0" algn="r" rtl="0">
              <a:spcBef>
                <a:spcPts val="0"/>
              </a:spcBef>
              <a:spcAft>
                <a:spcPts val="0"/>
              </a:spcAft>
              <a:buNone/>
              <a:defRPr sz="1000" b="0" u="none">
                <a:solidFill>
                  <a:schemeClr val="dk1"/>
                </a:solidFill>
                <a:latin typeface="Corbel"/>
                <a:ea typeface="Corbel"/>
                <a:cs typeface="Corbel"/>
                <a:sym typeface="Corbel"/>
              </a:defRPr>
            </a:lvl2pPr>
            <a:lvl3pPr marL="0" marR="0" lvl="2" indent="0" algn="r" rtl="0">
              <a:spcBef>
                <a:spcPts val="0"/>
              </a:spcBef>
              <a:spcAft>
                <a:spcPts val="0"/>
              </a:spcAft>
              <a:buNone/>
              <a:defRPr sz="1000" b="0" u="none">
                <a:solidFill>
                  <a:schemeClr val="dk1"/>
                </a:solidFill>
                <a:latin typeface="Corbel"/>
                <a:ea typeface="Corbel"/>
                <a:cs typeface="Corbel"/>
                <a:sym typeface="Corbel"/>
              </a:defRPr>
            </a:lvl3pPr>
            <a:lvl4pPr marL="0" marR="0" lvl="3" indent="0" algn="r" rtl="0">
              <a:spcBef>
                <a:spcPts val="0"/>
              </a:spcBef>
              <a:spcAft>
                <a:spcPts val="0"/>
              </a:spcAft>
              <a:buNone/>
              <a:defRPr sz="1000" b="0" u="none">
                <a:solidFill>
                  <a:schemeClr val="dk1"/>
                </a:solidFill>
                <a:latin typeface="Corbel"/>
                <a:ea typeface="Corbel"/>
                <a:cs typeface="Corbel"/>
                <a:sym typeface="Corbel"/>
              </a:defRPr>
            </a:lvl4pPr>
            <a:lvl5pPr marL="0" marR="0" lvl="4" indent="0" algn="r" rtl="0">
              <a:spcBef>
                <a:spcPts val="0"/>
              </a:spcBef>
              <a:spcAft>
                <a:spcPts val="0"/>
              </a:spcAft>
              <a:buNone/>
              <a:defRPr sz="1000" b="0" u="none">
                <a:solidFill>
                  <a:schemeClr val="dk1"/>
                </a:solidFill>
                <a:latin typeface="Corbel"/>
                <a:ea typeface="Corbel"/>
                <a:cs typeface="Corbel"/>
                <a:sym typeface="Corbel"/>
              </a:defRPr>
            </a:lvl5pPr>
            <a:lvl6pPr marL="0" marR="0" lvl="5" indent="0" algn="r" rtl="0">
              <a:spcBef>
                <a:spcPts val="0"/>
              </a:spcBef>
              <a:spcAft>
                <a:spcPts val="0"/>
              </a:spcAft>
              <a:buNone/>
              <a:defRPr sz="1000" b="0" u="none">
                <a:solidFill>
                  <a:schemeClr val="dk1"/>
                </a:solidFill>
                <a:latin typeface="Corbel"/>
                <a:ea typeface="Corbel"/>
                <a:cs typeface="Corbel"/>
                <a:sym typeface="Corbel"/>
              </a:defRPr>
            </a:lvl6pPr>
            <a:lvl7pPr marL="0" marR="0" lvl="6" indent="0" algn="r" rtl="0">
              <a:spcBef>
                <a:spcPts val="0"/>
              </a:spcBef>
              <a:spcAft>
                <a:spcPts val="0"/>
              </a:spcAft>
              <a:buNone/>
              <a:defRPr sz="1000" b="0" u="none">
                <a:solidFill>
                  <a:schemeClr val="dk1"/>
                </a:solidFill>
                <a:latin typeface="Corbel"/>
                <a:ea typeface="Corbel"/>
                <a:cs typeface="Corbel"/>
                <a:sym typeface="Corbel"/>
              </a:defRPr>
            </a:lvl7pPr>
            <a:lvl8pPr marL="0" marR="0" lvl="7" indent="0" algn="r" rtl="0">
              <a:spcBef>
                <a:spcPts val="0"/>
              </a:spcBef>
              <a:spcAft>
                <a:spcPts val="0"/>
              </a:spcAft>
              <a:buNone/>
              <a:defRPr sz="1000" b="0" u="none">
                <a:solidFill>
                  <a:schemeClr val="dk1"/>
                </a:solidFill>
                <a:latin typeface="Corbel"/>
                <a:ea typeface="Corbel"/>
                <a:cs typeface="Corbel"/>
                <a:sym typeface="Corbel"/>
              </a:defRPr>
            </a:lvl8pPr>
            <a:lvl9pPr marL="0" marR="0" lvl="8" indent="0" algn="r" rtl="0">
              <a:spcBef>
                <a:spcPts val="0"/>
              </a:spcBef>
              <a:spcAft>
                <a:spcPts val="0"/>
              </a:spcAft>
              <a:buNone/>
              <a:defRPr sz="1000" b="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icaicoahuila?__cft__%5b0%5d=AZXvC_iHhsNbNejnQ1cTst5WVqUPMzDeYR5LEFmzSSFKqW_aSxAZ1tV5cDAgkDyKNzYwoT22M0DxJkZC7veJl9upuDB2yQWEAEkUJK5PHPM7GF1ZhqzhZQcYIBCUYaZRWgKTEm_awQWwXhArs8MFvae07GtcOItEz0E4iH8vH6jm5GH9Z8fgJWXrO_mrHx8x0S8&amp;__tn__=-%5dK-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acebook.com/ColegioDeContadoresDeSaltillo?__cft__%5b0%5d=AZXvC_iHhsNbNejnQ1cTst5WVqUPMzDeYR5LEFmzSSFKqW_aSxAZ1tV5cDAgkDyKNzYwoT22M0DxJkZC7veJl9upuDB2yQWEAEkUJK5PHPM7GF1ZhqzhZQcYIBCUYaZRWgKTEm_awQWwXhArs8MFvae07GtcOItEz0E4iH8vH6jm5GH9Z8fgJWXrO_mrHx8x0S8&amp;__tn__=-%5dK-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p:nvPr/>
        </p:nvSpPr>
        <p:spPr>
          <a:xfrm>
            <a:off x="865461" y="5460016"/>
            <a:ext cx="1446475" cy="133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descr="https://scontent-dfw1-1.xx.fbcdn.net/hphotos-xfp1/v/t1.0-9/p180x540/10984605_10153264678219570_1307738791735439166_n.jpg?oh=9f2d0ca2bc36746470fd49be66c14c6f&amp;oe=55F890B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49;p1">
            <a:extLst>
              <a:ext uri="{FF2B5EF4-FFF2-40B4-BE49-F238E27FC236}">
                <a16:creationId xmlns:a16="http://schemas.microsoft.com/office/drawing/2014/main" id="{4EC8F48C-6114-5611-EE2D-94791CC39861}"/>
              </a:ext>
            </a:extLst>
          </p:cNvPr>
          <p:cNvSpPr/>
          <p:nvPr/>
        </p:nvSpPr>
        <p:spPr>
          <a:xfrm>
            <a:off x="2418215" y="5892860"/>
            <a:ext cx="6722965" cy="66346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150;p1"/>
          <p:cNvSpPr txBox="1"/>
          <p:nvPr/>
        </p:nvSpPr>
        <p:spPr>
          <a:xfrm>
            <a:off x="3067326" y="5992081"/>
            <a:ext cx="5838010" cy="492402"/>
          </a:xfrm>
          <a:prstGeom prst="rect">
            <a:avLst/>
          </a:prstGeom>
          <a:noFill/>
          <a:ln>
            <a:noFill/>
          </a:ln>
        </p:spPr>
        <p:txBody>
          <a:bodyPr spcFirstLastPara="1" wrap="square" lIns="91425" tIns="45700" rIns="91425" bIns="45700" anchor="t" anchorCtr="0">
            <a:spAutoFit/>
          </a:bodyPr>
          <a:lstStyle/>
          <a:p>
            <a:r>
              <a:rPr lang="es-MX" sz="2600" b="1" dirty="0">
                <a:solidFill>
                  <a:schemeClr val="dk1"/>
                </a:solidFill>
                <a:latin typeface="Century Gothic"/>
                <a:ea typeface="Century Gothic"/>
                <a:cs typeface="Century Gothic"/>
                <a:sym typeface="Century Gothic"/>
              </a:rPr>
              <a:t>Diciembre 2022 Agenda del mes</a:t>
            </a:r>
            <a:endParaRPr lang="en-US" dirty="0">
              <a:solidFill>
                <a:schemeClr val="dk1"/>
              </a:solidFill>
            </a:endParaRPr>
          </a:p>
        </p:txBody>
      </p:sp>
      <p:pic>
        <p:nvPicPr>
          <p:cNvPr id="3" name="Imagen 2">
            <a:extLst>
              <a:ext uri="{FF2B5EF4-FFF2-40B4-BE49-F238E27FC236}">
                <a16:creationId xmlns:a16="http://schemas.microsoft.com/office/drawing/2014/main" id="{FEBC05CD-5F13-5DEF-0FDC-03690814265B}"/>
              </a:ext>
            </a:extLst>
          </p:cNvPr>
          <p:cNvPicPr>
            <a:picLocks noChangeAspect="1"/>
          </p:cNvPicPr>
          <p:nvPr/>
        </p:nvPicPr>
        <p:blipFill rotWithShape="1">
          <a:blip r:embed="rId3"/>
          <a:srcRect l="15592" t="2665" r="21123" b="2407"/>
          <a:stretch/>
        </p:blipFill>
        <p:spPr>
          <a:xfrm>
            <a:off x="1654588" y="559649"/>
            <a:ext cx="2825475" cy="2825475"/>
          </a:xfrm>
          <a:prstGeom prst="rect">
            <a:avLst/>
          </a:prstGeom>
          <a:ln>
            <a:noFill/>
          </a:ln>
          <a:effectLst>
            <a:softEdge rad="112500"/>
          </a:effectLst>
        </p:spPr>
      </p:pic>
      <p:pic>
        <p:nvPicPr>
          <p:cNvPr id="154" name="Google Shape;154;p1"/>
          <p:cNvPicPr preferRelativeResize="0"/>
          <p:nvPr/>
        </p:nvPicPr>
        <p:blipFill rotWithShape="1">
          <a:blip r:embed="rId4">
            <a:alphaModFix/>
          </a:blip>
          <a:srcRect b="16929"/>
          <a:stretch/>
        </p:blipFill>
        <p:spPr>
          <a:xfrm>
            <a:off x="852712" y="5544480"/>
            <a:ext cx="1443732" cy="1199300"/>
          </a:xfrm>
          <a:prstGeom prst="rect">
            <a:avLst/>
          </a:prstGeom>
          <a:noFill/>
          <a:ln>
            <a:noFill/>
          </a:ln>
        </p:spPr>
      </p:pic>
      <p:pic>
        <p:nvPicPr>
          <p:cNvPr id="9" name="Imagen 8">
            <a:extLst>
              <a:ext uri="{FF2B5EF4-FFF2-40B4-BE49-F238E27FC236}">
                <a16:creationId xmlns:a16="http://schemas.microsoft.com/office/drawing/2014/main" id="{D19A6A7A-F344-0244-12E6-4C65F88E8AC1}"/>
              </a:ext>
            </a:extLst>
          </p:cNvPr>
          <p:cNvPicPr>
            <a:picLocks noChangeAspect="1"/>
          </p:cNvPicPr>
          <p:nvPr/>
        </p:nvPicPr>
        <p:blipFill rotWithShape="1">
          <a:blip r:embed="rId5"/>
          <a:srcRect l="4226" t="8462" r="4941"/>
          <a:stretch/>
        </p:blipFill>
        <p:spPr>
          <a:xfrm>
            <a:off x="1654588" y="3501292"/>
            <a:ext cx="2825475" cy="2135559"/>
          </a:xfrm>
          <a:prstGeom prst="rect">
            <a:avLst/>
          </a:prstGeom>
          <a:ln>
            <a:noFill/>
          </a:ln>
          <a:effectLst>
            <a:softEdge rad="112500"/>
          </a:effectLst>
        </p:spPr>
      </p:pic>
      <p:pic>
        <p:nvPicPr>
          <p:cNvPr id="7" name="Imagen 6">
            <a:extLst>
              <a:ext uri="{FF2B5EF4-FFF2-40B4-BE49-F238E27FC236}">
                <a16:creationId xmlns:a16="http://schemas.microsoft.com/office/drawing/2014/main" id="{5164179E-07DE-26A2-D3CE-2C861728ABAD}"/>
              </a:ext>
            </a:extLst>
          </p:cNvPr>
          <p:cNvPicPr>
            <a:picLocks noChangeAspect="1"/>
          </p:cNvPicPr>
          <p:nvPr/>
        </p:nvPicPr>
        <p:blipFill>
          <a:blip r:embed="rId6"/>
          <a:stretch>
            <a:fillRect/>
          </a:stretch>
        </p:blipFill>
        <p:spPr>
          <a:xfrm>
            <a:off x="4572000" y="569945"/>
            <a:ext cx="4207327" cy="2804885"/>
          </a:xfrm>
          <a:prstGeom prst="rect">
            <a:avLst/>
          </a:prstGeom>
          <a:ln>
            <a:noFill/>
          </a:ln>
          <a:effectLst>
            <a:softEdge rad="112500"/>
          </a:effectLst>
        </p:spPr>
      </p:pic>
      <p:pic>
        <p:nvPicPr>
          <p:cNvPr id="11" name="Imagen 10">
            <a:extLst>
              <a:ext uri="{FF2B5EF4-FFF2-40B4-BE49-F238E27FC236}">
                <a16:creationId xmlns:a16="http://schemas.microsoft.com/office/drawing/2014/main" id="{10614117-A045-518C-FBA2-78253B89D2AE}"/>
              </a:ext>
            </a:extLst>
          </p:cNvPr>
          <p:cNvPicPr>
            <a:picLocks noChangeAspect="1"/>
          </p:cNvPicPr>
          <p:nvPr/>
        </p:nvPicPr>
        <p:blipFill>
          <a:blip r:embed="rId7"/>
          <a:stretch>
            <a:fillRect/>
          </a:stretch>
        </p:blipFill>
        <p:spPr>
          <a:xfrm>
            <a:off x="4663939" y="3614994"/>
            <a:ext cx="3951588" cy="1929486"/>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BDD958B6-2E5A-A435-33F6-823E573F7883}"/>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6" name="Google Shape;184;p5">
            <a:extLst>
              <a:ext uri="{FF2B5EF4-FFF2-40B4-BE49-F238E27FC236}">
                <a16:creationId xmlns:a16="http://schemas.microsoft.com/office/drawing/2014/main" id="{15920F9F-ED6B-D3CF-F2EF-5D49B2E975D1}"/>
              </a:ext>
            </a:extLst>
          </p:cNvPr>
          <p:cNvSpPr/>
          <p:nvPr/>
        </p:nvSpPr>
        <p:spPr>
          <a:xfrm>
            <a:off x="900122" y="1471612"/>
            <a:ext cx="7921500" cy="141446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12 de diciembre</a:t>
            </a:r>
          </a:p>
          <a:p>
            <a:endParaRPr lang="es-MX" sz="1600" dirty="0">
              <a:solidFill>
                <a:srgbClr val="050505"/>
              </a:solidFill>
              <a:latin typeface="+mn-lt"/>
            </a:endParaRPr>
          </a:p>
          <a:p>
            <a:r>
              <a:rPr lang="es-MX" sz="1600" dirty="0">
                <a:solidFill>
                  <a:srgbClr val="050505"/>
                </a:solidFill>
                <a:latin typeface="+mn-lt"/>
              </a:rPr>
              <a:t>En “El Poder de la Transparencia”, el Comisionado Presidente del ICAI, Luis González Briseño habló sobre aspectos importantes que se vivieron en el año 2022.</a:t>
            </a:r>
            <a:endParaRPr lang="es-MX" sz="1600" b="0" i="0" dirty="0">
              <a:solidFill>
                <a:srgbClr val="050505"/>
              </a:solidFill>
              <a:effectLst/>
              <a:latin typeface="+mn-lt"/>
            </a:endParaRPr>
          </a:p>
        </p:txBody>
      </p:sp>
      <p:sp>
        <p:nvSpPr>
          <p:cNvPr id="2" name="Google Shape;184;p5">
            <a:extLst>
              <a:ext uri="{FF2B5EF4-FFF2-40B4-BE49-F238E27FC236}">
                <a16:creationId xmlns:a16="http://schemas.microsoft.com/office/drawing/2014/main" id="{5783B2D1-A3EB-BB75-2C8B-3219F8271A1A}"/>
              </a:ext>
            </a:extLst>
          </p:cNvPr>
          <p:cNvSpPr/>
          <p:nvPr/>
        </p:nvSpPr>
        <p:spPr>
          <a:xfrm>
            <a:off x="843201" y="3490473"/>
            <a:ext cx="7921500" cy="187980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12 de diciembre</a:t>
            </a:r>
          </a:p>
          <a:p>
            <a:endParaRPr lang="es-MX" sz="1600" b="1" dirty="0">
              <a:solidFill>
                <a:schemeClr val="dk1"/>
              </a:solidFill>
              <a:latin typeface="+mn-lt"/>
              <a:ea typeface="Century Gothic"/>
              <a:cs typeface="Century Gothic"/>
              <a:sym typeface="Century Gothic"/>
            </a:endParaRPr>
          </a:p>
          <a:p>
            <a:r>
              <a:rPr lang="es-MX" sz="1600" dirty="0">
                <a:latin typeface="+mn-lt"/>
              </a:rPr>
              <a:t>El Comisionado Presidente del ICAI, Luis González Briseño acudió al primer Informe de Gobierno del Alcalde de Saltillo, José María Fraustro Siller Gobierno Municipal de Saltillo.</a:t>
            </a:r>
          </a:p>
          <a:p>
            <a:endParaRPr lang="es-MX" sz="1600" dirty="0">
              <a:solidFill>
                <a:schemeClr val="tx1"/>
              </a:solidFill>
              <a:latin typeface="+mn-lt"/>
            </a:endParaRPr>
          </a:p>
        </p:txBody>
      </p:sp>
    </p:spTree>
    <p:extLst>
      <p:ext uri="{BB962C8B-B14F-4D97-AF65-F5344CB8AC3E}">
        <p14:creationId xmlns:p14="http://schemas.microsoft.com/office/powerpoint/2010/main" val="383779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3BDF4A9D-DD2A-B6B3-013A-EA2EAD977B31}"/>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5" name="Google Shape;184;p5">
            <a:extLst>
              <a:ext uri="{FF2B5EF4-FFF2-40B4-BE49-F238E27FC236}">
                <a16:creationId xmlns:a16="http://schemas.microsoft.com/office/drawing/2014/main" id="{66EACAC3-641D-9AE1-C687-D327F1FF8C3F}"/>
              </a:ext>
            </a:extLst>
          </p:cNvPr>
          <p:cNvSpPr/>
          <p:nvPr/>
        </p:nvSpPr>
        <p:spPr>
          <a:xfrm>
            <a:off x="982759" y="943429"/>
            <a:ext cx="7669690" cy="165462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14 de diciembre</a:t>
            </a:r>
          </a:p>
          <a:p>
            <a:endParaRPr lang="es-MX" sz="1600" b="1" dirty="0">
              <a:solidFill>
                <a:schemeClr val="dk1"/>
              </a:solidFill>
              <a:latin typeface="+mn-lt"/>
              <a:sym typeface="Century Gothic"/>
            </a:endParaRPr>
          </a:p>
          <a:p>
            <a:r>
              <a:rPr lang="es-MX" sz="1600" dirty="0">
                <a:solidFill>
                  <a:schemeClr val="tx1"/>
                </a:solidFill>
                <a:latin typeface="+mn-lt"/>
              </a:rPr>
              <a:t>Se transmitió, de manera abierta a la comunidad saltillense, la 218 Sesión Ordinaria del Consejo General del Instituto Coahuilense de Acceso a la Información Pública en vivo para las Redes Sociales y las instalaciones del ICAI.</a:t>
            </a:r>
          </a:p>
        </p:txBody>
      </p:sp>
      <p:sp>
        <p:nvSpPr>
          <p:cNvPr id="6" name="Google Shape;184;p5">
            <a:extLst>
              <a:ext uri="{FF2B5EF4-FFF2-40B4-BE49-F238E27FC236}">
                <a16:creationId xmlns:a16="http://schemas.microsoft.com/office/drawing/2014/main" id="{3648B011-5184-28DE-3468-2C9633B8E6D3}"/>
              </a:ext>
            </a:extLst>
          </p:cNvPr>
          <p:cNvSpPr/>
          <p:nvPr/>
        </p:nvSpPr>
        <p:spPr>
          <a:xfrm>
            <a:off x="982759" y="2801257"/>
            <a:ext cx="7646485" cy="345044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sym typeface="Century Gothic"/>
            </a:endParaRPr>
          </a:p>
          <a:p>
            <a:r>
              <a:rPr lang="es-MX" sz="1600" b="1" dirty="0">
                <a:solidFill>
                  <a:schemeClr val="dk1"/>
                </a:solidFill>
                <a:latin typeface="+mn-lt"/>
                <a:ea typeface="Century Gothic"/>
                <a:cs typeface="Century Gothic"/>
                <a:sym typeface="Century Gothic"/>
              </a:rPr>
              <a:t>Viernes 16 de diciembre</a:t>
            </a:r>
          </a:p>
          <a:p>
            <a:r>
              <a:rPr lang="es-MX" sz="1600" dirty="0">
                <a:solidFill>
                  <a:schemeClr val="tx1"/>
                </a:solidFill>
                <a:latin typeface="+mn-lt"/>
              </a:rPr>
              <a:t>La Comisión de Adquisiciones del Instituto Coahuilense de Acceso a la Información Pública se reunió hoy para tratar varios temas relacionados sobre el ICAI.</a:t>
            </a:r>
          </a:p>
          <a:p>
            <a:r>
              <a:rPr lang="es-MX" sz="1600" dirty="0">
                <a:solidFill>
                  <a:schemeClr val="tx1"/>
                </a:solidFill>
                <a:latin typeface="+mn-lt"/>
              </a:rPr>
              <a:t>Trabajaron en conjunto el director General, Luis Fernando García </a:t>
            </a:r>
            <a:r>
              <a:rPr lang="es-MX" sz="1600" dirty="0" err="1">
                <a:solidFill>
                  <a:schemeClr val="tx1"/>
                </a:solidFill>
                <a:latin typeface="+mn-lt"/>
              </a:rPr>
              <a:t>Abusaíd</a:t>
            </a:r>
            <a:r>
              <a:rPr lang="es-MX" sz="1600" dirty="0">
                <a:solidFill>
                  <a:schemeClr val="tx1"/>
                </a:solidFill>
                <a:latin typeface="+mn-lt"/>
              </a:rPr>
              <a:t>; los Comisionados José Manuel Jiménez y Meléndez y Francisco Javier Diez de Urdanivia del Valle; la titular del Órgano Interno de Control, Socorro Hernández Manzano; la titular de la unidad de transparencia, Mónica Canseco Hernández; la je fa del departamento de lo contencioso, de la dirección Jurídica, Verónica Torres Saucedo; Víctor Hugo Ruiz Domínguez, jefe del departamento de servicios generales, y el proyectista Martín Antonio Valdés Casas.</a:t>
            </a:r>
          </a:p>
        </p:txBody>
      </p:sp>
    </p:spTree>
    <p:extLst>
      <p:ext uri="{BB962C8B-B14F-4D97-AF65-F5344CB8AC3E}">
        <p14:creationId xmlns:p14="http://schemas.microsoft.com/office/powerpoint/2010/main" val="119602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2E6E6A8C-D473-56CC-94A8-BB5CD04D10AD}"/>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5" name="Google Shape;184;p5">
            <a:extLst>
              <a:ext uri="{FF2B5EF4-FFF2-40B4-BE49-F238E27FC236}">
                <a16:creationId xmlns:a16="http://schemas.microsoft.com/office/drawing/2014/main" id="{F0C1FD86-F86B-054D-F1DB-29EB5A6639E2}"/>
              </a:ext>
            </a:extLst>
          </p:cNvPr>
          <p:cNvSpPr/>
          <p:nvPr/>
        </p:nvSpPr>
        <p:spPr>
          <a:xfrm>
            <a:off x="830964" y="928915"/>
            <a:ext cx="7921500" cy="5747656"/>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Viernes 16 de diciembre</a:t>
            </a:r>
          </a:p>
          <a:p>
            <a:r>
              <a:rPr lang="es-MX" sz="1600" dirty="0">
                <a:solidFill>
                  <a:schemeClr val="tx1"/>
                </a:solidFill>
                <a:latin typeface="+mn-lt"/>
              </a:rPr>
              <a:t>Hoy se llevó a cabo la Vigésima Sexta Sesión Ordinaria del Consejo Promotor de la Transparencia en la Educación, en la que se vieron temas como la capacitación a estudiantes en escuelas de nivel medio y superior en el Estado, el Informe de resultados de la implementación del Plan DAI 2021-2022 en Coahuila, la presentación del banner para la encuesta digital sobre Cultura de Transparencia y Acceso a la Información, entre otros.</a:t>
            </a:r>
          </a:p>
          <a:p>
            <a:endParaRPr lang="es-MX" sz="1600" dirty="0">
              <a:solidFill>
                <a:schemeClr val="tx1"/>
              </a:solidFill>
              <a:latin typeface="+mn-lt"/>
            </a:endParaRPr>
          </a:p>
          <a:p>
            <a:r>
              <a:rPr lang="es-MX" sz="1600" dirty="0">
                <a:solidFill>
                  <a:schemeClr val="tx1"/>
                </a:solidFill>
                <a:latin typeface="+mn-lt"/>
              </a:rPr>
              <a:t>Participaron el Comisionado Presidente del ICAI, Luis González Briseño y la Comisionada Bertha Icela Mata Ortiz; el Rector de la Universidad La Salle Saltillo, José Ramón Cubillas Romero; el Director General del Tecnológico de Monterrey, campus Saltillo, Adrián González Zambrano; el Director de la UANE, campus Saltillo, Giovanni De la Peña Merlos; la Titular de la Unidad de Transparencia de la Universidad Autónoma de Coahuila, Fabiola García Cepeda; la titular de la Unidad de Transparencia de la Universidad Autónoma Agraria Antonio Narro, María Mercedes Nájera Encina; el Secretario General Académico de la Universidad Autónoma de La Laguna, </a:t>
            </a:r>
            <a:r>
              <a:rPr lang="es-MX" sz="1600" dirty="0" err="1">
                <a:solidFill>
                  <a:schemeClr val="tx1"/>
                </a:solidFill>
                <a:latin typeface="+mn-lt"/>
              </a:rPr>
              <a:t>Hyrum</a:t>
            </a:r>
            <a:r>
              <a:rPr lang="es-MX" sz="1600" dirty="0">
                <a:solidFill>
                  <a:schemeClr val="tx1"/>
                </a:solidFill>
                <a:latin typeface="+mn-lt"/>
              </a:rPr>
              <a:t> Licona Rivera; la Coordinadora de Investigaciones Administrativas y Órganos Internos de Control de la Secretaría de Fiscalización y Rendición de Cuentas, Mariana </a:t>
            </a:r>
            <a:r>
              <a:rPr lang="es-MX" sz="1600" dirty="0" err="1">
                <a:solidFill>
                  <a:schemeClr val="tx1"/>
                </a:solidFill>
                <a:latin typeface="+mn-lt"/>
              </a:rPr>
              <a:t>Pechir</a:t>
            </a:r>
            <a:r>
              <a:rPr lang="es-MX" sz="1600" dirty="0">
                <a:solidFill>
                  <a:schemeClr val="tx1"/>
                </a:solidFill>
                <a:latin typeface="+mn-lt"/>
              </a:rPr>
              <a:t> Pérez y la Secretaria Técnica y de Gestión de la Subsecretaría de Educación Media y Superior, María Concepción Fuentes Velazco.</a:t>
            </a:r>
          </a:p>
          <a:p>
            <a:endParaRPr lang="es-MX" sz="1600" dirty="0">
              <a:latin typeface="+mn-lt"/>
            </a:endParaRPr>
          </a:p>
        </p:txBody>
      </p:sp>
    </p:spTree>
    <p:extLst>
      <p:ext uri="{BB962C8B-B14F-4D97-AF65-F5344CB8AC3E}">
        <p14:creationId xmlns:p14="http://schemas.microsoft.com/office/powerpoint/2010/main" val="7148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168" name="Google Shape;168;p3"/>
          <p:cNvSpPr/>
          <p:nvPr/>
        </p:nvSpPr>
        <p:spPr>
          <a:xfrm>
            <a:off x="905266" y="1608211"/>
            <a:ext cx="7921500" cy="3645954"/>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71" name="Google Shape;171;p3"/>
          <p:cNvSpPr/>
          <p:nvPr/>
        </p:nvSpPr>
        <p:spPr>
          <a:xfrm>
            <a:off x="1097280" y="2021962"/>
            <a:ext cx="7406447" cy="2800726"/>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 Jueves 1 de diciembre</a:t>
            </a:r>
          </a:p>
          <a:p>
            <a:r>
              <a:rPr lang="es-MX" sz="1600" b="0" i="0" dirty="0">
                <a:solidFill>
                  <a:schemeClr val="tx1"/>
                </a:solidFill>
                <a:effectLst/>
                <a:latin typeface="+mn-lt"/>
              </a:rPr>
              <a:t>Los Comisionados del ICAI Bertha Icela Mata Ortiz, Javier Diez de Urdanivia del Valle y José Manuel Jiménez y Meléndez y la Contralora del Instituto Coahuilense de Acceso a la Información Pública, Socorro Hernández Manzano estuvieron presentes en la Feria Internacional del Libro de Guadalajara y hablaron de la experiencia de trabajo en las comisiones del Consejo General del ICAI y </a:t>
            </a:r>
            <a:r>
              <a:rPr lang="es-MX" sz="1600" dirty="0">
                <a:solidFill>
                  <a:schemeClr val="dk1"/>
                </a:solidFill>
                <a:latin typeface="+mn-lt"/>
                <a:ea typeface="Century Gothic"/>
                <a:cs typeface="Century Gothic"/>
                <a:sym typeface="Century Gothic"/>
              </a:rPr>
              <a:t>sobre la importancia del </a:t>
            </a:r>
            <a:r>
              <a:rPr lang="es-MX" sz="1600" dirty="0" err="1">
                <a:solidFill>
                  <a:schemeClr val="dk1"/>
                </a:solidFill>
                <a:latin typeface="+mn-lt"/>
                <a:ea typeface="Century Gothic"/>
                <a:cs typeface="Century Gothic"/>
                <a:sym typeface="Century Gothic"/>
              </a:rPr>
              <a:t>Compliance</a:t>
            </a:r>
            <a:r>
              <a:rPr lang="es-MX" sz="1600" dirty="0">
                <a:solidFill>
                  <a:schemeClr val="dk1"/>
                </a:solidFill>
                <a:latin typeface="+mn-lt"/>
                <a:ea typeface="Century Gothic"/>
                <a:cs typeface="Century Gothic"/>
                <a:sym typeface="Century Gothic"/>
              </a:rPr>
              <a:t> Administrativo para transformar la visión de la sociedad.</a:t>
            </a:r>
          </a:p>
          <a:p>
            <a:r>
              <a:rPr lang="es-MX" sz="1600" dirty="0">
                <a:solidFill>
                  <a:schemeClr val="dk1"/>
                </a:solidFill>
                <a:latin typeface="+mn-lt"/>
                <a:ea typeface="Century Gothic"/>
                <a:cs typeface="Century Gothic"/>
                <a:sym typeface="Century Gothic"/>
              </a:rPr>
              <a:t>Entre preguntas de los asistentes a la exposición de cada uno de los Comisionados, la presencia del Órgano Garante en la FILG fue importante y provechosa.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178" name="Google Shape;178;p4"/>
          <p:cNvSpPr/>
          <p:nvPr/>
        </p:nvSpPr>
        <p:spPr>
          <a:xfrm>
            <a:off x="1013521" y="1002447"/>
            <a:ext cx="7914580" cy="282932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Viernes 2 de diciembre</a:t>
            </a:r>
          </a:p>
          <a:p>
            <a:endParaRPr lang="es-MX" sz="1600" dirty="0">
              <a:solidFill>
                <a:schemeClr val="tx1"/>
              </a:solidFill>
              <a:latin typeface="+mn-lt"/>
            </a:endParaRPr>
          </a:p>
          <a:p>
            <a:r>
              <a:rPr lang="es-MX" sz="1600" dirty="0">
                <a:solidFill>
                  <a:schemeClr val="tx1"/>
                </a:solidFill>
                <a:latin typeface="+mn-lt"/>
              </a:rPr>
              <a:t>P</a:t>
            </a:r>
            <a:r>
              <a:rPr lang="es-MX" sz="1600" b="0" i="0" dirty="0">
                <a:solidFill>
                  <a:schemeClr val="tx1"/>
                </a:solidFill>
                <a:effectLst/>
                <a:latin typeface="+mn-lt"/>
              </a:rPr>
              <a:t>ersonal de las direcciones de Capacitación y Cultura de la Transparencia y Protección de Datos Personales del ICAI, en coordinación con el Club Rotario de Arteaga, impartieron cursos a los alumnos de la Escuela Secundaria Técnica # 23, “Rafael Cepeda de la Fuente” en #Arteaga, Coahuila. </a:t>
            </a:r>
          </a:p>
          <a:p>
            <a:r>
              <a:rPr lang="es-MX" sz="1600" b="0" i="0" dirty="0">
                <a:solidFill>
                  <a:schemeClr val="tx1"/>
                </a:solidFill>
                <a:effectLst/>
                <a:latin typeface="+mn-lt"/>
              </a:rPr>
              <a:t>Los estudiantes de primero de secundaria recibieron información sobre Protección de Datos Personales y a los de tercero sobre Derecho de Acceso a la Información y Transparencia.</a:t>
            </a:r>
            <a:endParaRPr lang="es-MX" sz="1600" dirty="0">
              <a:latin typeface="+mn-lt"/>
            </a:endParaRPr>
          </a:p>
        </p:txBody>
      </p:sp>
      <p:sp>
        <p:nvSpPr>
          <p:cNvPr id="4" name="Google Shape;178;p4">
            <a:extLst>
              <a:ext uri="{FF2B5EF4-FFF2-40B4-BE49-F238E27FC236}">
                <a16:creationId xmlns:a16="http://schemas.microsoft.com/office/drawing/2014/main" id="{64C85ACE-B367-4A32-1B7A-0F53660FF04F}"/>
              </a:ext>
            </a:extLst>
          </p:cNvPr>
          <p:cNvSpPr/>
          <p:nvPr/>
        </p:nvSpPr>
        <p:spPr>
          <a:xfrm>
            <a:off x="1013520" y="4107543"/>
            <a:ext cx="7914580" cy="1737204"/>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5 de diciembre</a:t>
            </a:r>
          </a:p>
          <a:p>
            <a:r>
              <a:rPr lang="es-MX" sz="1600" b="0" i="0" dirty="0">
                <a:solidFill>
                  <a:srgbClr val="050505"/>
                </a:solidFill>
                <a:effectLst/>
                <a:latin typeface="+mn-lt"/>
              </a:rPr>
              <a:t>El Comisionado del </a:t>
            </a:r>
            <a:r>
              <a:rPr lang="es-MX" sz="1600" b="0" i="0" u="none" strike="noStrike" dirty="0">
                <a:solidFill>
                  <a:srgbClr val="050505"/>
                </a:solidFill>
                <a:effectLst/>
                <a:latin typeface="+mn-lt"/>
                <a:hlinkClick r:id="rId3"/>
              </a:rPr>
              <a:t>ICAI</a:t>
            </a:r>
            <a:r>
              <a:rPr lang="es-MX" sz="1600" b="0" i="0" dirty="0">
                <a:solidFill>
                  <a:srgbClr val="050505"/>
                </a:solidFill>
                <a:effectLst/>
                <a:latin typeface="+mn-lt"/>
              </a:rPr>
              <a:t>, Javier Diez de Urdanivia del Valle estuvo en "El Poder de los Números", programa del </a:t>
            </a:r>
            <a:r>
              <a:rPr lang="es-MX" sz="1600" b="0" i="0" u="none" strike="noStrike" dirty="0">
                <a:solidFill>
                  <a:srgbClr val="050505"/>
                </a:solidFill>
                <a:effectLst/>
                <a:latin typeface="+mn-lt"/>
                <a:hlinkClick r:id="rId4"/>
              </a:rPr>
              <a:t>Colegio de Contadores Públicos de Saltillo</a:t>
            </a:r>
            <a:r>
              <a:rPr lang="es-MX" sz="1600" b="0" i="0" dirty="0">
                <a:solidFill>
                  <a:srgbClr val="050505"/>
                </a:solidFill>
                <a:effectLst/>
                <a:latin typeface="+mn-lt"/>
              </a:rPr>
              <a:t> para hablar del tema: </a:t>
            </a:r>
            <a:r>
              <a:rPr lang="es-MX" sz="1600" b="0" i="0" dirty="0" err="1">
                <a:solidFill>
                  <a:srgbClr val="050505"/>
                </a:solidFill>
                <a:effectLst/>
                <a:latin typeface="+mn-lt"/>
              </a:rPr>
              <a:t>Compliance</a:t>
            </a:r>
            <a:r>
              <a:rPr lang="es-MX" sz="1600" b="0" i="0" dirty="0">
                <a:solidFill>
                  <a:srgbClr val="050505"/>
                </a:solidFill>
                <a:effectLst/>
                <a:latin typeface="+mn-lt"/>
              </a:rPr>
              <a:t>.</a:t>
            </a:r>
            <a:endParaRPr lang="en-US" sz="1600" b="1"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4" name="Google Shape;184;p5">
            <a:extLst>
              <a:ext uri="{FF2B5EF4-FFF2-40B4-BE49-F238E27FC236}">
                <a16:creationId xmlns:a16="http://schemas.microsoft.com/office/drawing/2014/main" id="{7DD30121-DB53-491E-835E-6B8372A2643E}"/>
              </a:ext>
            </a:extLst>
          </p:cNvPr>
          <p:cNvSpPr/>
          <p:nvPr/>
        </p:nvSpPr>
        <p:spPr>
          <a:xfrm>
            <a:off x="1000848" y="1410153"/>
            <a:ext cx="7921500" cy="201884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a:t>
            </a:r>
            <a:br>
              <a:rPr lang="es-MX" sz="1600" b="1" dirty="0">
                <a:solidFill>
                  <a:schemeClr val="dk1"/>
                </a:solidFill>
                <a:latin typeface="+mn-lt"/>
                <a:ea typeface="Century Gothic"/>
                <a:cs typeface="Century Gothic"/>
                <a:sym typeface="Century Gothic"/>
              </a:rPr>
            </a:br>
            <a:r>
              <a:rPr lang="es-MX" sz="1600" b="1" dirty="0">
                <a:solidFill>
                  <a:schemeClr val="dk1"/>
                </a:solidFill>
                <a:latin typeface="+mn-lt"/>
                <a:ea typeface="Century Gothic"/>
                <a:cs typeface="Century Gothic"/>
                <a:sym typeface="Century Gothic"/>
              </a:rPr>
              <a:t>Lunes 5 de diciembre</a:t>
            </a:r>
          </a:p>
          <a:p>
            <a:r>
              <a:rPr lang="es-MX" sz="1600" dirty="0">
                <a:solidFill>
                  <a:schemeClr val="tx1"/>
                </a:solidFill>
                <a:latin typeface="+mn-lt"/>
              </a:rPr>
              <a:t>E</a:t>
            </a:r>
            <a:r>
              <a:rPr lang="es-MX" sz="1600" b="0" i="0" dirty="0">
                <a:solidFill>
                  <a:schemeClr val="tx1"/>
                </a:solidFill>
                <a:effectLst/>
                <a:latin typeface="+mn-lt"/>
              </a:rPr>
              <a:t>n "El Poder de la Transparencia", Gustavo Zavala </a:t>
            </a:r>
            <a:r>
              <a:rPr lang="es-MX" sz="1600" b="0" i="0" dirty="0" err="1">
                <a:solidFill>
                  <a:schemeClr val="tx1"/>
                </a:solidFill>
                <a:effectLst/>
                <a:latin typeface="+mn-lt"/>
              </a:rPr>
              <a:t>Slehiman</a:t>
            </a:r>
            <a:r>
              <a:rPr lang="es-MX" sz="1600" b="0" i="0" dirty="0">
                <a:solidFill>
                  <a:schemeClr val="tx1"/>
                </a:solidFill>
                <a:effectLst/>
                <a:latin typeface="+mn-lt"/>
              </a:rPr>
              <a:t>, Director de Capacitación y Cultura de la Transparencia del ICAI habló del Derecho de Acceso a la Información.</a:t>
            </a:r>
          </a:p>
          <a:p>
            <a:r>
              <a:rPr lang="es-MX" sz="1600" b="0" i="0" dirty="0">
                <a:solidFill>
                  <a:schemeClr val="tx1"/>
                </a:solidFill>
                <a:effectLst/>
                <a:latin typeface="+mn-lt"/>
              </a:rPr>
              <a:t>Este programa se transmite a través de las redes sociales del @ICAI a las 15:00 horas a través de esta red social.</a:t>
            </a:r>
          </a:p>
        </p:txBody>
      </p:sp>
      <p:sp>
        <p:nvSpPr>
          <p:cNvPr id="3" name="Google Shape;184;p5">
            <a:extLst>
              <a:ext uri="{FF2B5EF4-FFF2-40B4-BE49-F238E27FC236}">
                <a16:creationId xmlns:a16="http://schemas.microsoft.com/office/drawing/2014/main" id="{710C21CF-8BA4-3560-1CC8-B42E246516E4}"/>
              </a:ext>
            </a:extLst>
          </p:cNvPr>
          <p:cNvSpPr/>
          <p:nvPr/>
        </p:nvSpPr>
        <p:spPr>
          <a:xfrm>
            <a:off x="1000848" y="4086227"/>
            <a:ext cx="7921500" cy="1843089"/>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Lunes 5 de diciembre</a:t>
            </a:r>
          </a:p>
          <a:p>
            <a:endParaRPr lang="es-MX" sz="1600" dirty="0">
              <a:solidFill>
                <a:schemeClr val="tx1"/>
              </a:solidFill>
              <a:latin typeface="+mn-lt"/>
            </a:endParaRPr>
          </a:p>
          <a:p>
            <a:r>
              <a:rPr lang="es-MX" sz="1600" dirty="0">
                <a:solidFill>
                  <a:schemeClr val="tx1"/>
                </a:solidFill>
                <a:latin typeface="+mn-lt"/>
              </a:rPr>
              <a:t>P</a:t>
            </a:r>
            <a:r>
              <a:rPr lang="es-MX" sz="1600" b="0" i="0" dirty="0">
                <a:solidFill>
                  <a:schemeClr val="tx1"/>
                </a:solidFill>
                <a:effectLst/>
                <a:latin typeface="+mn-lt"/>
              </a:rPr>
              <a:t>ersonal de la Dirección de Capacitación y Cultura de la Transparencia del ICAI impartió un curso a alumnos del 1er. cuatrimestre de todas las carreras de la Universidad Tecnológica del Norte de Coahuila sobre la Ley de Acceso a la Información Pública y Protección de Datos Personales.</a:t>
            </a:r>
            <a:endParaRPr lang="es-MX" sz="1600" dirty="0">
              <a:latin typeface="+mn-lt"/>
            </a:endParaRPr>
          </a:p>
        </p:txBody>
      </p:sp>
      <p:sp>
        <p:nvSpPr>
          <p:cNvPr id="2" name="Rectangle 1">
            <a:extLst>
              <a:ext uri="{FF2B5EF4-FFF2-40B4-BE49-F238E27FC236}">
                <a16:creationId xmlns:a16="http://schemas.microsoft.com/office/drawing/2014/main" id="{83E4C980-ED92-2820-E7FC-1A07DD912F7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3" name="Google Shape;184;p5">
            <a:extLst>
              <a:ext uri="{FF2B5EF4-FFF2-40B4-BE49-F238E27FC236}">
                <a16:creationId xmlns:a16="http://schemas.microsoft.com/office/drawing/2014/main" id="{C25B449D-F820-DAB4-93F0-64FB2B47F12E}"/>
              </a:ext>
            </a:extLst>
          </p:cNvPr>
          <p:cNvSpPr/>
          <p:nvPr/>
        </p:nvSpPr>
        <p:spPr>
          <a:xfrm>
            <a:off x="1093849" y="1393371"/>
            <a:ext cx="8050151" cy="171917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5 de diciembre</a:t>
            </a:r>
            <a:br>
              <a:rPr lang="es-MX" sz="1600" b="1" dirty="0">
                <a:solidFill>
                  <a:schemeClr val="dk1"/>
                </a:solidFill>
                <a:latin typeface="+mn-lt"/>
                <a:ea typeface="Century Gothic"/>
                <a:cs typeface="Century Gothic"/>
                <a:sym typeface="Century Gothic"/>
              </a:rPr>
            </a:br>
            <a:endParaRPr lang="es-MX" sz="1600" b="1" dirty="0">
              <a:solidFill>
                <a:schemeClr val="dk1"/>
              </a:solidFill>
              <a:latin typeface="+mn-lt"/>
              <a:ea typeface="Century Gothic"/>
              <a:cs typeface="Century Gothic"/>
              <a:sym typeface="Century Gothic"/>
            </a:endParaRPr>
          </a:p>
          <a:p>
            <a:r>
              <a:rPr lang="es-MX" sz="1600" b="0" i="0" dirty="0">
                <a:solidFill>
                  <a:schemeClr val="tx1"/>
                </a:solidFill>
                <a:effectLst/>
                <a:latin typeface="+mn-lt"/>
              </a:rPr>
              <a:t>El equipo de trabajo de la Comisión de Evaluación y de </a:t>
            </a:r>
            <a:r>
              <a:rPr lang="es-MX" sz="1600" dirty="0">
                <a:solidFill>
                  <a:schemeClr val="tx1"/>
                </a:solidFill>
                <a:latin typeface="+mn-lt"/>
              </a:rPr>
              <a:t>la Comisión </a:t>
            </a:r>
            <a:r>
              <a:rPr lang="es-MX" sz="1600" b="0" i="0" dirty="0">
                <a:solidFill>
                  <a:schemeClr val="tx1"/>
                </a:solidFill>
                <a:effectLst/>
                <a:latin typeface="+mn-lt"/>
              </a:rPr>
              <a:t>para Prevenir la Violencia de Género se reunieron en las instalaciones del Instituto Coahuilense de Acceso a la Información Pública.</a:t>
            </a:r>
          </a:p>
          <a:p>
            <a:endParaRPr lang="es-MX" sz="1600" dirty="0">
              <a:solidFill>
                <a:schemeClr val="tx1"/>
              </a:solidFill>
              <a:latin typeface="+mn-lt"/>
            </a:endParaRPr>
          </a:p>
        </p:txBody>
      </p:sp>
      <p:sp>
        <p:nvSpPr>
          <p:cNvPr id="5" name="Google Shape;184;p5">
            <a:extLst>
              <a:ext uri="{FF2B5EF4-FFF2-40B4-BE49-F238E27FC236}">
                <a16:creationId xmlns:a16="http://schemas.microsoft.com/office/drawing/2014/main" id="{D52DFBAB-BE27-E47A-38A9-ED25C7DDF492}"/>
              </a:ext>
            </a:extLst>
          </p:cNvPr>
          <p:cNvSpPr/>
          <p:nvPr/>
        </p:nvSpPr>
        <p:spPr>
          <a:xfrm>
            <a:off x="1187513" y="3540061"/>
            <a:ext cx="7921500" cy="281787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dirty="0">
              <a:latin typeface="+mn-lt"/>
            </a:endParaRPr>
          </a:p>
        </p:txBody>
      </p:sp>
      <p:sp>
        <p:nvSpPr>
          <p:cNvPr id="7" name="CuadroTexto 6">
            <a:extLst>
              <a:ext uri="{FF2B5EF4-FFF2-40B4-BE49-F238E27FC236}">
                <a16:creationId xmlns:a16="http://schemas.microsoft.com/office/drawing/2014/main" id="{71A642FB-7E95-B157-6770-FC097DD05572}"/>
              </a:ext>
            </a:extLst>
          </p:cNvPr>
          <p:cNvSpPr txBox="1"/>
          <p:nvPr/>
        </p:nvSpPr>
        <p:spPr>
          <a:xfrm>
            <a:off x="1315739" y="3899098"/>
            <a:ext cx="7665048" cy="1785104"/>
          </a:xfrm>
          <a:prstGeom prst="rect">
            <a:avLst/>
          </a:prstGeom>
          <a:noFill/>
        </p:spPr>
        <p:txBody>
          <a:bodyPr wrap="square">
            <a:spAutoFit/>
          </a:bodyPr>
          <a:lstStyle/>
          <a:p>
            <a:r>
              <a:rPr lang="es-MX" sz="1600" b="1" dirty="0">
                <a:solidFill>
                  <a:schemeClr val="dk1"/>
                </a:solidFill>
                <a:latin typeface="+mn-lt"/>
                <a:sym typeface="Century Gothic"/>
              </a:rPr>
              <a:t>Lunes 5 de diciembre</a:t>
            </a:r>
          </a:p>
          <a:p>
            <a:endParaRPr lang="es-MX" sz="1400" b="1" dirty="0">
              <a:solidFill>
                <a:schemeClr val="dk1"/>
              </a:solidFill>
              <a:latin typeface="+mn-lt"/>
              <a:ea typeface="Century Gothic"/>
              <a:cs typeface="Century Gothic"/>
              <a:sym typeface="Century Gothic"/>
            </a:endParaRPr>
          </a:p>
          <a:p>
            <a:r>
              <a:rPr lang="es-MX" sz="1600" dirty="0">
                <a:solidFill>
                  <a:schemeClr val="tx1"/>
                </a:solidFill>
                <a:latin typeface="+mn-lt"/>
              </a:rPr>
              <a:t>El Comisionado del ICAI, Javier Diez de Urdanivia del Valle fue invitado del programa "El Poder de los Números", del Colegio de Contadores Públicos de Saltillo.</a:t>
            </a:r>
          </a:p>
          <a:p>
            <a:r>
              <a:rPr lang="es-MX" sz="1600" dirty="0">
                <a:solidFill>
                  <a:schemeClr val="tx1"/>
                </a:solidFill>
                <a:latin typeface="+mn-lt"/>
              </a:rPr>
              <a:t>En el programa, que se transmitió por Radio Tecnológico de Saltillo, habló sobre </a:t>
            </a:r>
            <a:r>
              <a:rPr lang="es-MX" sz="1600" dirty="0" err="1">
                <a:solidFill>
                  <a:schemeClr val="tx1"/>
                </a:solidFill>
                <a:latin typeface="+mn-lt"/>
              </a:rPr>
              <a:t>Compliance</a:t>
            </a:r>
            <a:r>
              <a:rPr lang="es-MX" sz="1600" dirty="0">
                <a:solidFill>
                  <a:schemeClr val="tx1"/>
                </a:solidFill>
                <a:latin typeface="+mn-lt"/>
              </a:rPr>
              <a:t> y su aplicación en los sectores público y privado.</a:t>
            </a:r>
          </a:p>
        </p:txBody>
      </p:sp>
    </p:spTree>
    <p:extLst>
      <p:ext uri="{BB962C8B-B14F-4D97-AF65-F5344CB8AC3E}">
        <p14:creationId xmlns:p14="http://schemas.microsoft.com/office/powerpoint/2010/main" val="5425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2" name="Google Shape;184;p5">
            <a:extLst>
              <a:ext uri="{FF2B5EF4-FFF2-40B4-BE49-F238E27FC236}">
                <a16:creationId xmlns:a16="http://schemas.microsoft.com/office/drawing/2014/main" id="{EC2524B8-82C9-5678-4AEE-D3AB297AF22D}"/>
              </a:ext>
            </a:extLst>
          </p:cNvPr>
          <p:cNvSpPr/>
          <p:nvPr/>
        </p:nvSpPr>
        <p:spPr>
          <a:xfrm>
            <a:off x="934512" y="1137045"/>
            <a:ext cx="7969961" cy="4494496"/>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7 de diciembre</a:t>
            </a:r>
          </a:p>
          <a:p>
            <a:endParaRPr lang="es-MX" sz="1600" b="1" dirty="0">
              <a:solidFill>
                <a:schemeClr val="dk1"/>
              </a:solidFill>
              <a:latin typeface="+mn-lt"/>
              <a:ea typeface="Century Gothic"/>
              <a:cs typeface="Century Gothic"/>
              <a:sym typeface="Century Gothic"/>
            </a:endParaRPr>
          </a:p>
          <a:p>
            <a:r>
              <a:rPr lang="es-MX" sz="1600" b="0" i="0" dirty="0">
                <a:solidFill>
                  <a:schemeClr val="tx1"/>
                </a:solidFill>
                <a:effectLst/>
                <a:latin typeface="+mn-lt"/>
              </a:rPr>
              <a:t>Gustavo Zavala </a:t>
            </a:r>
            <a:r>
              <a:rPr lang="es-MX" sz="1600" b="0" i="0" dirty="0" err="1">
                <a:solidFill>
                  <a:schemeClr val="tx1"/>
                </a:solidFill>
                <a:effectLst/>
                <a:latin typeface="+mn-lt"/>
              </a:rPr>
              <a:t>Slehiman</a:t>
            </a:r>
            <a:r>
              <a:rPr lang="es-MX" sz="1600" b="0" i="0" dirty="0">
                <a:solidFill>
                  <a:schemeClr val="tx1"/>
                </a:solidFill>
                <a:effectLst/>
                <a:latin typeface="+mn-lt"/>
              </a:rPr>
              <a:t>, Director de Capacitación y Cultura de la Transparencia del ICAI, participó el 7 de diciembre en el evento de "Resultados 2022 del Programa de Prevención y Lucha contra la Corrupción - UNODC México", organizado por la Oficina de las Naciones Unidas contra la Droga y el Delito. </a:t>
            </a:r>
          </a:p>
          <a:p>
            <a:endParaRPr lang="es-MX" sz="1600" b="0" i="0" dirty="0">
              <a:solidFill>
                <a:schemeClr val="tx1"/>
              </a:solidFill>
              <a:effectLst/>
              <a:latin typeface="+mn-lt"/>
            </a:endParaRPr>
          </a:p>
          <a:p>
            <a:r>
              <a:rPr lang="es-MX" sz="1600" b="0" i="0" dirty="0">
                <a:solidFill>
                  <a:schemeClr val="tx1"/>
                </a:solidFill>
                <a:effectLst/>
                <a:latin typeface="+mn-lt"/>
              </a:rPr>
              <a:t>El ICAI y los demás integrantes del Comité Coordinador del Sistema Anticorrupción de Coahuila formaron parte del Mecanismo Nacional de Evaluación entre Pares, junto con instituciones de otras entidades del país, de cuyos resultados se rindió informe. </a:t>
            </a:r>
          </a:p>
          <a:p>
            <a:endParaRPr lang="es-MX" sz="1600" b="0" i="0" dirty="0">
              <a:solidFill>
                <a:schemeClr val="tx1"/>
              </a:solidFill>
              <a:effectLst/>
              <a:latin typeface="+mn-lt"/>
            </a:endParaRPr>
          </a:p>
          <a:p>
            <a:r>
              <a:rPr lang="es-MX" sz="1600" b="0" i="0" dirty="0">
                <a:solidFill>
                  <a:schemeClr val="tx1"/>
                </a:solidFill>
                <a:effectLst/>
                <a:latin typeface="+mn-lt"/>
              </a:rPr>
              <a:t>En el evento participaron también las enlaces de la Secretaría de Fiscalización y Rendición de Cuentas, la Secretaria Ejecutiva del Sistema Estatal Anticorrupción de Coahuila  y de la Fiscalía Especializada en Delitos por Hechos de Corrupción del Estado.</a:t>
            </a:r>
            <a:endParaRPr lang="es-MX" sz="1600" dirty="0">
              <a:latin typeface="+mn-lt"/>
            </a:endParaRPr>
          </a:p>
        </p:txBody>
      </p:sp>
    </p:spTree>
    <p:extLst>
      <p:ext uri="{BB962C8B-B14F-4D97-AF65-F5344CB8AC3E}">
        <p14:creationId xmlns:p14="http://schemas.microsoft.com/office/powerpoint/2010/main" val="11826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83;p5">
            <a:extLst>
              <a:ext uri="{FF2B5EF4-FFF2-40B4-BE49-F238E27FC236}">
                <a16:creationId xmlns:a16="http://schemas.microsoft.com/office/drawing/2014/main" id="{5910435B-CD42-9965-284A-CB166D070A24}"/>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2" name="Google Shape;184;p5">
            <a:extLst>
              <a:ext uri="{FF2B5EF4-FFF2-40B4-BE49-F238E27FC236}">
                <a16:creationId xmlns:a16="http://schemas.microsoft.com/office/drawing/2014/main" id="{3CC6DC49-9C16-66C8-40D6-45213DB627E5}"/>
              </a:ext>
            </a:extLst>
          </p:cNvPr>
          <p:cNvSpPr/>
          <p:nvPr/>
        </p:nvSpPr>
        <p:spPr>
          <a:xfrm>
            <a:off x="939431" y="1238647"/>
            <a:ext cx="7921501" cy="178898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9 de diciembre</a:t>
            </a:r>
          </a:p>
          <a:p>
            <a:endParaRPr lang="es-MX" sz="1600" b="1" dirty="0">
              <a:solidFill>
                <a:schemeClr val="dk1"/>
              </a:solidFill>
              <a:latin typeface="+mn-lt"/>
              <a:ea typeface="Century Gothic"/>
              <a:cs typeface="Century Gothic"/>
              <a:sym typeface="Century Gothic"/>
            </a:endParaRPr>
          </a:p>
          <a:p>
            <a:r>
              <a:rPr lang="es-MX" sz="1600" b="0" i="0" dirty="0">
                <a:solidFill>
                  <a:schemeClr val="tx1"/>
                </a:solidFill>
                <a:effectLst/>
                <a:latin typeface="+mn-lt"/>
              </a:rPr>
              <a:t>El Comisionado Presidente del ICAI, Luis González Briseño participa en la Segunda Sesión Extraordinaria del Órgano del Gobierno del Sistema Anticorrupción, para designar Secretaria Ejecutiva del Sistema Estatal Anticorrupción de Coahuila.</a:t>
            </a:r>
            <a:endParaRPr lang="es-MX" sz="1600" dirty="0">
              <a:solidFill>
                <a:schemeClr val="tx1"/>
              </a:solidFill>
              <a:latin typeface="+mn-lt"/>
            </a:endParaRPr>
          </a:p>
        </p:txBody>
      </p:sp>
      <p:sp>
        <p:nvSpPr>
          <p:cNvPr id="6" name="Google Shape;184;p5">
            <a:extLst>
              <a:ext uri="{FF2B5EF4-FFF2-40B4-BE49-F238E27FC236}">
                <a16:creationId xmlns:a16="http://schemas.microsoft.com/office/drawing/2014/main" id="{FA75145E-B8A0-C509-4788-8AE0A7547B8F}"/>
              </a:ext>
            </a:extLst>
          </p:cNvPr>
          <p:cNvSpPr/>
          <p:nvPr/>
        </p:nvSpPr>
        <p:spPr>
          <a:xfrm>
            <a:off x="978466" y="3498333"/>
            <a:ext cx="7882466" cy="240407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9 de diciembre</a:t>
            </a:r>
          </a:p>
          <a:p>
            <a:endParaRPr lang="es-MX" sz="1600" b="1" dirty="0">
              <a:solidFill>
                <a:schemeClr val="dk1"/>
              </a:solidFill>
              <a:latin typeface="+mn-lt"/>
              <a:ea typeface="Century Gothic"/>
              <a:cs typeface="Century Gothic"/>
              <a:sym typeface="Century Gothic"/>
            </a:endParaRPr>
          </a:p>
          <a:p>
            <a:r>
              <a:rPr lang="es-MX" sz="1600" b="0" i="0" dirty="0">
                <a:solidFill>
                  <a:schemeClr val="tx1"/>
                </a:solidFill>
                <a:effectLst/>
                <a:latin typeface="+mn-lt"/>
              </a:rPr>
              <a:t>Hoy por la mañana, la Comisionada del ICAI, Bertha Icela Mata Ortiz y la titular del Órgano Interno de Control del ICAI, Socorro Hernández Manzano dirigieron una junta en la que presentaron a los servidores y servidoras públicos lineamientos del servicio médico..</a:t>
            </a:r>
            <a:endParaRPr lang="es-MX" sz="16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Google Shape;183;p5">
            <a:extLst>
              <a:ext uri="{FF2B5EF4-FFF2-40B4-BE49-F238E27FC236}">
                <a16:creationId xmlns:a16="http://schemas.microsoft.com/office/drawing/2014/main" id="{19FCC09D-FDCB-66D5-DDF8-03BD9F34C19B}"/>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4" name="Google Shape;184;p5">
            <a:extLst>
              <a:ext uri="{FF2B5EF4-FFF2-40B4-BE49-F238E27FC236}">
                <a16:creationId xmlns:a16="http://schemas.microsoft.com/office/drawing/2014/main" id="{314B6D22-536E-3F0C-837C-03A0DF13426B}"/>
              </a:ext>
            </a:extLst>
          </p:cNvPr>
          <p:cNvSpPr/>
          <p:nvPr/>
        </p:nvSpPr>
        <p:spPr>
          <a:xfrm>
            <a:off x="845251" y="1745679"/>
            <a:ext cx="7921500" cy="257730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9 de diciembre </a:t>
            </a:r>
          </a:p>
          <a:p>
            <a:endParaRPr lang="es-MX" sz="1600" b="1" dirty="0">
              <a:solidFill>
                <a:schemeClr val="dk1"/>
              </a:solidFill>
              <a:latin typeface="+mn-lt"/>
              <a:ea typeface="Century Gothic"/>
              <a:cs typeface="Century Gothic"/>
              <a:sym typeface="Century Gothic"/>
            </a:endParaRPr>
          </a:p>
          <a:p>
            <a:r>
              <a:rPr lang="es-MX" sz="1600" dirty="0">
                <a:solidFill>
                  <a:schemeClr val="tx1"/>
                </a:solidFill>
                <a:latin typeface="+mn-lt"/>
              </a:rPr>
              <a:t>El Director General del ICAI, Luis García </a:t>
            </a:r>
            <a:r>
              <a:rPr lang="es-MX" sz="1600" dirty="0" err="1">
                <a:solidFill>
                  <a:schemeClr val="tx1"/>
                </a:solidFill>
                <a:latin typeface="+mn-lt"/>
              </a:rPr>
              <a:t>Abusaíd</a:t>
            </a:r>
            <a:r>
              <a:rPr lang="es-MX" sz="1600" dirty="0">
                <a:solidFill>
                  <a:schemeClr val="tx1"/>
                </a:solidFill>
                <a:latin typeface="+mn-lt"/>
              </a:rPr>
              <a:t> y el Comisionado del ICAI, Francisco Javier Diez de Urdanivia del Valle dirigieron una junta en la que presentaron a los servidores y servidoras públicos del Órgano Garante en las  oficinas de Ramos Arizpe, los lineamientos del servicio médico.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Google Shape;183;p5">
            <a:extLst>
              <a:ext uri="{FF2B5EF4-FFF2-40B4-BE49-F238E27FC236}">
                <a16:creationId xmlns:a16="http://schemas.microsoft.com/office/drawing/2014/main" id="{904DBD8B-C007-893D-8E0A-C7BE490B5585}"/>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2022</a:t>
            </a:r>
            <a:endParaRPr dirty="0">
              <a:solidFill>
                <a:schemeClr val="dk1"/>
              </a:solidFill>
            </a:endParaRPr>
          </a:p>
        </p:txBody>
      </p:sp>
      <p:sp>
        <p:nvSpPr>
          <p:cNvPr id="4" name="Google Shape;184;p5">
            <a:extLst>
              <a:ext uri="{FF2B5EF4-FFF2-40B4-BE49-F238E27FC236}">
                <a16:creationId xmlns:a16="http://schemas.microsoft.com/office/drawing/2014/main" id="{6F69DEE1-ECD7-8816-817D-01908C624052}"/>
              </a:ext>
            </a:extLst>
          </p:cNvPr>
          <p:cNvSpPr/>
          <p:nvPr/>
        </p:nvSpPr>
        <p:spPr>
          <a:xfrm>
            <a:off x="939432" y="1636483"/>
            <a:ext cx="7827397" cy="357414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12 de diciembre</a:t>
            </a:r>
          </a:p>
          <a:p>
            <a:endParaRPr lang="es-MX" sz="1600" b="0" i="0" dirty="0">
              <a:solidFill>
                <a:schemeClr val="tx1"/>
              </a:solidFill>
              <a:effectLst/>
              <a:latin typeface="+mn-lt"/>
            </a:endParaRPr>
          </a:p>
          <a:p>
            <a:r>
              <a:rPr lang="es-MX" sz="1600" dirty="0">
                <a:solidFill>
                  <a:schemeClr val="tx1"/>
                </a:solidFill>
                <a:latin typeface="+mn-lt"/>
              </a:rPr>
              <a:t>Hoy se reunieron la Comisión de Género y la Comisión de Evaluación del Instituto Coahuilense de Acceso a la Información Pública para la Revisión de las Condiciones Laborales generales de los integrantes del ICAI.</a:t>
            </a:r>
          </a:p>
          <a:p>
            <a:endParaRPr lang="es-MX" sz="1600" dirty="0">
              <a:solidFill>
                <a:schemeClr val="tx1"/>
              </a:solidFill>
              <a:latin typeface="+mn-lt"/>
            </a:endParaRPr>
          </a:p>
          <a:p>
            <a:r>
              <a:rPr lang="es-MX" sz="1600" dirty="0">
                <a:solidFill>
                  <a:schemeClr val="tx1"/>
                </a:solidFill>
                <a:latin typeface="+mn-lt"/>
              </a:rPr>
              <a:t>En la reunión, trabajaron en conjunto el director General, Luis Fernando García </a:t>
            </a:r>
            <a:r>
              <a:rPr lang="es-MX" sz="1600" dirty="0" err="1">
                <a:solidFill>
                  <a:schemeClr val="tx1"/>
                </a:solidFill>
                <a:latin typeface="+mn-lt"/>
              </a:rPr>
              <a:t>Abusaíd</a:t>
            </a:r>
            <a:r>
              <a:rPr lang="es-MX" sz="1600" dirty="0">
                <a:solidFill>
                  <a:schemeClr val="tx1"/>
                </a:solidFill>
                <a:latin typeface="+mn-lt"/>
              </a:rPr>
              <a:t>; los Comisionados Bertha Icela Mata Ortiz, José Manuel Jiménez y Meléndez y Francisco Javier Diez de Urdanivia del Valle; la titular del Órgano Interno de Control, Socorro Hernández Manzano; el Secretario Técnico, José Eduardo Vega Luna; el jefe de Recursos Humanos, Ramiro Enrique Hernández </a:t>
            </a:r>
            <a:r>
              <a:rPr lang="es-MX" sz="1600" dirty="0" err="1">
                <a:solidFill>
                  <a:schemeClr val="tx1"/>
                </a:solidFill>
                <a:latin typeface="+mn-lt"/>
              </a:rPr>
              <a:t>Hernández</a:t>
            </a:r>
            <a:r>
              <a:rPr lang="es-MX" sz="1600" dirty="0">
                <a:solidFill>
                  <a:schemeClr val="tx1"/>
                </a:solidFill>
                <a:latin typeface="+mn-lt"/>
              </a:rPr>
              <a:t>; Alejandra Briseño Sánchez; Jennifer Briones Méndez; Juan Eduardo Zamora Herrera y Jessica Zavala Rangel.</a:t>
            </a:r>
          </a:p>
          <a:p>
            <a:endParaRPr lang="es-MX" sz="1600" dirty="0">
              <a:solidFill>
                <a:schemeClr val="tx1"/>
              </a:solidFill>
              <a:latin typeface="+mn-lt"/>
            </a:endParaRP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1364</Words>
  <Application>Microsoft Office PowerPoint</Application>
  <PresentationFormat>Presentación en pantalla (4:3)</PresentationFormat>
  <Paragraphs>76</Paragraphs>
  <Slides>12</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Century Gothic</vt:lpstr>
      <vt:lpstr>Corbel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648</cp:revision>
  <dcterms:created xsi:type="dcterms:W3CDTF">2021-03-23T20:23:42Z</dcterms:created>
  <dcterms:modified xsi:type="dcterms:W3CDTF">2023-01-10T20:06:14Z</dcterms:modified>
</cp:coreProperties>
</file>