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39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0" r:id="rId3"/>
    <p:sldId id="351" r:id="rId4"/>
    <p:sldId id="366" r:id="rId5"/>
    <p:sldId id="367" r:id="rId6"/>
    <p:sldId id="368" r:id="rId7"/>
    <p:sldId id="369" r:id="rId8"/>
    <p:sldId id="371" r:id="rId9"/>
    <p:sldId id="372" r:id="rId10"/>
    <p:sldId id="389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1" r:id="rId19"/>
    <p:sldId id="382" r:id="rId20"/>
    <p:sldId id="383" r:id="rId21"/>
    <p:sldId id="384" r:id="rId22"/>
    <p:sldId id="385" r:id="rId23"/>
    <p:sldId id="386" r:id="rId24"/>
    <p:sldId id="387" r:id="rId25"/>
    <p:sldId id="388" r:id="rId26"/>
  </p:sldIdLst>
  <p:sldSz cx="12192000" cy="6858000"/>
  <p:notesSz cx="7010400" cy="92964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0548"/>
    <a:srgbClr val="873230"/>
    <a:srgbClr val="DE172A"/>
    <a:srgbClr val="8D3736"/>
    <a:srgbClr val="F6DBBC"/>
    <a:srgbClr val="8B261A"/>
    <a:srgbClr val="FAEAD9"/>
    <a:srgbClr val="DA0547"/>
    <a:srgbClr val="863430"/>
    <a:srgbClr val="88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0" autoAdjust="0"/>
    <p:restoredTop sz="95596" autoAdjust="0"/>
  </p:normalViewPr>
  <p:slideViewPr>
    <p:cSldViewPr showGuides="1">
      <p:cViewPr varScale="1">
        <p:scale>
          <a:sx n="68" d="100"/>
          <a:sy n="68" d="100"/>
        </p:scale>
        <p:origin x="91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1&#176;%20Trimestre%202018\PRIMER%20TRIMESTRE%202018\Evaluaciones%20201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1&#176;%20Trimestre%202018\PRIMER%20TRIMESTRE%202018\Evaluaciones%202018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1er. </a:t>
            </a:r>
            <a:r>
              <a:rPr lang="en-US" dirty="0" err="1"/>
              <a:t>Trimestre</a:t>
            </a:r>
            <a:r>
              <a:rPr lang="en-US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2° Trimestre </c:v>
                </c:pt>
              </c:strCache>
            </c:strRef>
          </c:tx>
          <c:dPt>
            <c:idx val="0"/>
            <c:bubble3D val="0"/>
            <c:explosion val="4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668-40E1-93A1-79F2D45B73C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668-40E1-93A1-79F2D45B73CE}"/>
              </c:ext>
            </c:extLst>
          </c:dPt>
          <c:cat>
            <c:strRef>
              <c:f>Hoja1!$A$2:$A$3</c:f>
              <c:strCache>
                <c:ptCount val="2"/>
                <c:pt idx="0">
                  <c:v>Auditoria Superior del Estado </c:v>
                </c:pt>
                <c:pt idx="1">
                  <c:v>Congreso del Estado 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1</c:v>
                </c:pt>
                <c:pt idx="1">
                  <c:v>0.92769999999999997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68-40E1-93A1-79F2D45B73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77455281425E-2"/>
          <c:y val="0.9260333629648505"/>
          <c:w val="0.89999989479131326"/>
          <c:h val="7.39666370351495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Porcentaje</a:t>
            </a:r>
            <a:r>
              <a:rPr lang="es-MX" baseline="0"/>
              <a:t> de Cumpliento</a:t>
            </a:r>
            <a:endParaRPr lang="es-MX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'2018'!$B$171:$B$178</c:f>
              <c:strCache>
                <c:ptCount val="8"/>
                <c:pt idx="0">
                  <c:v>Instituto Municipal de Transporte Saltillo </c:v>
                </c:pt>
                <c:pt idx="1">
                  <c:v>Dirección de Pensiones Saltillo</c:v>
                </c:pt>
                <c:pt idx="2">
                  <c:v>Insituto Municipal de la Mujer de Torreón</c:v>
                </c:pt>
                <c:pt idx="3">
                  <c:v>Instituto Municipal de Planeación y Competitividad Torreón</c:v>
                </c:pt>
                <c:pt idx="4">
                  <c:v>Instituto de Planeación Saltillo</c:v>
                </c:pt>
                <c:pt idx="5">
                  <c:v>DIF Torreón</c:v>
                </c:pt>
                <c:pt idx="6">
                  <c:v>Insituto Municipal de Cultura de Torreón</c:v>
                </c:pt>
                <c:pt idx="7">
                  <c:v>Instituto Municipal del Deporte Torreón</c:v>
                </c:pt>
              </c:strCache>
            </c:strRef>
          </c:cat>
          <c:val>
            <c:numRef>
              <c:f>'2018'!$C$171:$C$178</c:f>
              <c:numCache>
                <c:formatCode>General</c:formatCode>
                <c:ptCount val="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C6-41A4-A7BA-13B8AF09F078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'2018'!$B$171:$B$178</c:f>
              <c:strCache>
                <c:ptCount val="8"/>
                <c:pt idx="0">
                  <c:v>Instituto Municipal de Transporte Saltillo </c:v>
                </c:pt>
                <c:pt idx="1">
                  <c:v>Dirección de Pensiones Saltillo</c:v>
                </c:pt>
                <c:pt idx="2">
                  <c:v>Insituto Municipal de la Mujer de Torreón</c:v>
                </c:pt>
                <c:pt idx="3">
                  <c:v>Instituto Municipal de Planeación y Competitividad Torreón</c:v>
                </c:pt>
                <c:pt idx="4">
                  <c:v>Instituto de Planeación Saltillo</c:v>
                </c:pt>
                <c:pt idx="5">
                  <c:v>DIF Torreón</c:v>
                </c:pt>
                <c:pt idx="6">
                  <c:v>Insituto Municipal de Cultura de Torreón</c:v>
                </c:pt>
                <c:pt idx="7">
                  <c:v>Instituto Municipal del Deporte Torreón</c:v>
                </c:pt>
              </c:strCache>
            </c:strRef>
          </c:cat>
          <c:val>
            <c:numRef>
              <c:f>'2018'!$D$171:$D$178</c:f>
              <c:numCache>
                <c:formatCode>General</c:formatCode>
                <c:ptCount val="8"/>
                <c:pt idx="0">
                  <c:v>98.41</c:v>
                </c:pt>
                <c:pt idx="1">
                  <c:v>96.83</c:v>
                </c:pt>
                <c:pt idx="2">
                  <c:v>87.3</c:v>
                </c:pt>
                <c:pt idx="3">
                  <c:v>96.03</c:v>
                </c:pt>
                <c:pt idx="4">
                  <c:v>96.83</c:v>
                </c:pt>
                <c:pt idx="5">
                  <c:v>88.1</c:v>
                </c:pt>
                <c:pt idx="6">
                  <c:v>80.95</c:v>
                </c:pt>
                <c:pt idx="7">
                  <c:v>93.65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8C6-41A4-A7BA-13B8AF09F0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6466160"/>
        <c:axId val="176466720"/>
      </c:lineChart>
      <c:catAx>
        <c:axId val="17646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76466720"/>
        <c:crosses val="autoZero"/>
        <c:auto val="1"/>
        <c:lblAlgn val="ctr"/>
        <c:lblOffset val="100"/>
        <c:noMultiLvlLbl val="0"/>
      </c:catAx>
      <c:valAx>
        <c:axId val="176466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76466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Porcentaje</a:t>
            </a:r>
            <a:r>
              <a:rPr lang="es-MX" baseline="0"/>
              <a:t> de Cumplimiento</a:t>
            </a:r>
            <a:endParaRPr lang="es-MX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'2018'!$B$187:$B$191</c:f>
              <c:strCache>
                <c:ptCount val="5"/>
                <c:pt idx="0">
                  <c:v>SUTGE</c:v>
                </c:pt>
                <c:pt idx="1">
                  <c:v>SNTE 35</c:v>
                </c:pt>
                <c:pt idx="2">
                  <c:v>SNTE 38</c:v>
                </c:pt>
                <c:pt idx="3">
                  <c:v>Sindicato DIF</c:v>
                </c:pt>
                <c:pt idx="4">
                  <c:v>Sindicato Unico de Trabajadores al servicio del Municipio de San Pedro</c:v>
                </c:pt>
              </c:strCache>
            </c:strRef>
          </c:cat>
          <c:val>
            <c:numRef>
              <c:f>'2018'!$C$187:$C$191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26-4363-BEAC-83AEF9C81F23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'2018'!$B$187:$B$191</c:f>
              <c:strCache>
                <c:ptCount val="5"/>
                <c:pt idx="0">
                  <c:v>SUTGE</c:v>
                </c:pt>
                <c:pt idx="1">
                  <c:v>SNTE 35</c:v>
                </c:pt>
                <c:pt idx="2">
                  <c:v>SNTE 38</c:v>
                </c:pt>
                <c:pt idx="3">
                  <c:v>Sindicato DIF</c:v>
                </c:pt>
                <c:pt idx="4">
                  <c:v>Sindicato Unico de Trabajadores al servicio del Municipio de San Pedro</c:v>
                </c:pt>
              </c:strCache>
            </c:strRef>
          </c:cat>
          <c:val>
            <c:numRef>
              <c:f>'2018'!$D$187:$D$191</c:f>
              <c:numCache>
                <c:formatCode>General</c:formatCode>
                <c:ptCount val="5"/>
                <c:pt idx="0">
                  <c:v>53.45</c:v>
                </c:pt>
                <c:pt idx="1">
                  <c:v>32.76</c:v>
                </c:pt>
                <c:pt idx="2">
                  <c:v>96.55</c:v>
                </c:pt>
                <c:pt idx="3">
                  <c:v>98.28</c:v>
                </c:pt>
                <c:pt idx="4">
                  <c:v>81.03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26-4363-BEAC-83AEF9C81F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6469520"/>
        <c:axId val="176470080"/>
      </c:lineChart>
      <c:catAx>
        <c:axId val="17646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76470080"/>
        <c:crosses val="autoZero"/>
        <c:auto val="1"/>
        <c:lblAlgn val="ctr"/>
        <c:lblOffset val="100"/>
        <c:noMultiLvlLbl val="0"/>
      </c:catAx>
      <c:valAx>
        <c:axId val="176470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76469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Porcentaje</a:t>
            </a:r>
            <a:r>
              <a:rPr lang="es-MX" baseline="0"/>
              <a:t> de Cumplimiento</a:t>
            </a:r>
            <a:endParaRPr lang="es-MX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'2018'!$B$195:$B$200</c:f>
              <c:strCache>
                <c:ptCount val="6"/>
                <c:pt idx="0">
                  <c:v>CRIT</c:v>
                </c:pt>
                <c:pt idx="1">
                  <c:v>Teatro Nazas</c:v>
                </c:pt>
                <c:pt idx="2">
                  <c:v>Pádres de Familia</c:v>
                </c:pt>
                <c:pt idx="3">
                  <c:v>Artesénica</c:v>
                </c:pt>
                <c:pt idx="4">
                  <c:v>Cluster</c:v>
                </c:pt>
                <c:pt idx="5">
                  <c:v>Arocena</c:v>
                </c:pt>
              </c:strCache>
            </c:strRef>
          </c:cat>
          <c:val>
            <c:numRef>
              <c:f>'2018'!$C$195:$C$200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3E-4E02-87DA-9C9A1397AC9C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'2018'!$B$195:$B$200</c:f>
              <c:strCache>
                <c:ptCount val="6"/>
                <c:pt idx="0">
                  <c:v>CRIT</c:v>
                </c:pt>
                <c:pt idx="1">
                  <c:v>Teatro Nazas</c:v>
                </c:pt>
                <c:pt idx="2">
                  <c:v>Pádres de Familia</c:v>
                </c:pt>
                <c:pt idx="3">
                  <c:v>Artesénica</c:v>
                </c:pt>
                <c:pt idx="4">
                  <c:v>Cluster</c:v>
                </c:pt>
                <c:pt idx="5">
                  <c:v>Arocena</c:v>
                </c:pt>
              </c:strCache>
            </c:strRef>
          </c:cat>
          <c:val>
            <c:numRef>
              <c:f>'2018'!$D$195:$D$200</c:f>
              <c:numCache>
                <c:formatCode>General</c:formatCode>
                <c:ptCount val="6"/>
                <c:pt idx="0">
                  <c:v>93.33</c:v>
                </c:pt>
                <c:pt idx="1">
                  <c:v>90</c:v>
                </c:pt>
                <c:pt idx="2">
                  <c:v>83.33</c:v>
                </c:pt>
                <c:pt idx="3">
                  <c:v>93.33</c:v>
                </c:pt>
                <c:pt idx="4">
                  <c:v>96.67</c:v>
                </c:pt>
                <c:pt idx="5">
                  <c:v>93.33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3E-4E02-87DA-9C9A1397AC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6472880"/>
        <c:axId val="176473440"/>
      </c:lineChart>
      <c:catAx>
        <c:axId val="17647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76473440"/>
        <c:crosses val="autoZero"/>
        <c:auto val="1"/>
        <c:lblAlgn val="ctr"/>
        <c:lblOffset val="100"/>
        <c:noMultiLvlLbl val="0"/>
      </c:catAx>
      <c:valAx>
        <c:axId val="176473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76472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1er. </a:t>
            </a:r>
            <a:r>
              <a:rPr lang="en-US" b="1" dirty="0" err="1"/>
              <a:t>Trimestre</a:t>
            </a:r>
            <a:r>
              <a:rPr lang="en-US" b="1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2° Trimestre 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A9E-4080-B253-30D295D4F27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A9E-4080-B253-30D295D4F272}"/>
              </c:ext>
            </c:extLst>
          </c:dPt>
          <c:cat>
            <c:strRef>
              <c:f>Hoja1!$A$2:$A$3</c:f>
              <c:strCache>
                <c:ptCount val="2"/>
                <c:pt idx="0">
                  <c:v>Poder Judicial </c:v>
                </c:pt>
                <c:pt idx="1">
                  <c:v>Tribunal de Conciliación y Arbitraje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0.98280000000000001</c:v>
                </c:pt>
                <c:pt idx="1">
                  <c:v>0.97699999999999998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9E-4080-B253-30D295D4F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Porcentaje</a:t>
            </a:r>
            <a:r>
              <a:rPr lang="es-MX" baseline="0"/>
              <a:t> de Cumplimiento</a:t>
            </a:r>
            <a:endParaRPr lang="es-MX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'2018'!$B$12:$B$18</c:f>
              <c:strCache>
                <c:ptCount val="7"/>
                <c:pt idx="0">
                  <c:v>Secretaría de Salud</c:v>
                </c:pt>
                <c:pt idx="1">
                  <c:v>Secretaría de Económia y Turismo.</c:v>
                </c:pt>
                <c:pt idx="2">
                  <c:v>Secretaría de Desarrollo Rural</c:v>
                </c:pt>
                <c:pt idx="3">
                  <c:v>Procuraduria de Niños y Niñas y la Familia</c:v>
                </c:pt>
                <c:pt idx="4">
                  <c:v>Despacho del Titular de Ejecutivo</c:v>
                </c:pt>
                <c:pt idx="5">
                  <c:v>Secretaría de Infraestructura y Transporte</c:v>
                </c:pt>
                <c:pt idx="6">
                  <c:v>Secetaría de Seguridad Pública</c:v>
                </c:pt>
              </c:strCache>
            </c:strRef>
          </c:cat>
          <c:val>
            <c:numRef>
              <c:f>'2018'!$C$12:$C$18</c:f>
              <c:numCache>
                <c:formatCode>General</c:formatCode>
                <c:ptCount val="7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DB-40FA-A07C-C0ACC0AA55E8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'2018'!$B$12:$B$18</c:f>
              <c:strCache>
                <c:ptCount val="7"/>
                <c:pt idx="0">
                  <c:v>Secretaría de Salud</c:v>
                </c:pt>
                <c:pt idx="1">
                  <c:v>Secretaría de Económia y Turismo.</c:v>
                </c:pt>
                <c:pt idx="2">
                  <c:v>Secretaría de Desarrollo Rural</c:v>
                </c:pt>
                <c:pt idx="3">
                  <c:v>Procuraduria de Niños y Niñas y la Familia</c:v>
                </c:pt>
                <c:pt idx="4">
                  <c:v>Despacho del Titular de Ejecutivo</c:v>
                </c:pt>
                <c:pt idx="5">
                  <c:v>Secretaría de Infraestructura y Transporte</c:v>
                </c:pt>
                <c:pt idx="6">
                  <c:v>Secetaría de Seguridad Pública</c:v>
                </c:pt>
              </c:strCache>
            </c:strRef>
          </c:cat>
          <c:val>
            <c:numRef>
              <c:f>'2018'!$D$12:$D$18</c:f>
              <c:numCache>
                <c:formatCode>General</c:formatCode>
                <c:ptCount val="7"/>
                <c:pt idx="0">
                  <c:v>99.32</c:v>
                </c:pt>
                <c:pt idx="1">
                  <c:v>99.24</c:v>
                </c:pt>
                <c:pt idx="2">
                  <c:v>99.24</c:v>
                </c:pt>
                <c:pt idx="3">
                  <c:v>99.24</c:v>
                </c:pt>
                <c:pt idx="4">
                  <c:v>98.48</c:v>
                </c:pt>
                <c:pt idx="5">
                  <c:v>98.48</c:v>
                </c:pt>
                <c:pt idx="6">
                  <c:v>98.48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DB-40FA-A07C-C0ACC0AA55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749120"/>
        <c:axId val="131717392"/>
      </c:lineChart>
      <c:catAx>
        <c:axId val="4674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1717392"/>
        <c:crosses val="autoZero"/>
        <c:auto val="1"/>
        <c:lblAlgn val="ctr"/>
        <c:lblOffset val="100"/>
        <c:noMultiLvlLbl val="0"/>
      </c:catAx>
      <c:valAx>
        <c:axId val="13171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749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Porcentaje</a:t>
            </a:r>
            <a:r>
              <a:rPr lang="es-MX" baseline="0"/>
              <a:t> de Cumplimiento</a:t>
            </a:r>
            <a:endParaRPr lang="es-MX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'2018'!$B$31:$B$37</c:f>
              <c:strCache>
                <c:ptCount val="7"/>
                <c:pt idx="0">
                  <c:v>Servicios de Salud</c:v>
                </c:pt>
                <c:pt idx="1">
                  <c:v>Junta Local de Conciliación y Arbitraje</c:v>
                </c:pt>
                <c:pt idx="2">
                  <c:v>Sistema para el Desarrollo Integral de la Familia (DIF)</c:v>
                </c:pt>
                <c:pt idx="3">
                  <c:v>Registro civil</c:v>
                </c:pt>
                <c:pt idx="4">
                  <c:v>Jefatura de la oficina del Ejecutivo</c:v>
                </c:pt>
                <c:pt idx="5">
                  <c:v>Periodico Oficial</c:v>
                </c:pt>
                <c:pt idx="6">
                  <c:v>Centro de Empoderamiento y Justicia de la Mujer</c:v>
                </c:pt>
              </c:strCache>
            </c:strRef>
          </c:cat>
          <c:val>
            <c:numRef>
              <c:f>'2018'!$C$31:$C$37</c:f>
              <c:numCache>
                <c:formatCode>General</c:formatCode>
                <c:ptCount val="7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7A-413A-A1E4-B0A74079E666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'2018'!$B$31:$B$37</c:f>
              <c:strCache>
                <c:ptCount val="7"/>
                <c:pt idx="0">
                  <c:v>Servicios de Salud</c:v>
                </c:pt>
                <c:pt idx="1">
                  <c:v>Junta Local de Conciliación y Arbitraje</c:v>
                </c:pt>
                <c:pt idx="2">
                  <c:v>Sistema para el Desarrollo Integral de la Familia (DIF)</c:v>
                </c:pt>
                <c:pt idx="3">
                  <c:v>Registro civil</c:v>
                </c:pt>
                <c:pt idx="4">
                  <c:v>Jefatura de la oficina del Ejecutivo</c:v>
                </c:pt>
                <c:pt idx="5">
                  <c:v>Periodico Oficial</c:v>
                </c:pt>
                <c:pt idx="6">
                  <c:v>Centro de Empoderamiento y Justicia de la Mujer</c:v>
                </c:pt>
              </c:strCache>
            </c:strRef>
          </c:cat>
          <c:val>
            <c:numRef>
              <c:f>'2018'!$D$31:$D$37</c:f>
              <c:numCache>
                <c:formatCode>General</c:formatCode>
                <c:ptCount val="7"/>
                <c:pt idx="0">
                  <c:v>99.24</c:v>
                </c:pt>
                <c:pt idx="1">
                  <c:v>99.35</c:v>
                </c:pt>
                <c:pt idx="2">
                  <c:v>86.36</c:v>
                </c:pt>
                <c:pt idx="3">
                  <c:v>96.97</c:v>
                </c:pt>
                <c:pt idx="4">
                  <c:v>100</c:v>
                </c:pt>
                <c:pt idx="5">
                  <c:v>99.24</c:v>
                </c:pt>
                <c:pt idx="6">
                  <c:v>95.45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7A-413A-A1E4-B0A74079E6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1720192"/>
        <c:axId val="131720752"/>
      </c:lineChart>
      <c:catAx>
        <c:axId val="13172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1720752"/>
        <c:crosses val="autoZero"/>
        <c:auto val="1"/>
        <c:lblAlgn val="ctr"/>
        <c:lblOffset val="100"/>
        <c:noMultiLvlLbl val="0"/>
      </c:catAx>
      <c:valAx>
        <c:axId val="131720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1720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Porcentaje</a:t>
            </a:r>
            <a:r>
              <a:rPr lang="es-MX" baseline="0"/>
              <a:t> de Cumplimiento</a:t>
            </a:r>
            <a:endParaRPr lang="es-MX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'2018'!$B$70:$B$77</c:f>
              <c:strCache>
                <c:ptCount val="8"/>
                <c:pt idx="0">
                  <c:v>Universidad Autonoma de Coahuila </c:v>
                </c:pt>
                <c:pt idx="1">
                  <c:v>Instituto Tecnologico de Estudios Superiores de la Región Carbonifera</c:v>
                </c:pt>
                <c:pt idx="2">
                  <c:v>Universidad Tecnológica de Torreón</c:v>
                </c:pt>
                <c:pt idx="3">
                  <c:v>Instituto Tecnológico Superior de San Pedro</c:v>
                </c:pt>
                <c:pt idx="4">
                  <c:v>Universidad Politécnica d la Región Laguna</c:v>
                </c:pt>
                <c:pt idx="5">
                  <c:v>Instituto Tecnológico Superior de Monclova</c:v>
                </c:pt>
                <c:pt idx="6">
                  <c:v>Universidad Tecnológica de la Región Centro de Coahuila</c:v>
                </c:pt>
                <c:pt idx="7">
                  <c:v>Universidad Tecnológica de la Región Carbonifera</c:v>
                </c:pt>
              </c:strCache>
            </c:strRef>
          </c:cat>
          <c:val>
            <c:numRef>
              <c:f>'2018'!$C$70:$C$77</c:f>
              <c:numCache>
                <c:formatCode>General</c:formatCode>
                <c:ptCount val="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27-4FDF-9F2F-3BA459E58512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'2018'!$B$70:$B$77</c:f>
              <c:strCache>
                <c:ptCount val="8"/>
                <c:pt idx="0">
                  <c:v>Universidad Autonoma de Coahuila </c:v>
                </c:pt>
                <c:pt idx="1">
                  <c:v>Instituto Tecnologico de Estudios Superiores de la Región Carbonifera</c:v>
                </c:pt>
                <c:pt idx="2">
                  <c:v>Universidad Tecnológica de Torreón</c:v>
                </c:pt>
                <c:pt idx="3">
                  <c:v>Instituto Tecnológico Superior de San Pedro</c:v>
                </c:pt>
                <c:pt idx="4">
                  <c:v>Universidad Politécnica d la Región Laguna</c:v>
                </c:pt>
                <c:pt idx="5">
                  <c:v>Instituto Tecnológico Superior de Monclova</c:v>
                </c:pt>
                <c:pt idx="6">
                  <c:v>Universidad Tecnológica de la Región Centro de Coahuila</c:v>
                </c:pt>
                <c:pt idx="7">
                  <c:v>Universidad Tecnológica de la Región Carbonifera</c:v>
                </c:pt>
              </c:strCache>
            </c:strRef>
          </c:cat>
          <c:val>
            <c:numRef>
              <c:f>'2018'!$D$70:$D$77</c:f>
              <c:numCache>
                <c:formatCode>General</c:formatCode>
                <c:ptCount val="8"/>
                <c:pt idx="0">
                  <c:v>90.92</c:v>
                </c:pt>
                <c:pt idx="1">
                  <c:v>97.3</c:v>
                </c:pt>
                <c:pt idx="2">
                  <c:v>95.27</c:v>
                </c:pt>
                <c:pt idx="3">
                  <c:v>93.24</c:v>
                </c:pt>
                <c:pt idx="4">
                  <c:v>93.92</c:v>
                </c:pt>
                <c:pt idx="5">
                  <c:v>92.57</c:v>
                </c:pt>
                <c:pt idx="6">
                  <c:v>95.27</c:v>
                </c:pt>
                <c:pt idx="7">
                  <c:v>93.92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27-4FDF-9F2F-3BA459E585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1723552"/>
        <c:axId val="131724112"/>
      </c:lineChart>
      <c:catAx>
        <c:axId val="13172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1724112"/>
        <c:crosses val="autoZero"/>
        <c:auto val="1"/>
        <c:lblAlgn val="ctr"/>
        <c:lblOffset val="100"/>
        <c:noMultiLvlLbl val="0"/>
      </c:catAx>
      <c:valAx>
        <c:axId val="131724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1723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Porcentaje</a:t>
            </a:r>
            <a:r>
              <a:rPr lang="es-MX" baseline="0"/>
              <a:t> de Cumplimiento</a:t>
            </a:r>
            <a:endParaRPr lang="es-MX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'2018'!$B$88:$B$94</c:f>
              <c:strCache>
                <c:ptCount val="7"/>
                <c:pt idx="0">
                  <c:v>Piedras Negras</c:v>
                </c:pt>
                <c:pt idx="1">
                  <c:v>Monclova</c:v>
                </c:pt>
                <c:pt idx="2">
                  <c:v>Ramos Arizpe</c:v>
                </c:pt>
                <c:pt idx="3">
                  <c:v>Nava </c:v>
                </c:pt>
                <c:pt idx="4">
                  <c:v>San Juan de Sabinas</c:v>
                </c:pt>
                <c:pt idx="5">
                  <c:v>Allende </c:v>
                </c:pt>
                <c:pt idx="6">
                  <c:v>Juárez </c:v>
                </c:pt>
              </c:strCache>
            </c:strRef>
          </c:cat>
          <c:val>
            <c:numRef>
              <c:f>'2018'!$C$88:$C$94</c:f>
              <c:numCache>
                <c:formatCode>General</c:formatCode>
                <c:ptCount val="7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5E-48FC-B15F-26D4B686ADDF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'2018'!$B$88:$B$94</c:f>
              <c:strCache>
                <c:ptCount val="7"/>
                <c:pt idx="0">
                  <c:v>Piedras Negras</c:v>
                </c:pt>
                <c:pt idx="1">
                  <c:v>Monclova</c:v>
                </c:pt>
                <c:pt idx="2">
                  <c:v>Ramos Arizpe</c:v>
                </c:pt>
                <c:pt idx="3">
                  <c:v>Nava </c:v>
                </c:pt>
                <c:pt idx="4">
                  <c:v>San Juan de Sabinas</c:v>
                </c:pt>
                <c:pt idx="5">
                  <c:v>Allende </c:v>
                </c:pt>
                <c:pt idx="6">
                  <c:v>Juárez </c:v>
                </c:pt>
              </c:strCache>
            </c:strRef>
          </c:cat>
          <c:val>
            <c:numRef>
              <c:f>'2018'!$D$88:$D$94</c:f>
              <c:numCache>
                <c:formatCode>General</c:formatCode>
                <c:ptCount val="7"/>
                <c:pt idx="0">
                  <c:v>97.7</c:v>
                </c:pt>
                <c:pt idx="1">
                  <c:v>95.98</c:v>
                </c:pt>
                <c:pt idx="2">
                  <c:v>90.8</c:v>
                </c:pt>
                <c:pt idx="3">
                  <c:v>61.49</c:v>
                </c:pt>
                <c:pt idx="4">
                  <c:v>88.51</c:v>
                </c:pt>
                <c:pt idx="5">
                  <c:v>98.28</c:v>
                </c:pt>
                <c:pt idx="6">
                  <c:v>96.55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5E-48FC-B15F-26D4B686AD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1726912"/>
        <c:axId val="131727472"/>
      </c:lineChart>
      <c:catAx>
        <c:axId val="13172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1727472"/>
        <c:crosses val="autoZero"/>
        <c:auto val="1"/>
        <c:lblAlgn val="ctr"/>
        <c:lblOffset val="100"/>
        <c:noMultiLvlLbl val="0"/>
      </c:catAx>
      <c:valAx>
        <c:axId val="13172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172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Porcentaje de Cumplimiento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'2018'!$B$130:$B$136</c:f>
              <c:strCache>
                <c:ptCount val="7"/>
                <c:pt idx="0">
                  <c:v>Instituto Coahuilense de Acceso a la Información (ICAI)</c:v>
                </c:pt>
                <c:pt idx="1">
                  <c:v>Comisión de Derechos Humanos del Estado de Coahuila (CDHEC)</c:v>
                </c:pt>
                <c:pt idx="2">
                  <c:v>Tribunal Electoral de Coahuila</c:v>
                </c:pt>
                <c:pt idx="3">
                  <c:v>COCCAM</c:v>
                </c:pt>
                <c:pt idx="4">
                  <c:v>Instituto Estatal Electoral (IEC)</c:v>
                </c:pt>
                <c:pt idx="5">
                  <c:v>Tribunal de Justicia Administrativa</c:v>
                </c:pt>
                <c:pt idx="6">
                  <c:v>Fiscalía General de Justicia del Estado de Coahuila</c:v>
                </c:pt>
              </c:strCache>
            </c:strRef>
          </c:cat>
          <c:val>
            <c:numRef>
              <c:f>'2018'!$C$130:$C$136</c:f>
              <c:numCache>
                <c:formatCode>General</c:formatCode>
                <c:ptCount val="7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865-491C-BCB7-1551046CB88D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2222222222222223E-2"/>
                  <c:y val="-0.101851851851851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65-491C-BCB7-1551046CB88D}"/>
                </c:ext>
              </c:extLst>
            </c:dLbl>
            <c:dLbl>
              <c:idx val="1"/>
              <c:layout>
                <c:manualLayout>
                  <c:x val="-1.3888888888888888E-2"/>
                  <c:y val="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65-491C-BCB7-1551046CB88D}"/>
                </c:ext>
              </c:extLst>
            </c:dLbl>
            <c:dLbl>
              <c:idx val="2"/>
              <c:layout>
                <c:manualLayout>
                  <c:x val="8.3333333333332829E-3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65-491C-BCB7-1551046CB88D}"/>
                </c:ext>
              </c:extLst>
            </c:dLbl>
            <c:dLbl>
              <c:idx val="3"/>
              <c:layout>
                <c:manualLayout>
                  <c:x val="-8.3333333333333332E-3"/>
                  <c:y val="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65-491C-BCB7-1551046CB88D}"/>
                </c:ext>
              </c:extLst>
            </c:dLbl>
            <c:dLbl>
              <c:idx val="4"/>
              <c:layout>
                <c:manualLayout>
                  <c:x val="0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65-491C-BCB7-1551046CB88D}"/>
                </c:ext>
              </c:extLst>
            </c:dLbl>
            <c:dLbl>
              <c:idx val="5"/>
              <c:layout>
                <c:manualLayout>
                  <c:x val="-1.1111111111111112E-2"/>
                  <c:y val="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65-491C-BCB7-1551046CB88D}"/>
                </c:ext>
              </c:extLst>
            </c:dLbl>
            <c:dLbl>
              <c:idx val="6"/>
              <c:layout>
                <c:manualLayout>
                  <c:x val="-2.7777777777777776E-2"/>
                  <c:y val="-0.101851851851851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65-491C-BCB7-1551046CB8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'2018'!$B$130:$B$136</c:f>
              <c:strCache>
                <c:ptCount val="7"/>
                <c:pt idx="0">
                  <c:v>Instituto Coahuilense de Acceso a la Información (ICAI)</c:v>
                </c:pt>
                <c:pt idx="1">
                  <c:v>Comisión de Derechos Humanos del Estado de Coahuila (CDHEC)</c:v>
                </c:pt>
                <c:pt idx="2">
                  <c:v>Tribunal Electoral de Coahuila</c:v>
                </c:pt>
                <c:pt idx="3">
                  <c:v>COCCAM</c:v>
                </c:pt>
                <c:pt idx="4">
                  <c:v>Instituto Estatal Electoral (IEC)</c:v>
                </c:pt>
                <c:pt idx="5">
                  <c:v>Tribunal de Justicia Administrativa</c:v>
                </c:pt>
                <c:pt idx="6">
                  <c:v>Fiscalía General de Justicia del Estado de Coahuila</c:v>
                </c:pt>
              </c:strCache>
            </c:strRef>
          </c:cat>
          <c:val>
            <c:numRef>
              <c:f>'2018'!$D$130:$D$136</c:f>
              <c:numCache>
                <c:formatCode>General</c:formatCode>
                <c:ptCount val="7"/>
                <c:pt idx="0">
                  <c:v>99.3</c:v>
                </c:pt>
                <c:pt idx="1">
                  <c:v>98.53</c:v>
                </c:pt>
                <c:pt idx="2">
                  <c:v>98.1</c:v>
                </c:pt>
                <c:pt idx="3">
                  <c:v>98.39</c:v>
                </c:pt>
                <c:pt idx="4">
                  <c:v>97.33</c:v>
                </c:pt>
                <c:pt idx="5">
                  <c:v>98.1</c:v>
                </c:pt>
                <c:pt idx="6">
                  <c:v>95.95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865-491C-BCB7-1551046CB8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1730272"/>
        <c:axId val="131730832"/>
      </c:lineChart>
      <c:catAx>
        <c:axId val="13173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1730832"/>
        <c:crosses val="autoZero"/>
        <c:auto val="1"/>
        <c:lblAlgn val="ctr"/>
        <c:lblOffset val="100"/>
        <c:noMultiLvlLbl val="0"/>
      </c:catAx>
      <c:valAx>
        <c:axId val="131730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1730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Porcentaje</a:t>
            </a:r>
            <a:r>
              <a:rPr lang="es-MX" baseline="0"/>
              <a:t> de Cumplimiento</a:t>
            </a:r>
            <a:endParaRPr lang="es-MX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'2018'!$B$138:$B$145</c:f>
              <c:strCache>
                <c:ptCount val="8"/>
                <c:pt idx="0">
                  <c:v>Partido del Trabajo</c:v>
                </c:pt>
                <c:pt idx="1">
                  <c:v>Unidad Democrática de Coahuila</c:v>
                </c:pt>
                <c:pt idx="2">
                  <c:v>Partido Nueva Alianza</c:v>
                </c:pt>
                <c:pt idx="3">
                  <c:v>Partido Revolucionario Institucional</c:v>
                </c:pt>
                <c:pt idx="4">
                  <c:v>Partido Acción Nacional</c:v>
                </c:pt>
                <c:pt idx="5">
                  <c:v>Partido Morena</c:v>
                </c:pt>
                <c:pt idx="6">
                  <c:v>Partido de la Revolución Democrática</c:v>
                </c:pt>
                <c:pt idx="7">
                  <c:v>Partido Verde Ecologista</c:v>
                </c:pt>
              </c:strCache>
            </c:strRef>
          </c:cat>
          <c:val>
            <c:numRef>
              <c:f>'2018'!$C$138:$C$145</c:f>
              <c:numCache>
                <c:formatCode>General</c:formatCode>
                <c:ptCount val="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D5-4C0E-8F92-A6CC739E97E3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'2018'!$B$138:$B$145</c:f>
              <c:strCache>
                <c:ptCount val="8"/>
                <c:pt idx="0">
                  <c:v>Partido del Trabajo</c:v>
                </c:pt>
                <c:pt idx="1">
                  <c:v>Unidad Democrática de Coahuila</c:v>
                </c:pt>
                <c:pt idx="2">
                  <c:v>Partido Nueva Alianza</c:v>
                </c:pt>
                <c:pt idx="3">
                  <c:v>Partido Revolucionario Institucional</c:v>
                </c:pt>
                <c:pt idx="4">
                  <c:v>Partido Acción Nacional</c:v>
                </c:pt>
                <c:pt idx="5">
                  <c:v>Partido Morena</c:v>
                </c:pt>
                <c:pt idx="6">
                  <c:v>Partido de la Revolución Democrática</c:v>
                </c:pt>
                <c:pt idx="7">
                  <c:v>Partido Verde Ecologista</c:v>
                </c:pt>
              </c:strCache>
            </c:strRef>
          </c:cat>
          <c:val>
            <c:numRef>
              <c:f>'2018'!$D$138:$D$145</c:f>
              <c:numCache>
                <c:formatCode>General</c:formatCode>
                <c:ptCount val="8"/>
                <c:pt idx="0">
                  <c:v>90.3</c:v>
                </c:pt>
                <c:pt idx="1">
                  <c:v>88.81</c:v>
                </c:pt>
                <c:pt idx="2">
                  <c:v>95.52</c:v>
                </c:pt>
                <c:pt idx="3">
                  <c:v>85.82</c:v>
                </c:pt>
                <c:pt idx="4">
                  <c:v>88.81</c:v>
                </c:pt>
                <c:pt idx="5">
                  <c:v>82.84</c:v>
                </c:pt>
                <c:pt idx="6">
                  <c:v>63.43</c:v>
                </c:pt>
                <c:pt idx="7">
                  <c:v>85.07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D5-4C0E-8F92-A6CC739E9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6459440"/>
        <c:axId val="176460000"/>
      </c:lineChart>
      <c:catAx>
        <c:axId val="17645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76460000"/>
        <c:crosses val="autoZero"/>
        <c:auto val="1"/>
        <c:lblAlgn val="ctr"/>
        <c:lblOffset val="100"/>
        <c:noMultiLvlLbl val="0"/>
      </c:catAx>
      <c:valAx>
        <c:axId val="176460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76459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Porcentaje</a:t>
            </a:r>
            <a:r>
              <a:rPr lang="es-MX" baseline="0"/>
              <a:t> de Cumplimiento</a:t>
            </a:r>
            <a:endParaRPr lang="es-MX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'2018'!$B$151:$B$158</c:f>
              <c:strCache>
                <c:ptCount val="8"/>
                <c:pt idx="0">
                  <c:v>SIMAS Piedras Negras</c:v>
                </c:pt>
                <c:pt idx="1">
                  <c:v>SIMAS Monclova-Frontera </c:v>
                </c:pt>
                <c:pt idx="2">
                  <c:v>SIMAS Sabinas- San Juan de Sabinas- Múzquiz</c:v>
                </c:pt>
                <c:pt idx="3">
                  <c:v>SIMAS Torreón </c:v>
                </c:pt>
                <c:pt idx="4">
                  <c:v>SIMAS Sabinas</c:v>
                </c:pt>
                <c:pt idx="5">
                  <c:v>SIMAS Matamoros</c:v>
                </c:pt>
                <c:pt idx="6">
                  <c:v>Aguas de Saltillo</c:v>
                </c:pt>
                <c:pt idx="7">
                  <c:v>COMPARA</c:v>
                </c:pt>
              </c:strCache>
            </c:strRef>
          </c:cat>
          <c:val>
            <c:numRef>
              <c:f>'2018'!$C$151:$C$158</c:f>
              <c:numCache>
                <c:formatCode>General</c:formatCode>
                <c:ptCount val="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C1-482F-8450-61A76BCE9B8E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9852477434533015E-3"/>
                  <c:y val="-3.439786886177387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06-4CF8-B523-01E48EE2FE5C}"/>
                </c:ext>
              </c:extLst>
            </c:dLbl>
            <c:dLbl>
              <c:idx val="1"/>
              <c:layout>
                <c:manualLayout>
                  <c:x val="-6.985247743453344E-3"/>
                  <c:y val="-3.75253813406075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06-4CF8-B523-01E48EE2FE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'2018'!$B$151:$B$158</c:f>
              <c:strCache>
                <c:ptCount val="8"/>
                <c:pt idx="0">
                  <c:v>SIMAS Piedras Negras</c:v>
                </c:pt>
                <c:pt idx="1">
                  <c:v>SIMAS Monclova-Frontera </c:v>
                </c:pt>
                <c:pt idx="2">
                  <c:v>SIMAS Sabinas- San Juan de Sabinas- Múzquiz</c:v>
                </c:pt>
                <c:pt idx="3">
                  <c:v>SIMAS Torreón </c:v>
                </c:pt>
                <c:pt idx="4">
                  <c:v>SIMAS Sabinas</c:v>
                </c:pt>
                <c:pt idx="5">
                  <c:v>SIMAS Matamoros</c:v>
                </c:pt>
                <c:pt idx="6">
                  <c:v>Aguas de Saltillo</c:v>
                </c:pt>
                <c:pt idx="7">
                  <c:v>COMPARA</c:v>
                </c:pt>
              </c:strCache>
            </c:strRef>
          </c:cat>
          <c:val>
            <c:numRef>
              <c:f>'2018'!$D$151:$D$158</c:f>
              <c:numCache>
                <c:formatCode>General</c:formatCode>
                <c:ptCount val="8"/>
                <c:pt idx="0">
                  <c:v>98.53</c:v>
                </c:pt>
                <c:pt idx="1">
                  <c:v>97.79</c:v>
                </c:pt>
                <c:pt idx="2">
                  <c:v>93.38</c:v>
                </c:pt>
                <c:pt idx="3">
                  <c:v>96.32</c:v>
                </c:pt>
                <c:pt idx="4">
                  <c:v>98.53</c:v>
                </c:pt>
                <c:pt idx="5">
                  <c:v>98.53</c:v>
                </c:pt>
                <c:pt idx="6">
                  <c:v>84.56</c:v>
                </c:pt>
                <c:pt idx="7">
                  <c:v>94.12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C1-482F-8450-61A76BCE9B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6462800"/>
        <c:axId val="176463360"/>
      </c:lineChart>
      <c:catAx>
        <c:axId val="17646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76463360"/>
        <c:crosses val="autoZero"/>
        <c:auto val="1"/>
        <c:lblAlgn val="ctr"/>
        <c:lblOffset val="100"/>
        <c:noMultiLvlLbl val="0"/>
      </c:catAx>
      <c:valAx>
        <c:axId val="17646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7646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29ABC5-BE0A-48D1-99B1-40BFD4188B23}" type="datetimeFigureOut">
              <a:rPr lang="es-MX"/>
              <a:pPr>
                <a:defRPr/>
              </a:pPr>
              <a:t>29/05/2018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BFDB97-53F6-4603-93BC-7F2E5EBA15E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866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MX" noProof="0"/>
              <a:t>Click to edit Master text styles</a:t>
            </a:r>
          </a:p>
          <a:p>
            <a:pPr lvl="1"/>
            <a:r>
              <a:rPr lang="en-US" altLang="es-MX" noProof="0"/>
              <a:t>Second level</a:t>
            </a:r>
          </a:p>
          <a:p>
            <a:pPr lvl="2"/>
            <a:r>
              <a:rPr lang="en-US" altLang="es-MX" noProof="0"/>
              <a:t>Third level</a:t>
            </a:r>
          </a:p>
          <a:p>
            <a:pPr lvl="3"/>
            <a:r>
              <a:rPr lang="en-US" altLang="es-MX" noProof="0"/>
              <a:t>Fourth level</a:t>
            </a:r>
          </a:p>
          <a:p>
            <a:pPr lvl="4"/>
            <a:r>
              <a:rPr lang="en-US" altLang="es-MX" noProof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10109F-B72E-4F37-ACDB-6EA09E3D76E0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595296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9ED3D9-6F54-4982-AA91-303447476089}" type="slidenum">
              <a:rPr lang="en-US" altLang="es-MX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s-MX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MX" dirty="0"/>
          </a:p>
        </p:txBody>
      </p:sp>
    </p:spTree>
    <p:extLst>
      <p:ext uri="{BB962C8B-B14F-4D97-AF65-F5344CB8AC3E}">
        <p14:creationId xmlns:p14="http://schemas.microsoft.com/office/powerpoint/2010/main" val="76278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B6108-B433-4519-B993-73DB4DF6FF03}" type="slidenum">
              <a:rPr lang="en-US" altLang="es-MX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s-MX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MX" dirty="0"/>
          </a:p>
        </p:txBody>
      </p:sp>
    </p:spTree>
    <p:extLst>
      <p:ext uri="{BB962C8B-B14F-4D97-AF65-F5344CB8AC3E}">
        <p14:creationId xmlns:p14="http://schemas.microsoft.com/office/powerpoint/2010/main" val="2315126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1ADF3F-200E-43BA-907E-1929BEC587ED}" type="datetimeFigureOut">
              <a:rPr lang="en-US" smtClean="0"/>
              <a:pPr>
                <a:defRPr/>
              </a:pPr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822EC-320F-4AA3-85DB-EE592C9B3AFB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9" r="-2"/>
          <a:stretch>
            <a:fillRect/>
          </a:stretch>
        </p:blipFill>
        <p:spPr bwMode="auto">
          <a:xfrm>
            <a:off x="5543552" y="0"/>
            <a:ext cx="6648449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7" t="5798" r="42136"/>
          <a:stretch>
            <a:fillRect/>
          </a:stretch>
        </p:blipFill>
        <p:spPr bwMode="auto">
          <a:xfrm>
            <a:off x="-1024466" y="-173038"/>
            <a:ext cx="1936751" cy="720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68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FEBBC2-BAC5-47AB-9342-9C407B7B2F17}" type="datetimeFigureOut">
              <a:rPr lang="en-US" smtClean="0"/>
              <a:pPr>
                <a:defRPr/>
              </a:pPr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A7434-57E9-4B65-BB77-C7C4759F9268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5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D2CA8-B6F7-4717-A1B6-70D0E4CDF736}" type="datetimeFigureOut">
              <a:rPr lang="en-US" smtClean="0"/>
              <a:pPr>
                <a:defRPr/>
              </a:pPr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30D90-763D-4BB7-BF7E-0AC0875766F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55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26A2C-6B3B-4800-80FC-7B724C1FEEF6}" type="datetimeFigureOut">
              <a:rPr lang="en-US"/>
              <a:pPr>
                <a:defRPr/>
              </a:pPr>
              <a:t>5/29/2018</a:t>
            </a:fld>
            <a:endParaRPr lang="en-US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95973-10DC-4C0F-85C0-855179CFDC0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248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5" y="6021388"/>
            <a:ext cx="865023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21083-DD96-4584-A96C-F5D2E1992910}" type="datetimeFigureOut">
              <a:rPr lang="en-US"/>
              <a:pPr>
                <a:defRPr/>
              </a:pPr>
              <a:t>5/29/2018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42E6F-A65B-4F48-A1B8-2856FC3C1C9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552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1D455-6850-4245-BE2B-15E9119FE1A8}" type="datetimeFigureOut">
              <a:rPr lang="en-US"/>
              <a:pPr>
                <a:defRPr/>
              </a:pPr>
              <a:t>5/29/2018</a:t>
            </a:fld>
            <a:endParaRPr lang="en-US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1EAD8-0037-42B5-8D9E-A9BE2D3B3C3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2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9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3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466C4-8553-4F26-AA4A-C44902679695}" type="datetimeFigureOut">
              <a:rPr lang="en-US" smtClean="0"/>
              <a:pPr>
                <a:defRPr/>
              </a:pPr>
              <a:t>5/29/2018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B8E82-BC89-4FBD-B492-3FA47426FBC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8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t="7191" r="26343" b="7132"/>
          <a:stretch>
            <a:fillRect/>
          </a:stretch>
        </p:blipFill>
        <p:spPr bwMode="auto">
          <a:xfrm>
            <a:off x="10223500" y="7939"/>
            <a:ext cx="2497667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42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345479-28D4-46D4-943D-BB00E9DE4F20}" type="datetimeFigureOut">
              <a:rPr lang="en-US" smtClean="0"/>
              <a:pPr>
                <a:defRPr/>
              </a:pPr>
              <a:t>5/29/2018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08457-D029-41DD-A87B-96E4C63FE13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5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003FBA-0F14-4A1B-AD6E-537C6BBCB18F}" type="datetimeFigureOut">
              <a:rPr lang="en-US" smtClean="0"/>
              <a:pPr>
                <a:defRPr/>
              </a:pPr>
              <a:t>5/29/2018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0B8C0-AC6B-4402-B862-3333B924040E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7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71F473-9E6D-41C7-A348-D8B48FE8F399}" type="datetimeFigureOut">
              <a:rPr lang="en-US" smtClean="0"/>
              <a:pPr>
                <a:defRPr/>
              </a:pPr>
              <a:t>5/29/2018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54B20-4F9F-4BCF-BEEA-0E49E7723039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5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32" b="14922"/>
          <a:stretch>
            <a:fillRect/>
          </a:stretch>
        </p:blipFill>
        <p:spPr bwMode="auto">
          <a:xfrm>
            <a:off x="-6350" y="6208714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555" y="6021388"/>
            <a:ext cx="769012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24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79AE4-5197-4CBA-A7D6-D14C66033A64}" type="datetimeFigureOut">
              <a:rPr lang="en-US" smtClean="0"/>
              <a:pPr>
                <a:defRPr/>
              </a:pPr>
              <a:t>5/29/2018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C5D78-4A29-4641-B8D1-EBC1BACEC3FC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8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8DD179-13DC-4231-82B1-C88313E5E9D3}" type="datetimeFigureOut">
              <a:rPr lang="en-US" smtClean="0"/>
              <a:pPr>
                <a:defRPr/>
              </a:pPr>
              <a:t>5/29/2018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36D8C-1A8E-4145-B13B-A89994E26ADF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347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7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40" r:id="rId1"/>
    <p:sldLayoutId id="2147485741" r:id="rId2"/>
    <p:sldLayoutId id="2147485742" r:id="rId3"/>
    <p:sldLayoutId id="2147485743" r:id="rId4"/>
    <p:sldLayoutId id="2147485744" r:id="rId5"/>
    <p:sldLayoutId id="2147485745" r:id="rId6"/>
    <p:sldLayoutId id="2147485746" r:id="rId7"/>
    <p:sldLayoutId id="2147485747" r:id="rId8"/>
    <p:sldLayoutId id="2147485748" r:id="rId9"/>
    <p:sldLayoutId id="2147485749" r:id="rId10"/>
    <p:sldLayoutId id="2147485750" r:id="rId11"/>
    <p:sldLayoutId id="2147485752" r:id="rId12"/>
    <p:sldLayoutId id="2147485735" r:id="rId13"/>
    <p:sldLayoutId id="214748573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Shape 152" descr="Logo_ICAI GDE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6" y="260350"/>
            <a:ext cx="3478213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533005" y="2862264"/>
            <a:ext cx="8428038" cy="1646237"/>
          </a:xfrm>
        </p:spPr>
        <p:txBody>
          <a:bodyPr>
            <a:normAutofit fontScale="90000"/>
          </a:bodyPr>
          <a:lstStyle/>
          <a:p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Diagnóstico de </a:t>
            </a: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Cumplimiento de la</a:t>
            </a:r>
            <a:b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Información Pública de Oficio</a:t>
            </a: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1er. Trimestre 2018.</a:t>
            </a:r>
            <a:endParaRPr lang="ru-RU" altLang="es-MX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-672752" y="5782468"/>
            <a:ext cx="9097963" cy="2151063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s-MX" sz="4000" dirty="0" err="1"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lang="en-US" altLang="es-MX" sz="4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MX" sz="4000" dirty="0" err="1">
                <a:latin typeface="Arial" panose="020B0604020202020204" pitchFamily="34" charset="0"/>
                <a:cs typeface="Arial" panose="020B0604020202020204" pitchFamily="34" charset="0"/>
              </a:rPr>
              <a:t>Cumplimiento</a:t>
            </a:r>
            <a:r>
              <a:rPr lang="en-US" altLang="es-MX" sz="40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altLang="es-MX" sz="4000" dirty="0" err="1">
                <a:latin typeface="Arial" panose="020B0604020202020204" pitchFamily="34" charset="0"/>
                <a:cs typeface="Arial" panose="020B0604020202020204" pitchFamily="34" charset="0"/>
              </a:rPr>
              <a:t>Responsabilidades</a:t>
            </a:r>
            <a:r>
              <a:rPr lang="en-US" altLang="es-MX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ru-RU" alt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5" name="Picture 5" descr="http://www.resi.org.mx/icainew_f/templates/rt_terrantribune_j15/images/blan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4" y="-182563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225" y="-99392"/>
            <a:ext cx="1160681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Organismos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Descentralizados                                                                                                 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  Descentralizados 97.13%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287613"/>
              </p:ext>
            </p:extLst>
          </p:nvPr>
        </p:nvGraphicFramePr>
        <p:xfrm>
          <a:off x="263352" y="1039381"/>
          <a:ext cx="5112568" cy="481009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5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45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1er.Trimestre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735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Cultural Vito Alessio Robles.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Desarrollo Docente, Investigación Evaluación Educativa (IDDIEE)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Bachilleres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Becas y Créditos Educativos del Estado de Coahuila de Zaragoza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Administración del Patrimonio de la Beneficencia Pública en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Servicios, Rehabilitación y Educación Especial e Integral del Estado de Coahuila (ISSREEI)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de Aguas y Saneamiento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Estatales Aeroportuarios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686999"/>
              </p:ext>
            </p:extLst>
          </p:nvPr>
        </p:nvGraphicFramePr>
        <p:xfrm>
          <a:off x="5735959" y="973291"/>
          <a:ext cx="5544617" cy="49039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07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7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608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1er.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65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Editorial del Estado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2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Capacitación para el Trabajo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2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Seguro Popular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2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 Médico de los </a:t>
                      </a:r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Trabajdores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la Educación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2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de Atención  Victimas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2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Unidad de Comunicación Social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2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Ejecutiva del Sistema Estatal Anticorrupción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8246">
                <a:tc>
                  <a:txBody>
                    <a:bodyPr/>
                    <a:lstStyle/>
                    <a:p>
                      <a:pPr algn="l" rtl="0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850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171400"/>
            <a:ext cx="3431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Universidades y </a:t>
            </a:r>
          </a:p>
          <a:p>
            <a:r>
              <a:rPr lang="es-ES" sz="2800" b="1" noProof="1">
                <a:solidFill>
                  <a:schemeClr val="bg1"/>
                </a:solidFill>
              </a:rPr>
              <a:t>Centros Educativos </a:t>
            </a:r>
            <a:endParaRPr lang="es-MX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898539"/>
              </p:ext>
            </p:extLst>
          </p:nvPr>
        </p:nvGraphicFramePr>
        <p:xfrm>
          <a:off x="407368" y="980728"/>
          <a:ext cx="5434475" cy="523287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602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2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143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1er.</a:t>
                      </a:r>
                      <a:r>
                        <a:rPr lang="es-MX" baseline="0" dirty="0"/>
                        <a:t> 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4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</a:t>
                      </a:r>
                      <a:r>
                        <a:rPr lang="es-MX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Autonoma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Coahuila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4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Tecnologico de Estudios Superiores de la Región Carbonifera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4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4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San Pedro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4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 la Región Laguna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43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Monclova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14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la Región Centro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14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la Región </a:t>
                      </a:r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Carbonifera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8375576" y="0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Universidades y</a:t>
            </a:r>
            <a:br>
              <a:rPr lang="es-ES" sz="2000" b="1" noProof="1"/>
            </a:br>
            <a:r>
              <a:rPr lang="es-ES" sz="2000" b="1" noProof="1"/>
              <a:t>Centros Educativos 89.64% </a:t>
            </a:r>
            <a:endParaRPr lang="es-MX" sz="2000" b="1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4572576"/>
              </p:ext>
            </p:extLst>
          </p:nvPr>
        </p:nvGraphicFramePr>
        <p:xfrm>
          <a:off x="6528048" y="1484784"/>
          <a:ext cx="5112568" cy="288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937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76" y="-99392"/>
            <a:ext cx="4363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Universidades y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Centros Educativos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71353" y="23719"/>
            <a:ext cx="3696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Universidades y</a:t>
            </a:r>
            <a:br>
              <a:rPr lang="es-ES" sz="2000" b="1" noProof="1"/>
            </a:br>
            <a:r>
              <a:rPr lang="es-ES" sz="2000" b="1" noProof="1"/>
              <a:t>Centros Educativos  89.64% </a:t>
            </a: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176386"/>
              </p:ext>
            </p:extLst>
          </p:nvPr>
        </p:nvGraphicFramePr>
        <p:xfrm>
          <a:off x="479376" y="980728"/>
          <a:ext cx="5256584" cy="422800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71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468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1er.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79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5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de Estudios Superiores de Ciudad Acuña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5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Melchor Múzquiz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36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53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Monclova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65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del Norte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948397"/>
              </p:ext>
            </p:extLst>
          </p:nvPr>
        </p:nvGraphicFramePr>
        <p:xfrm>
          <a:off x="6672064" y="980728"/>
          <a:ext cx="4963587" cy="218305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76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424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1er.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40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Piedras Negras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940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Ramos Arizpe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397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0"/>
            <a:ext cx="11809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Municipios   </a:t>
            </a:r>
            <a:r>
              <a:rPr lang="es-ES" sz="3200" b="1" noProof="1"/>
              <a:t>                                                         </a:t>
            </a:r>
            <a:r>
              <a:rPr lang="es-ES" sz="2400" b="1" noProof="1"/>
              <a:t>Promedio Municipios 79.31%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464594"/>
              </p:ext>
            </p:extLst>
          </p:nvPr>
        </p:nvGraphicFramePr>
        <p:xfrm>
          <a:off x="479376" y="1196752"/>
          <a:ext cx="5177917" cy="442831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81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6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079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1er.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7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Piedras Negras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7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Monclova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7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Ramos Arizpe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27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Nava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7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Juan de Sabinas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7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Allende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7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Juárez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5807417"/>
              </p:ext>
            </p:extLst>
          </p:nvPr>
        </p:nvGraphicFramePr>
        <p:xfrm>
          <a:off x="6528048" y="1556792"/>
          <a:ext cx="4896544" cy="3031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2967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-99392"/>
            <a:ext cx="11593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Municipios     </a:t>
            </a:r>
            <a:r>
              <a:rPr lang="es-ES" noProof="1"/>
              <a:t>                                                                                             </a:t>
            </a:r>
            <a:r>
              <a:rPr lang="es-ES" sz="2000" b="1" noProof="1"/>
              <a:t>Promedio Municipios 79.31%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028602"/>
              </p:ext>
            </p:extLst>
          </p:nvPr>
        </p:nvGraphicFramePr>
        <p:xfrm>
          <a:off x="767408" y="980728"/>
          <a:ext cx="4536504" cy="494299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6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264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1er.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43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Nadadores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11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7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Acuña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7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Progreso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7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Morelos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7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Arteaga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7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Ocampo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37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Francisco I. Madero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831624"/>
              </p:ext>
            </p:extLst>
          </p:nvPr>
        </p:nvGraphicFramePr>
        <p:xfrm>
          <a:off x="5987988" y="980728"/>
          <a:ext cx="4915810" cy="493536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92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264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1er.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6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0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Hidalgo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0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Matamoros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0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Villa Unión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0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Castaños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0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40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Cuatrociénegas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40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Buenaventura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677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0"/>
            <a:ext cx="11809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noProof="1">
                <a:solidFill>
                  <a:schemeClr val="bg1"/>
                </a:solidFill>
              </a:rPr>
              <a:t>Municipios</a:t>
            </a:r>
            <a:r>
              <a:rPr lang="es-ES" sz="4000" b="1" noProof="1"/>
              <a:t>   </a:t>
            </a:r>
            <a:r>
              <a:rPr lang="es-ES" noProof="1"/>
              <a:t>                                                                                               </a:t>
            </a:r>
            <a:r>
              <a:rPr lang="es-ES" sz="2400" b="1" noProof="1"/>
              <a:t>Promedio Municipios 79.31%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502826"/>
              </p:ext>
            </p:extLst>
          </p:nvPr>
        </p:nvGraphicFramePr>
        <p:xfrm>
          <a:off x="767406" y="908720"/>
          <a:ext cx="4536505" cy="470471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2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1er.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Viesca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Guerrero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Gral. Cepeda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Múzquiz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Frontera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Zaragoza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Sabinas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173710"/>
              </p:ext>
            </p:extLst>
          </p:nvPr>
        </p:nvGraphicFramePr>
        <p:xfrm>
          <a:off x="6240017" y="980731"/>
          <a:ext cx="4540250" cy="480296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1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9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442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1er.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80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Sacramento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Candela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23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Sierra Mojada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Escobedo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Abasolo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Lamadrid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56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Jiménez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786">
                <a:tc>
                  <a:txBody>
                    <a:bodyPr/>
                    <a:lstStyle/>
                    <a:p>
                      <a:pPr algn="l" rtl="0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762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69" y="0"/>
            <a:ext cx="11928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Organismos Autónomos   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904312" y="5760"/>
            <a:ext cx="6888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Organismos</a:t>
            </a:r>
            <a:br>
              <a:rPr lang="es-ES" sz="2000" b="1" noProof="1"/>
            </a:br>
            <a:r>
              <a:rPr lang="es-ES" sz="2000" b="1" noProof="1"/>
              <a:t>Autónomos 97.96% </a:t>
            </a: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946356"/>
              </p:ext>
            </p:extLst>
          </p:nvPr>
        </p:nvGraphicFramePr>
        <p:xfrm>
          <a:off x="263352" y="1340768"/>
          <a:ext cx="5078613" cy="489210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25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947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1er.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63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Acceso a la Información (ICAI)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99,30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63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de Derechos Humanos del Estado de Coahuila (CDHEC)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Tribunal Electoral de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COCCAM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Electoral (IEC)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Tribunal de Justicia Administrativa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Fiscalía General de Justicia del Estado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8873323"/>
              </p:ext>
            </p:extLst>
          </p:nvPr>
        </p:nvGraphicFramePr>
        <p:xfrm>
          <a:off x="6618312" y="2060848"/>
          <a:ext cx="495029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3147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3588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Partidos Políticos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824192" y="116632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Partidos Políticos 70.45%</a:t>
            </a:r>
            <a:br>
              <a:rPr lang="es-ES" noProof="1"/>
            </a:br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561547"/>
              </p:ext>
            </p:extLst>
          </p:nvPr>
        </p:nvGraphicFramePr>
        <p:xfrm>
          <a:off x="551384" y="793740"/>
          <a:ext cx="4338962" cy="514846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47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1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432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1er.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2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del Trabajo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4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Unidad Democrática de Coahuila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21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Nueva Alianza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4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Revolucionario Institucional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4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Acción Nacional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4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Morena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4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de la Revolución Democrática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4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Verde Ecologista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4837305"/>
              </p:ext>
            </p:extLst>
          </p:nvPr>
        </p:nvGraphicFramePr>
        <p:xfrm>
          <a:off x="5447928" y="1628800"/>
          <a:ext cx="561662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8426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13648"/>
            <a:ext cx="40324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800" b="1" noProof="1">
                <a:solidFill>
                  <a:schemeClr val="bg1"/>
                </a:solidFill>
              </a:rPr>
              <a:t>Partidos Políticos </a:t>
            </a:r>
            <a:endParaRPr lang="es-MX" sz="3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63356"/>
              </p:ext>
            </p:extLst>
          </p:nvPr>
        </p:nvGraphicFramePr>
        <p:xfrm>
          <a:off x="3719736" y="980728"/>
          <a:ext cx="4841769" cy="203644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00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1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1037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1er.Trimestre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70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Movimiento Ciudadano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70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Encuentro Social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7104112" y="1982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b="1" noProof="1"/>
              <a:t>Promedio Partidos Políticos 70.45%</a:t>
            </a:r>
            <a:br>
              <a:rPr lang="es-ES" sz="2400" b="1" noProof="1"/>
            </a:b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3444354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9336" y="-99392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Sistemas Municipales 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de Agua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616280" y="18864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 SIMAS 77.08%</a:t>
            </a:r>
            <a:br>
              <a:rPr lang="es-ES" sz="2000" b="1" noProof="1"/>
            </a:br>
            <a:endParaRPr lang="es-MX" sz="20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7951666" y="5756304"/>
            <a:ext cx="3276600" cy="365125"/>
          </a:xfrm>
        </p:spPr>
        <p:txBody>
          <a:bodyPr/>
          <a:lstStyle/>
          <a:p>
            <a:fld id="{9860EDB8-5305-433F-BE41-D7A86D811DB3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323787"/>
              </p:ext>
            </p:extLst>
          </p:nvPr>
        </p:nvGraphicFramePr>
        <p:xfrm>
          <a:off x="407368" y="905273"/>
          <a:ext cx="4536504" cy="470471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1er.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Piedras Negras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Monclova-Frontera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Sabinas- San Juan de Sabinas- Múzquiz</a:t>
                      </a: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Torreón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Sabinas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Matamoros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Aguas de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COMPARA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7746587"/>
              </p:ext>
            </p:extLst>
          </p:nvPr>
        </p:nvGraphicFramePr>
        <p:xfrm>
          <a:off x="6330280" y="1484784"/>
          <a:ext cx="545435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5623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upo 7"/>
          <p:cNvGrpSpPr>
            <a:grpSpLocks/>
          </p:cNvGrpSpPr>
          <p:nvPr/>
        </p:nvGrpSpPr>
        <p:grpSpPr bwMode="auto">
          <a:xfrm>
            <a:off x="2103687" y="1772816"/>
            <a:ext cx="7819776" cy="4759325"/>
            <a:chOff x="1095302" y="1635125"/>
            <a:chExt cx="7143895" cy="4759631"/>
          </a:xfrm>
        </p:grpSpPr>
        <p:pic>
          <p:nvPicPr>
            <p:cNvPr id="12298" name="Imagen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02" y="1635125"/>
              <a:ext cx="7143895" cy="4759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Imagen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005" y="2423978"/>
              <a:ext cx="2721816" cy="2889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09" name="AutoShape 49"/>
          <p:cNvSpPr>
            <a:spLocks noChangeArrowheads="1"/>
          </p:cNvSpPr>
          <p:nvPr/>
        </p:nvSpPr>
        <p:spPr bwMode="gray">
          <a:xfrm>
            <a:off x="6559550" y="-458788"/>
            <a:ext cx="3352800" cy="99060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8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굴림" panose="020B0600000101010101" pitchFamily="34" charset="-127"/>
              </a:rPr>
              <a:t>INDICE</a:t>
            </a:r>
          </a:p>
        </p:txBody>
      </p:sp>
      <p:sp>
        <p:nvSpPr>
          <p:cNvPr id="40980" name="AutoShape 20"/>
          <p:cNvSpPr>
            <a:spLocks noChangeArrowheads="1"/>
          </p:cNvSpPr>
          <p:nvPr/>
        </p:nvSpPr>
        <p:spPr bwMode="gray">
          <a:xfrm>
            <a:off x="3768726" y="4416426"/>
            <a:ext cx="4854575" cy="6334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1023" name="AutoShape 63"/>
          <p:cNvSpPr>
            <a:spLocks noChangeArrowheads="1"/>
          </p:cNvSpPr>
          <p:nvPr/>
        </p:nvSpPr>
        <p:spPr bwMode="gray">
          <a:xfrm>
            <a:off x="3157538" y="4429126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1026" name="AutoShape 66"/>
          <p:cNvSpPr>
            <a:spLocks noChangeArrowheads="1"/>
          </p:cNvSpPr>
          <p:nvPr/>
        </p:nvSpPr>
        <p:spPr bwMode="gray">
          <a:xfrm>
            <a:off x="3157538" y="5257801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0974" name="AutoShape 14"/>
          <p:cNvSpPr>
            <a:spLocks noChangeArrowheads="1"/>
          </p:cNvSpPr>
          <p:nvPr/>
        </p:nvSpPr>
        <p:spPr bwMode="gray">
          <a:xfrm>
            <a:off x="7311337" y="2083780"/>
            <a:ext cx="2535238" cy="63341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Metodología</a:t>
            </a:r>
          </a:p>
        </p:txBody>
      </p:sp>
      <p:sp>
        <p:nvSpPr>
          <p:cNvPr id="40979" name="AutoShape 19"/>
          <p:cNvSpPr>
            <a:spLocks noChangeArrowheads="1"/>
          </p:cNvSpPr>
          <p:nvPr/>
        </p:nvSpPr>
        <p:spPr bwMode="gray">
          <a:xfrm>
            <a:off x="7223126" y="3596121"/>
            <a:ext cx="2689225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Resultados por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dependencia</a:t>
            </a:r>
            <a:endParaRPr kumimoji="1" lang="en-US" altLang="ko-KR" sz="2000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0981" name="AutoShape 21"/>
          <p:cNvSpPr>
            <a:spLocks noChangeArrowheads="1"/>
          </p:cNvSpPr>
          <p:nvPr/>
        </p:nvSpPr>
        <p:spPr bwMode="gray">
          <a:xfrm>
            <a:off x="7223125" y="5259222"/>
            <a:ext cx="2700338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b="1" dirty="0" err="1">
                <a:solidFill>
                  <a:schemeClr val="bg1"/>
                </a:solidFill>
                <a:ea typeface="굴림" panose="020B0600000101010101" pitchFamily="34" charset="-127"/>
              </a:rPr>
              <a:t>Porcentaje</a:t>
            </a:r>
            <a:endParaRPr kumimoji="1" lang="en-US" altLang="ko-KR" sz="2000" b="1" dirty="0">
              <a:solidFill>
                <a:schemeClr val="bg1"/>
              </a:solidFill>
              <a:ea typeface="굴림" panose="020B0600000101010101" pitchFamily="34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b="1" dirty="0">
                <a:solidFill>
                  <a:schemeClr val="bg1"/>
                </a:solidFill>
                <a:ea typeface="굴림" panose="020B0600000101010101" pitchFamily="34" charset="-127"/>
              </a:rPr>
              <a:t> </a:t>
            </a:r>
            <a:r>
              <a:rPr kumimoji="1" lang="en-US" altLang="ko-KR" sz="2000" b="1" dirty="0" err="1">
                <a:solidFill>
                  <a:schemeClr val="bg1"/>
                </a:solidFill>
                <a:ea typeface="굴림" panose="020B0600000101010101" pitchFamily="34" charset="-127"/>
              </a:rPr>
              <a:t>generales</a:t>
            </a:r>
            <a:endParaRPr kumimoji="1" lang="en-US" altLang="ko-KR" sz="2000" b="1" dirty="0">
              <a:solidFill>
                <a:schemeClr val="bg1"/>
              </a:solidFill>
              <a:ea typeface="굴림" panose="020B0600000101010101" pitchFamily="34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sz="2000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0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>
                <a:solidFill>
                  <a:schemeClr val="bg1"/>
                </a:solidFill>
              </a:rPr>
              <a:t>Sistemas Municipales</a:t>
            </a:r>
          </a:p>
          <a:p>
            <a:r>
              <a:rPr lang="es-ES" sz="2000" b="1" noProof="1">
                <a:solidFill>
                  <a:schemeClr val="bg1"/>
                </a:solidFill>
              </a:rPr>
              <a:t> de Agua 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72264" y="116632"/>
            <a:ext cx="3552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 SIMAS 77.08%</a:t>
            </a:r>
            <a:br>
              <a:rPr lang="es-ES" sz="2000" b="1" noProof="1"/>
            </a:b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777567"/>
              </p:ext>
            </p:extLst>
          </p:nvPr>
        </p:nvGraphicFramePr>
        <p:xfrm>
          <a:off x="3863752" y="707886"/>
          <a:ext cx="4206241" cy="587242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1er.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Morelos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Torreón- Matamoros- Viesca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San Buenaventura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Allende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Arteaga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Madero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Parras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Acuña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</a:t>
                      </a:r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Cuatrociénegas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423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6198"/>
            <a:ext cx="3434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Paramunicipales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443942"/>
              </p:ext>
            </p:extLst>
          </p:nvPr>
        </p:nvGraphicFramePr>
        <p:xfrm>
          <a:off x="551384" y="980728"/>
          <a:ext cx="4206241" cy="470471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1er.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Transporte Saltillo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de Pensiones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Insituto Municipal de la Mujer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Planeación y Competitividad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Planeación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Insituto Municipal de Cultura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del Deporte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7104112" y="116632"/>
            <a:ext cx="489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 Paramunicipales 92,18%</a:t>
            </a:r>
            <a:br>
              <a:rPr lang="es-ES" sz="2000" b="1" noProof="1"/>
            </a:br>
            <a:endParaRPr lang="es-MX" sz="2000" b="1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2181977"/>
              </p:ext>
            </p:extLst>
          </p:nvPr>
        </p:nvGraphicFramePr>
        <p:xfrm>
          <a:off x="5519936" y="1772816"/>
          <a:ext cx="576064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5522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168648"/>
              </p:ext>
            </p:extLst>
          </p:nvPr>
        </p:nvGraphicFramePr>
        <p:xfrm>
          <a:off x="623392" y="1268760"/>
          <a:ext cx="4660632" cy="408638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73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263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1er.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6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Insitituto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Muncipal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Pensiones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6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Cultura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60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Promotor de la Reserva Territorial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60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60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Insituto Municipal de Pensiones de Monclova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60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Integral de Mantenimiento </a:t>
                      </a:r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Víal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0" y="0"/>
            <a:ext cx="3434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Paramunicipales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320136" y="11663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 Paramunicipales 92,18%</a:t>
            </a:r>
            <a:br>
              <a:rPr lang="es-ES" sz="2000" b="1" noProof="1"/>
            </a:b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3363904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3352" y="-16076"/>
            <a:ext cx="1159328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Sindicatos     </a:t>
            </a:r>
            <a:r>
              <a:rPr lang="es-ES" noProof="1"/>
              <a:t>                                                                                                  </a:t>
            </a:r>
            <a:r>
              <a:rPr lang="es-ES" sz="2000" b="1" noProof="1"/>
              <a:t>Promedio  Sindicatos 72.41%</a:t>
            </a:r>
            <a:br>
              <a:rPr lang="es-ES" sz="2000" b="1" noProof="1"/>
            </a:br>
            <a:r>
              <a:rPr lang="es-ES" noProof="1"/>
              <a:t> </a:t>
            </a:r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391729"/>
              </p:ext>
            </p:extLst>
          </p:nvPr>
        </p:nvGraphicFramePr>
        <p:xfrm>
          <a:off x="479376" y="1556792"/>
          <a:ext cx="5519936" cy="311367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876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3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1er.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SUTSGE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SNTE 35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SNTE 38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DIF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</a:t>
                      </a:r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Unico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Trabajadores al servicio del Municipio de San Pedro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974176"/>
              </p:ext>
            </p:extLst>
          </p:nvPr>
        </p:nvGraphicFramePr>
        <p:xfrm>
          <a:off x="6384032" y="170080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9883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Asociaciones Civiles </a:t>
            </a:r>
            <a:r>
              <a:rPr lang="es-ES" b="1" noProof="1">
                <a:solidFill>
                  <a:schemeClr val="bg1"/>
                </a:solidFill>
              </a:rPr>
              <a:t>                                                                                            </a:t>
            </a:r>
            <a:r>
              <a:rPr lang="es-ES" b="1" noProof="1"/>
              <a:t>Promedio  Asociaciones Civiles 91.67%</a:t>
            </a:r>
            <a:br>
              <a:rPr lang="es-ES" b="1" noProof="1"/>
            </a:br>
            <a:r>
              <a:rPr lang="es-ES" sz="1200" noProof="1"/>
              <a:t>    </a:t>
            </a:r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89225"/>
              </p:ext>
            </p:extLst>
          </p:nvPr>
        </p:nvGraphicFramePr>
        <p:xfrm>
          <a:off x="551384" y="1124744"/>
          <a:ext cx="4206241" cy="369279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1er.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CRIT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Teatro Nazas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Pádres de Familia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Artesénica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Cluster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Arocena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7340813"/>
              </p:ext>
            </p:extLst>
          </p:nvPr>
        </p:nvGraphicFramePr>
        <p:xfrm>
          <a:off x="6240016" y="1628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5105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51784" y="0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/>
              <a:t>Promedios Generales</a:t>
            </a:r>
            <a:endParaRPr lang="es-MX" sz="4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615539"/>
              </p:ext>
            </p:extLst>
          </p:nvPr>
        </p:nvGraphicFramePr>
        <p:xfrm>
          <a:off x="1127448" y="1268760"/>
          <a:ext cx="4397061" cy="379642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2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Sujetos</a:t>
                      </a:r>
                      <a:r>
                        <a:rPr lang="es-MX" baseline="0" dirty="0"/>
                        <a:t> Obligados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1er.</a:t>
                      </a:r>
                      <a:r>
                        <a:rPr lang="es-MX" baseline="0" dirty="0"/>
                        <a:t> 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Legislativo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96.39 %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Judicial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Ejecutivo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97.63 %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Descentralizado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97.31%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Universidades y Centros Educativos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89.64%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Municipios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79.28%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30841"/>
              </p:ext>
            </p:extLst>
          </p:nvPr>
        </p:nvGraphicFramePr>
        <p:xfrm>
          <a:off x="6528048" y="1052736"/>
          <a:ext cx="4206241" cy="391563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6607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Sujetos</a:t>
                      </a:r>
                      <a:r>
                        <a:rPr lang="es-MX" baseline="0" dirty="0"/>
                        <a:t> Obligados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1er.</a:t>
                      </a:r>
                      <a:r>
                        <a:rPr lang="es-MX" baseline="0" dirty="0"/>
                        <a:t> 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Organismos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Autónomos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97.96 %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Políticos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70.45 %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Municipales de Agua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77.08 %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Paramunicipales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92.18%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72.41%  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Asociaciones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Civiles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91.67%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868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91344" y="836712"/>
            <a:ext cx="117324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El Instituto Coahuilense de Acceso a la Información Pública a través de la Dirección de Cumplimiento y Responsabilidades revisa las páginas de los sujetos obligados trimestralmente.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Los sujetos obligados cuentan con cinco días hábiles a partir del termino del trimestre a evaluar para actualizar y retroalimentar sus portales de internet.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La información considerada en la evaluaciones corresponden a lo establecido en el capítulo tercero de la Ley de Acceso a la Información Pública para el Estado de Coahuila de Zaragoza.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Se califican en porcentaje del 0 al 100 asignando dos puntos si la información esta completa y actualizada (verde), un punto si la información esta desactualizada o incompleta (amarillo) y cero puntos si la información no esta publicada (rojo).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t="5926" r="54630" b="52963"/>
          <a:stretch/>
        </p:blipFill>
        <p:spPr>
          <a:xfrm>
            <a:off x="10344472" y="3933056"/>
            <a:ext cx="1994076" cy="245936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439472" y="-99392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/>
              <a:t>Metodología</a:t>
            </a:r>
          </a:p>
        </p:txBody>
      </p:sp>
    </p:spTree>
    <p:extLst>
      <p:ext uri="{BB962C8B-B14F-4D97-AF65-F5344CB8AC3E}">
        <p14:creationId xmlns:p14="http://schemas.microsoft.com/office/powerpoint/2010/main" val="2206225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0"/>
            <a:ext cx="11136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Poder Legislativo</a:t>
            </a:r>
            <a:endParaRPr lang="es-MX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745672950"/>
              </p:ext>
            </p:extLst>
          </p:nvPr>
        </p:nvGraphicFramePr>
        <p:xfrm>
          <a:off x="5181546" y="871845"/>
          <a:ext cx="6653443" cy="5180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570656"/>
              </p:ext>
            </p:extLst>
          </p:nvPr>
        </p:nvGraphicFramePr>
        <p:xfrm>
          <a:off x="119336" y="2420888"/>
          <a:ext cx="5242256" cy="152257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66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364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1er.</a:t>
                      </a:r>
                      <a:r>
                        <a:rPr lang="es-MX" baseline="0" dirty="0"/>
                        <a:t> 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60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Auditoría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Superior del Estado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60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Congreso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del Estado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92.77%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7104112" y="75663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noProof="1"/>
              <a:t>Promedio Poder Legislativo 96.39% </a:t>
            </a:r>
            <a:endParaRPr lang="es-MX" sz="2400" b="1" dirty="0"/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771108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1178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</a:rPr>
              <a:t>Poder Judicial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021307"/>
              </p:ext>
            </p:extLst>
          </p:nvPr>
        </p:nvGraphicFramePr>
        <p:xfrm>
          <a:off x="263352" y="2492896"/>
          <a:ext cx="4645285" cy="160486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828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6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187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/>
                        <a:t>1er. 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Poder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Judicial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98.28%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Tribunal de Conciliación y Arbitraje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98.28%</a:t>
                      </a:r>
                    </a:p>
                    <a:p>
                      <a:pPr algn="ctr" rtl="0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159897811"/>
              </p:ext>
            </p:extLst>
          </p:nvPr>
        </p:nvGraphicFramePr>
        <p:xfrm>
          <a:off x="4945212" y="980728"/>
          <a:ext cx="7263904" cy="4968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7752184" y="153888"/>
            <a:ext cx="477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noProof="1"/>
              <a:t>Promedio Poder Judial 98.28% 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613709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065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Poder Ejecutivo                                     </a:t>
            </a:r>
            <a:r>
              <a:rPr lang="es-ES" sz="2400" b="1" noProof="1"/>
              <a:t>Promedio Ejecutivo 97. 63% </a:t>
            </a:r>
            <a:endParaRPr lang="es-MX" sz="24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647647"/>
              </p:ext>
            </p:extLst>
          </p:nvPr>
        </p:nvGraphicFramePr>
        <p:xfrm>
          <a:off x="335360" y="980729"/>
          <a:ext cx="4608512" cy="489654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043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1er.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881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Despacho del Titular de Ejecutivo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Gobierno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Finanzas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Economía y Turismo.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Inclusión y Desarrollo Social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Desarrollo Rural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8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Educación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0657313"/>
              </p:ext>
            </p:extLst>
          </p:nvPr>
        </p:nvGraphicFramePr>
        <p:xfrm>
          <a:off x="6312024" y="17728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2847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230" y="0"/>
            <a:ext cx="11449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Poder Ejecutivo                                         </a:t>
            </a:r>
            <a:r>
              <a:rPr lang="es-ES" sz="2400" b="1" noProof="1"/>
              <a:t>Promedio Ejecutivo 97.63%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77932"/>
              </p:ext>
            </p:extLst>
          </p:nvPr>
        </p:nvGraphicFramePr>
        <p:xfrm>
          <a:off x="479376" y="980728"/>
          <a:ext cx="5269490" cy="46889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855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3278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1er.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8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Salud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Medio Ambiente y Desarrollo Urbano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93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Infraestructura y Transporte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Fiscalización y Rendición de Cuentas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Secetaría de Seguridad Pública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del Trabajo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de Pensiones para los Trabajadores de la Educación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700374"/>
              </p:ext>
            </p:extLst>
          </p:nvPr>
        </p:nvGraphicFramePr>
        <p:xfrm>
          <a:off x="6240016" y="1772817"/>
          <a:ext cx="5546459" cy="264761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168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9472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1er.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38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Procuraduría de Niños y Niñas y la Familia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380">
                <a:tc>
                  <a:txBody>
                    <a:bodyPr/>
                    <a:lstStyle/>
                    <a:p>
                      <a:pPr algn="l" rtl="0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Registro Público de la Propiedad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38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Cultura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81934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327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-171400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Organismos </a:t>
            </a:r>
          </a:p>
          <a:p>
            <a:r>
              <a:rPr lang="es-ES" sz="2800" b="1" noProof="1">
                <a:solidFill>
                  <a:schemeClr val="bg1"/>
                </a:solidFill>
              </a:rPr>
              <a:t>Descentralizados</a:t>
            </a:r>
            <a:r>
              <a:rPr lang="es-ES" sz="2800" b="1" noProof="1"/>
              <a:t>     </a:t>
            </a:r>
            <a:r>
              <a:rPr lang="es-ES" sz="2800" b="1" noProof="1">
                <a:solidFill>
                  <a:schemeClr val="bg1"/>
                </a:solidFill>
              </a:rPr>
              <a:t>                                                   }}}}}}}}}}}}}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Descentralizados 97.27%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248389"/>
              </p:ext>
            </p:extLst>
          </p:nvPr>
        </p:nvGraphicFramePr>
        <p:xfrm>
          <a:off x="335360" y="1090484"/>
          <a:ext cx="5688632" cy="522312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52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6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0347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1er.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3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de Salud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3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Junta Local de Conciliación y Arbitraje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3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para el Desarrollo Integral de la Familia (DIF)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3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Registro civil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3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Jefatura de la Oficina del Ejecutivo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03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Periodico Oficial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3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de Empoderamiento y Justicia de la Mujer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03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las Mujeres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7639688"/>
              </p:ext>
            </p:extLst>
          </p:nvPr>
        </p:nvGraphicFramePr>
        <p:xfrm>
          <a:off x="6359352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0388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225" y="-99392"/>
            <a:ext cx="1160681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Organismos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Descentralizados                                                                                                 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  Descentralizados 97.13%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706892"/>
              </p:ext>
            </p:extLst>
          </p:nvPr>
        </p:nvGraphicFramePr>
        <p:xfrm>
          <a:off x="263352" y="1039381"/>
          <a:ext cx="5112568" cy="481009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5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45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1er.Trimestre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73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las Mujeres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Pensiones Para los Trabajadores al Servicio del Estado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Promotora para el Desarrollo Minero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Administración Fiscal General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Cohuilense del catastro y la Información Territorial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las Peronas Adultas Mayores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para la Regulación de la Tenencia de la Tierra Urbana y Rústica de Coahuila (Certturc)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de la Vivienda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091099"/>
              </p:ext>
            </p:extLst>
          </p:nvPr>
        </p:nvGraphicFramePr>
        <p:xfrm>
          <a:off x="5735959" y="973291"/>
          <a:ext cx="5544617" cy="49039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07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7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608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1er.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65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 Juventud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2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Promotora para el Desarrollo Rural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2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de Educación para Adultos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2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Insituto Coahuilense de la infraestructura Física Educativa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2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Educación Profesional Técnica del Estado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2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Estatal de Ciencia y Tecnología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2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del Deporte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82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Estudios Científicos y Tecnológicos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6026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10490</TotalTime>
  <Words>1415</Words>
  <Application>Microsoft Office PowerPoint</Application>
  <PresentationFormat>Panorámica</PresentationFormat>
  <Paragraphs>510</Paragraphs>
  <Slides>25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굴림</vt:lpstr>
      <vt:lpstr>Arial</vt:lpstr>
      <vt:lpstr>Calibri</vt:lpstr>
      <vt:lpstr>Calibri Light</vt:lpstr>
      <vt:lpstr>Wingdings 3</vt:lpstr>
      <vt:lpstr>Tema de Office</vt:lpstr>
      <vt:lpstr>Diagnóstico de Cumplimiento de la   Información Pública de Oficio.  1er. Trimestre 2018.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Icai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vv28</dc:creator>
  <cp:lastModifiedBy>Windows7</cp:lastModifiedBy>
  <cp:revision>686</cp:revision>
  <cp:lastPrinted>2016-11-03T16:29:35Z</cp:lastPrinted>
  <dcterms:created xsi:type="dcterms:W3CDTF">2015-03-28T20:05:05Z</dcterms:created>
  <dcterms:modified xsi:type="dcterms:W3CDTF">2018-05-29T14:47:06Z</dcterms:modified>
</cp:coreProperties>
</file>