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39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0" r:id="rId3"/>
    <p:sldId id="351" r:id="rId4"/>
    <p:sldId id="366" r:id="rId5"/>
    <p:sldId id="367" r:id="rId6"/>
    <p:sldId id="368" r:id="rId7"/>
    <p:sldId id="369" r:id="rId8"/>
    <p:sldId id="371" r:id="rId9"/>
    <p:sldId id="372" r:id="rId10"/>
    <p:sldId id="389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86" r:id="rId24"/>
    <p:sldId id="387" r:id="rId25"/>
    <p:sldId id="388" r:id="rId26"/>
  </p:sldIdLst>
  <p:sldSz cx="12192000" cy="6858000"/>
  <p:notesSz cx="7010400" cy="92964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0548"/>
    <a:srgbClr val="873230"/>
    <a:srgbClr val="DE172A"/>
    <a:srgbClr val="8D3736"/>
    <a:srgbClr val="F6DBBC"/>
    <a:srgbClr val="8B261A"/>
    <a:srgbClr val="FAEAD9"/>
    <a:srgbClr val="DA0547"/>
    <a:srgbClr val="863430"/>
    <a:srgbClr val="88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5596" autoAdjust="0"/>
  </p:normalViewPr>
  <p:slideViewPr>
    <p:cSldViewPr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2do. </a:t>
            </a:r>
            <a:r>
              <a:rPr lang="en-US" dirty="0" err="1" smtClean="0"/>
              <a:t>Trimestre</a:t>
            </a:r>
            <a:r>
              <a:rPr lang="en-US" dirty="0" smtClean="0"/>
              <a:t>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668-40E1-93A1-79F2D45B73C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668-40E1-93A1-79F2D45B73CE}"/>
              </c:ext>
            </c:extLst>
          </c:dPt>
          <c:cat>
            <c:strRef>
              <c:f>Hoja1!$A$2:$A$3</c:f>
              <c:strCache>
                <c:ptCount val="2"/>
                <c:pt idx="0">
                  <c:v>Auditoria Superior del Estado </c:v>
                </c:pt>
                <c:pt idx="1">
                  <c:v>Congreso del Estado 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1</c:v>
                </c:pt>
                <c:pt idx="1">
                  <c:v>0.98799999999999999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68-40E1-93A1-79F2D45B7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77455281425E-2"/>
          <c:y val="0.9260333629648505"/>
          <c:w val="0.89999989479131326"/>
          <c:h val="7.39666370351495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2do.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Trimestre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3542494042891196E-2"/>
                  <c:y val="6.7526158340865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1F-4F26-AB2A-52FD98EFD138}"/>
                </c:ext>
              </c:extLst>
            </c:dLbl>
            <c:dLbl>
              <c:idx val="1"/>
              <c:layout>
                <c:manualLayout>
                  <c:x val="-5.7585385226370168E-2"/>
                  <c:y val="7.4634175008325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1F-4F26-AB2A-52FD98EFD138}"/>
                </c:ext>
              </c:extLst>
            </c:dLbl>
            <c:dLbl>
              <c:idx val="2"/>
              <c:layout>
                <c:manualLayout>
                  <c:x val="-5.3613979348689507E-2"/>
                  <c:y val="0.10662025001189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1F-4F26-AB2A-52FD98EFD138}"/>
                </c:ext>
              </c:extLst>
            </c:dLbl>
            <c:dLbl>
              <c:idx val="3"/>
              <c:layout>
                <c:manualLayout>
                  <c:x val="-6.1556791104050837E-2"/>
                  <c:y val="8.5296200009514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1F-4F26-AB2A-52FD98EFD138}"/>
                </c:ext>
              </c:extLst>
            </c:dLbl>
            <c:dLbl>
              <c:idx val="4"/>
              <c:layout>
                <c:manualLayout>
                  <c:x val="-6.7513899920571885E-2"/>
                  <c:y val="0.113728266679352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1F-4F26-AB2A-52FD98EFD138}"/>
                </c:ext>
              </c:extLst>
            </c:dLbl>
            <c:dLbl>
              <c:idx val="5"/>
              <c:layout>
                <c:manualLayout>
                  <c:x val="-6.3542494042891182E-2"/>
                  <c:y val="8.1742191675784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1F-4F26-AB2A-52FD98EFD138}"/>
                </c:ext>
              </c:extLst>
            </c:dLbl>
            <c:dLbl>
              <c:idx val="6"/>
              <c:layout>
                <c:manualLayout>
                  <c:x val="-4.765687053216839E-2"/>
                  <c:y val="8.5296200009514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1F-4F26-AB2A-52FD98EFD138}"/>
                </c:ext>
              </c:extLst>
            </c:dLbl>
            <c:dLbl>
              <c:idx val="7"/>
              <c:layout>
                <c:manualLayout>
                  <c:x val="-3.1771247021445591E-2"/>
                  <c:y val="-7.1080166674595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1F-4F26-AB2A-52FD98EFD1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Instituto Municipal de Transporte Saltillo </c:v>
                </c:pt>
                <c:pt idx="1">
                  <c:v>Dirección de Pensiones Saltillo</c:v>
                </c:pt>
                <c:pt idx="2">
                  <c:v>Insituto Municipal de la Mujer de Torreón</c:v>
                </c:pt>
                <c:pt idx="3">
                  <c:v>Instituto Municipal de Planeación y Competitividad Torreón</c:v>
                </c:pt>
                <c:pt idx="4">
                  <c:v>Instituto Municipal de Planeación Saltillo</c:v>
                </c:pt>
                <c:pt idx="5">
                  <c:v>DIF Torreón</c:v>
                </c:pt>
                <c:pt idx="6">
                  <c:v>Insituto Municipal de Cultura de Torreón</c:v>
                </c:pt>
                <c:pt idx="7">
                  <c:v>Instituto Municipal del Deporte Torreón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77.78</c:v>
                </c:pt>
                <c:pt idx="1">
                  <c:v>80.16</c:v>
                </c:pt>
                <c:pt idx="2">
                  <c:v>97.62</c:v>
                </c:pt>
                <c:pt idx="3">
                  <c:v>90.48</c:v>
                </c:pt>
                <c:pt idx="4">
                  <c:v>99.21</c:v>
                </c:pt>
                <c:pt idx="5">
                  <c:v>89.68</c:v>
                </c:pt>
                <c:pt idx="6">
                  <c:v>70.63</c:v>
                </c:pt>
                <c:pt idx="7">
                  <c:v>77.78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71F-4F26-AB2A-52FD98EFD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2288336"/>
        <c:axId val="992287248"/>
      </c:lineChart>
      <c:catAx>
        <c:axId val="99228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92287248"/>
        <c:crosses val="autoZero"/>
        <c:auto val="1"/>
        <c:lblAlgn val="ctr"/>
        <c:lblOffset val="100"/>
        <c:noMultiLvlLbl val="0"/>
      </c:catAx>
      <c:valAx>
        <c:axId val="99228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9228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2do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Trimestre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1.9491149687936974E-2"/>
                  <c:y val="6.8914858020541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4E-45A9-A1BF-B5F1C03C722D}"/>
                </c:ext>
              </c:extLst>
            </c:dLbl>
            <c:dLbl>
              <c:idx val="5"/>
              <c:layout>
                <c:manualLayout>
                  <c:x val="-3.4650932778554619E-2"/>
                  <c:y val="0.116067129297753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4E-45A9-A1BF-B5F1C03C72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SUTGE</c:v>
                </c:pt>
                <c:pt idx="1">
                  <c:v>SNTE 35</c:v>
                </c:pt>
                <c:pt idx="2">
                  <c:v>SNTE 38</c:v>
                </c:pt>
                <c:pt idx="3">
                  <c:v>Sindicato DIF</c:v>
                </c:pt>
                <c:pt idx="4">
                  <c:v>Sindicato Unico de Empleados al Servicio R. Aytoo. Torreón</c:v>
                </c:pt>
                <c:pt idx="5">
                  <c:v>Sindicato Unico de Trabajadores al servicio del Municipio de San Pedro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93.1</c:v>
                </c:pt>
                <c:pt idx="1">
                  <c:v>24.14</c:v>
                </c:pt>
                <c:pt idx="2">
                  <c:v>94.83</c:v>
                </c:pt>
                <c:pt idx="3">
                  <c:v>50</c:v>
                </c:pt>
                <c:pt idx="4">
                  <c:v>89.66</c:v>
                </c:pt>
                <c:pt idx="5">
                  <c:v>77.59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4E-45A9-A1BF-B5F1C03C7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2287792"/>
        <c:axId val="992288880"/>
      </c:lineChart>
      <c:catAx>
        <c:axId val="99228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92288880"/>
        <c:crosses val="autoZero"/>
        <c:auto val="1"/>
        <c:lblAlgn val="ctr"/>
        <c:lblOffset val="100"/>
        <c:noMultiLvlLbl val="0"/>
      </c:catAx>
      <c:valAx>
        <c:axId val="99228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92287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2do. Trimestre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3491081014472637E-2"/>
                  <c:y val="0.10757893954923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1F-43F4-A871-A78FE3CEB7E2}"/>
                </c:ext>
              </c:extLst>
            </c:dLbl>
            <c:dLbl>
              <c:idx val="1"/>
              <c:layout>
                <c:manualLayout>
                  <c:x val="-8.994054009648424E-3"/>
                  <c:y val="-7.0340075859116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1F-43F4-A871-A78FE3CEB7E2}"/>
                </c:ext>
              </c:extLst>
            </c:dLbl>
            <c:dLbl>
              <c:idx val="2"/>
              <c:layout>
                <c:manualLayout>
                  <c:x val="-1.7988108019296848E-2"/>
                  <c:y val="8.2753030422489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1F-43F4-A871-A78FE3CEB7E2}"/>
                </c:ext>
              </c:extLst>
            </c:dLbl>
            <c:dLbl>
              <c:idx val="3"/>
              <c:layout>
                <c:manualLayout>
                  <c:x val="-2.6982162028945274E-2"/>
                  <c:y val="0.153093106281606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1F-43F4-A871-A78FE3CEB7E2}"/>
                </c:ext>
              </c:extLst>
            </c:dLbl>
            <c:dLbl>
              <c:idx val="4"/>
              <c:layout>
                <c:manualLayout>
                  <c:x val="-1.1242567512060531E-2"/>
                  <c:y val="-6.6202424337992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1F-43F4-A871-A78FE3CEB7E2}"/>
                </c:ext>
              </c:extLst>
            </c:dLbl>
            <c:dLbl>
              <c:idx val="5"/>
              <c:layout>
                <c:manualLayout>
                  <c:x val="-6.9703918574775287E-2"/>
                  <c:y val="9.930363650698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1F-43F4-A871-A78FE3CEB7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CRIT</c:v>
                </c:pt>
                <c:pt idx="1">
                  <c:v>Teatro Nazas</c:v>
                </c:pt>
                <c:pt idx="2">
                  <c:v>Pádres de Familia</c:v>
                </c:pt>
                <c:pt idx="3">
                  <c:v>Artesénica</c:v>
                </c:pt>
                <c:pt idx="4">
                  <c:v>Cluster</c:v>
                </c:pt>
                <c:pt idx="5">
                  <c:v>Arocena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93.33</c:v>
                </c:pt>
                <c:pt idx="1">
                  <c:v>90</c:v>
                </c:pt>
                <c:pt idx="2">
                  <c:v>83.33</c:v>
                </c:pt>
                <c:pt idx="3">
                  <c:v>96.67</c:v>
                </c:pt>
                <c:pt idx="4">
                  <c:v>96.67</c:v>
                </c:pt>
                <c:pt idx="5">
                  <c:v>86.67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71F-43F4-A871-A78FE3CEB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2289968"/>
        <c:axId val="992291056"/>
      </c:lineChart>
      <c:catAx>
        <c:axId val="99228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92291056"/>
        <c:crosses val="autoZero"/>
        <c:auto val="1"/>
        <c:lblAlgn val="ctr"/>
        <c:lblOffset val="100"/>
        <c:noMultiLvlLbl val="0"/>
      </c:catAx>
      <c:valAx>
        <c:axId val="99229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92289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2do </a:t>
            </a:r>
            <a:r>
              <a:rPr lang="en-US" b="1" dirty="0" err="1"/>
              <a:t>Trimestre</a:t>
            </a:r>
            <a:r>
              <a:rPr lang="en-US" b="1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9E-4080-B253-30D295D4F27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9E-4080-B253-30D295D4F272}"/>
              </c:ext>
            </c:extLst>
          </c:dPt>
          <c:cat>
            <c:strRef>
              <c:f>Hoja1!$A$2:$A$3</c:f>
              <c:strCache>
                <c:ptCount val="2"/>
                <c:pt idx="0">
                  <c:v>Poder Judicial </c:v>
                </c:pt>
                <c:pt idx="1">
                  <c:v>Tribunal de Conciliación y Arbitraje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0.99429999999999996</c:v>
                </c:pt>
                <c:pt idx="1">
                  <c:v>0.99429999999999996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9E-4080-B253-30D295D4F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2do.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Trimestre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3835062934217044E-2"/>
                  <c:y val="8.17421916757848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99.32%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F0-4123-AE7C-4D8AA04709E4}"/>
                </c:ext>
              </c:extLst>
            </c:dLbl>
            <c:dLbl>
              <c:idx val="1"/>
              <c:layout>
                <c:manualLayout>
                  <c:x val="-3.230284003371995E-2"/>
                  <c:y val="6.3972150007135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F0-4123-AE7C-4D8AA04709E4}"/>
                </c:ext>
              </c:extLst>
            </c:dLbl>
            <c:dLbl>
              <c:idx val="2"/>
              <c:layout>
                <c:manualLayout>
                  <c:x val="-4.3839568617191363E-2"/>
                  <c:y val="8.1742191675784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F0-4123-AE7C-4D8AA04709E4}"/>
                </c:ext>
              </c:extLst>
            </c:dLbl>
            <c:dLbl>
              <c:idx val="3"/>
              <c:layout>
                <c:manualLayout>
                  <c:x val="-4.6146914333885644E-3"/>
                  <c:y val="0.103066241678163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F0-4123-AE7C-4D8AA04709E4}"/>
                </c:ext>
              </c:extLst>
            </c:dLbl>
            <c:dLbl>
              <c:idx val="4"/>
              <c:layout>
                <c:manualLayout>
                  <c:x val="-2.3073457166941976E-3"/>
                  <c:y val="6.3972150007136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F0-4123-AE7C-4D8AA04709E4}"/>
                </c:ext>
              </c:extLst>
            </c:dLbl>
            <c:dLbl>
              <c:idx val="5"/>
              <c:layout>
                <c:manualLayout>
                  <c:x val="-7.8449754367605595E-2"/>
                  <c:y val="-7.4634175008325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F0-4123-AE7C-4D8AA04709E4}"/>
                </c:ext>
              </c:extLst>
            </c:dLbl>
            <c:dLbl>
              <c:idx val="6"/>
              <c:layout>
                <c:manualLayout>
                  <c:x val="-3.9224877183802798E-2"/>
                  <c:y val="-9.5958225010704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0F0-4123-AE7C-4D8AA04709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Secretaría de Salud</c:v>
                </c:pt>
                <c:pt idx="1">
                  <c:v>Secretaría de Economía y Turismo</c:v>
                </c:pt>
                <c:pt idx="2">
                  <c:v>Secretaría de Desarrollo Rural</c:v>
                </c:pt>
                <c:pt idx="3">
                  <c:v>Despacho del Titular del Ejecutivo</c:v>
                </c:pt>
                <c:pt idx="4">
                  <c:v>Secretaría de Infraestructura y Transporte</c:v>
                </c:pt>
                <c:pt idx="5">
                  <c:v>Secretaría de Seguridad Pública</c:v>
                </c:pt>
                <c:pt idx="6">
                  <c:v>Secretarí del Trabajo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 formatCode="0%">
                  <c:v>0.99319999999999997</c:v>
                </c:pt>
                <c:pt idx="1">
                  <c:v>0.92420000000000002</c:v>
                </c:pt>
                <c:pt idx="2">
                  <c:v>0.97729999999999995</c:v>
                </c:pt>
                <c:pt idx="3">
                  <c:v>0.98480000000000001</c:v>
                </c:pt>
                <c:pt idx="4">
                  <c:v>0.99239999999999995</c:v>
                </c:pt>
                <c:pt idx="5">
                  <c:v>0.99239999999999995</c:v>
                </c:pt>
                <c:pt idx="6">
                  <c:v>0.98480000000000001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0F0-4123-AE7C-4D8AA04709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2294320"/>
        <c:axId val="992292144"/>
      </c:lineChart>
      <c:catAx>
        <c:axId val="99229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92292144"/>
        <c:crosses val="autoZero"/>
        <c:auto val="1"/>
        <c:lblAlgn val="ctr"/>
        <c:lblOffset val="100"/>
        <c:noMultiLvlLbl val="0"/>
      </c:catAx>
      <c:valAx>
        <c:axId val="99229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9229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01344074300166"/>
          <c:y val="0.88817690566206697"/>
          <c:w val="0.22986559256998343"/>
          <c:h val="7.27290026669054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2do.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Trimestre</a:t>
            </a:r>
            <a:endParaRPr lang="en-US" baseline="0" dirty="0" smtClean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068951483968486E-2"/>
                  <c:y val="6.323539937573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E8-46B3-9F8C-BA1AAF0C96A1}"/>
                </c:ext>
              </c:extLst>
            </c:dLbl>
            <c:dLbl>
              <c:idx val="1"/>
              <c:layout>
                <c:manualLayout>
                  <c:x val="-4.3839568617191363E-2"/>
                  <c:y val="-7.5092036758687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E8-46B3-9F8C-BA1AAF0C96A1}"/>
                </c:ext>
              </c:extLst>
            </c:dLbl>
            <c:dLbl>
              <c:idx val="2"/>
              <c:layout>
                <c:manualLayout>
                  <c:x val="-6.2298334350745617E-2"/>
                  <c:y val="7.5092036758687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E8-46B3-9F8C-BA1AAF0C96A1}"/>
                </c:ext>
              </c:extLst>
            </c:dLbl>
            <c:dLbl>
              <c:idx val="3"/>
              <c:layout>
                <c:manualLayout>
                  <c:x val="-6.9220371500828465E-2"/>
                  <c:y val="-7.9044249219671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E8-46B3-9F8C-BA1AAF0C96A1}"/>
                </c:ext>
              </c:extLst>
            </c:dLbl>
            <c:dLbl>
              <c:idx val="4"/>
              <c:layout>
                <c:manualLayout>
                  <c:x val="6.9220371500828461E-3"/>
                  <c:y val="-5.1378761992786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E8-46B3-9F8C-BA1AAF0C96A1}"/>
                </c:ext>
              </c:extLst>
            </c:dLbl>
            <c:dLbl>
              <c:idx val="5"/>
              <c:layout>
                <c:manualLayout>
                  <c:x val="-4.8454260050580095E-2"/>
                  <c:y val="6.3235399375737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E8-46B3-9F8C-BA1AAF0C96A1}"/>
                </c:ext>
              </c:extLst>
            </c:dLbl>
            <c:dLbl>
              <c:idx val="6"/>
              <c:layout>
                <c:manualLayout>
                  <c:x val="-2.5380802883637102E-2"/>
                  <c:y val="7.9044249219671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7E8-46B3-9F8C-BA1AAF0C96A1}"/>
                </c:ext>
              </c:extLst>
            </c:dLbl>
            <c:dLbl>
              <c:idx val="7"/>
              <c:layout>
                <c:manualLayout>
                  <c:x val="-6.9220371500830153E-3"/>
                  <c:y val="6.7187611836720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7E8-46B3-9F8C-BA1AAF0C96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Servicios de Salud</c:v>
                </c:pt>
                <c:pt idx="1">
                  <c:v>Juntas Locales de Conciliación y Arbitraje</c:v>
                </c:pt>
                <c:pt idx="2">
                  <c:v>Sistema para el Desarrollo Integral de la Familia</c:v>
                </c:pt>
                <c:pt idx="3">
                  <c:v>Registro Civil</c:v>
                </c:pt>
                <c:pt idx="4">
                  <c:v>Jefatura de la Oficina del Ejecutivo</c:v>
                </c:pt>
                <c:pt idx="5">
                  <c:v>Periodico Oficial</c:v>
                </c:pt>
                <c:pt idx="6">
                  <c:v>Centro de Empoderamiento y Justicia de la Mujer</c:v>
                </c:pt>
                <c:pt idx="7">
                  <c:v>Instituto Coahuilense de las Mujeres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99.24</c:v>
                </c:pt>
                <c:pt idx="1">
                  <c:v>98.05</c:v>
                </c:pt>
                <c:pt idx="2">
                  <c:v>96.97</c:v>
                </c:pt>
                <c:pt idx="3">
                  <c:v>96.97</c:v>
                </c:pt>
                <c:pt idx="4">
                  <c:v>100</c:v>
                </c:pt>
                <c:pt idx="5">
                  <c:v>90.91</c:v>
                </c:pt>
                <c:pt idx="6">
                  <c:v>96.21</c:v>
                </c:pt>
                <c:pt idx="7">
                  <c:v>98.48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7E8-46B3-9F8C-BA1AAF0C96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2292688"/>
        <c:axId val="992283440"/>
      </c:lineChart>
      <c:catAx>
        <c:axId val="99229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92283440"/>
        <c:crosses val="autoZero"/>
        <c:auto val="1"/>
        <c:lblAlgn val="ctr"/>
        <c:lblOffset val="100"/>
        <c:noMultiLvlLbl val="0"/>
      </c:catAx>
      <c:valAx>
        <c:axId val="99228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92292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2do. Trimestre</a:t>
            </a:r>
          </a:p>
        </c:rich>
      </c:tx>
      <c:layout>
        <c:manualLayout>
          <c:xMode val="edge"/>
          <c:yMode val="edge"/>
          <c:x val="0.3378376428593071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2298375577316806"/>
          <c:y val="8.25419115390192E-2"/>
          <c:w val="0.80486150889439412"/>
          <c:h val="0.38072004345196214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5878837720175441E-2"/>
                  <c:y val="3.9466916934570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6B-44F5-8CA2-29C6D5600D1B}"/>
                </c:ext>
              </c:extLst>
            </c:dLbl>
            <c:dLbl>
              <c:idx val="1"/>
              <c:layout>
                <c:manualLayout>
                  <c:x val="-3.5559260367384403E-2"/>
                  <c:y val="-5.5911465657308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6B-44F5-8CA2-29C6D5600D1B}"/>
                </c:ext>
              </c:extLst>
            </c:dLbl>
            <c:dLbl>
              <c:idx val="2"/>
              <c:layout>
                <c:manualLayout>
                  <c:x val="-6.6038626396570946E-2"/>
                  <c:y val="7.2356014380045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6B-44F5-8CA2-29C6D5600D1B}"/>
                </c:ext>
              </c:extLst>
            </c:dLbl>
            <c:dLbl>
              <c:idx val="3"/>
              <c:layout>
                <c:manualLayout>
                  <c:x val="-7.3658467903867597E-2"/>
                  <c:y val="-9.8667292336425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6B-44F5-8CA2-29C6D5600D1B}"/>
                </c:ext>
              </c:extLst>
            </c:dLbl>
            <c:dLbl>
              <c:idx val="4"/>
              <c:layout>
                <c:manualLayout>
                  <c:x val="-5.3338890551076629E-2"/>
                  <c:y val="6.2489285146403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6B-44F5-8CA2-29C6D5600D1B}"/>
                </c:ext>
              </c:extLst>
            </c:dLbl>
            <c:dLbl>
              <c:idx val="5"/>
              <c:layout>
                <c:manualLayout>
                  <c:x val="-8.1278309411164248E-2"/>
                  <c:y val="-7.5644924124593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6B-44F5-8CA2-29C6D5600D1B}"/>
                </c:ext>
              </c:extLst>
            </c:dLbl>
            <c:dLbl>
              <c:idx val="6"/>
              <c:layout>
                <c:manualLayout>
                  <c:x val="-4.8258996212878776E-2"/>
                  <c:y val="8.880056310278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86B-44F5-8CA2-29C6D5600D1B}"/>
                </c:ext>
              </c:extLst>
            </c:dLbl>
            <c:dLbl>
              <c:idx val="7"/>
              <c:layout>
                <c:manualLayout>
                  <c:x val="-1.5239683014593296E-2"/>
                  <c:y val="-7.2356014380045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6B-44F5-8CA2-29C6D5600D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Universidad Autónoma de Coahuila</c:v>
                </c:pt>
                <c:pt idx="1">
                  <c:v>Instituto Tecnologico de la Región Carbonífera</c:v>
                </c:pt>
                <c:pt idx="2">
                  <c:v>Universidad Teconológico de Torreón</c:v>
                </c:pt>
                <c:pt idx="3">
                  <c:v>Instituto Tecnológico Superior de San Pedro</c:v>
                </c:pt>
                <c:pt idx="4">
                  <c:v>Universidad Politécnica de la Región Laguna</c:v>
                </c:pt>
                <c:pt idx="5">
                  <c:v>Instituto Tecnológico Superior de Monclova</c:v>
                </c:pt>
                <c:pt idx="6">
                  <c:v>Universidad Tecnológico de la Región Centro de Coahuila</c:v>
                </c:pt>
                <c:pt idx="7">
                  <c:v>Universidad Tecnológico de la Región Carbonífera</c:v>
                </c:pt>
              </c:strCache>
            </c:strRef>
          </c:cat>
          <c:val>
            <c:numRef>
              <c:f>Hoja1!$B$2:$B$9</c:f>
              <c:numCache>
                <c:formatCode>0.00%</c:formatCode>
                <c:ptCount val="8"/>
                <c:pt idx="0">
                  <c:v>0.9859</c:v>
                </c:pt>
                <c:pt idx="1">
                  <c:v>0.98650000000000004</c:v>
                </c:pt>
                <c:pt idx="2">
                  <c:v>0.97970000000000002</c:v>
                </c:pt>
                <c:pt idx="3">
                  <c:v>0.77700000000000002</c:v>
                </c:pt>
                <c:pt idx="4">
                  <c:v>0.95269999999999999</c:v>
                </c:pt>
                <c:pt idx="5">
                  <c:v>0.91220000000000001</c:v>
                </c:pt>
                <c:pt idx="6">
                  <c:v>0.97299999999999998</c:v>
                </c:pt>
                <c:pt idx="7">
                  <c:v>0.97970000000000002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86B-44F5-8CA2-29C6D5600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2294864"/>
        <c:axId val="992279632"/>
      </c:lineChart>
      <c:catAx>
        <c:axId val="99229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92279632"/>
        <c:crosses val="autoZero"/>
        <c:auto val="1"/>
        <c:lblAlgn val="ctr"/>
        <c:lblOffset val="100"/>
        <c:noMultiLvlLbl val="0"/>
      </c:catAx>
      <c:valAx>
        <c:axId val="99227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9229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176877893798237"/>
          <c:y val="0.93316277615244392"/>
          <c:w val="0.44823122106201763"/>
          <c:h val="6.6837223847556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2do.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Trimestre</a:t>
            </a:r>
            <a:endParaRPr lang="en-US" dirty="0"/>
          </a:p>
        </c:rich>
      </c:tx>
      <c:layout>
        <c:manualLayout>
          <c:xMode val="edge"/>
          <c:yMode val="edge"/>
          <c:x val="0.32736318897637801"/>
          <c:y val="1.40624991349348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6.3747936976213211E-3"/>
                  <c:y val="0.119193634282288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97-4E8E-9905-F8BEC324707A}"/>
                </c:ext>
              </c:extLst>
            </c:dLbl>
            <c:dLbl>
              <c:idx val="2"/>
              <c:layout>
                <c:manualLayout>
                  <c:x val="-6.374793697621282E-3"/>
                  <c:y val="7.8327245385503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97-4E8E-9905-F8BEC324707A}"/>
                </c:ext>
              </c:extLst>
            </c:dLbl>
            <c:dLbl>
              <c:idx val="5"/>
              <c:layout>
                <c:manualLayout>
                  <c:x val="0"/>
                  <c:y val="5.7894050937111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97-4E8E-9905-F8BEC324707A}"/>
                </c:ext>
              </c:extLst>
            </c:dLbl>
            <c:dLbl>
              <c:idx val="6"/>
              <c:layout>
                <c:manualLayout>
                  <c:x val="-6.374793697621282E-3"/>
                  <c:y val="5.7894050937111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97-4E8E-9905-F8BEC32470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Abasolo</c:v>
                </c:pt>
                <c:pt idx="1">
                  <c:v>Acuña</c:v>
                </c:pt>
                <c:pt idx="2">
                  <c:v>Allende</c:v>
                </c:pt>
                <c:pt idx="3">
                  <c:v>Arteaga</c:v>
                </c:pt>
                <c:pt idx="4">
                  <c:v>Candela</c:v>
                </c:pt>
                <c:pt idx="5">
                  <c:v>Castaños</c:v>
                </c:pt>
                <c:pt idx="6">
                  <c:v>Cuatro Ciénegas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0.39660000000000001</c:v>
                </c:pt>
                <c:pt idx="1">
                  <c:v>0.85629999999999995</c:v>
                </c:pt>
                <c:pt idx="2">
                  <c:v>0.94830000000000003</c:v>
                </c:pt>
                <c:pt idx="3">
                  <c:v>0.9425</c:v>
                </c:pt>
                <c:pt idx="4">
                  <c:v>0.2069</c:v>
                </c:pt>
                <c:pt idx="5">
                  <c:v>0.66090000000000004</c:v>
                </c:pt>
                <c:pt idx="6">
                  <c:v>0.85060000000000002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A97-4E8E-9905-F8BEC3247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2280176"/>
        <c:axId val="992280720"/>
      </c:lineChart>
      <c:catAx>
        <c:axId val="99228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92280720"/>
        <c:crosses val="autoZero"/>
        <c:auto val="1"/>
        <c:lblAlgn val="ctr"/>
        <c:lblOffset val="100"/>
        <c:noMultiLvlLbl val="0"/>
      </c:catAx>
      <c:valAx>
        <c:axId val="99228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92280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2do.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Trimestre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4216035987092883E-2"/>
                  <c:y val="9.2089472847330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C4-40EF-B4BE-B2A200616795}"/>
                </c:ext>
              </c:extLst>
            </c:dLbl>
            <c:dLbl>
              <c:idx val="1"/>
              <c:layout>
                <c:manualLayout>
                  <c:x val="-3.790942929891436E-2"/>
                  <c:y val="-7.2356014380045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C4-40EF-B4BE-B2A200616795}"/>
                </c:ext>
              </c:extLst>
            </c:dLbl>
            <c:dLbl>
              <c:idx val="4"/>
              <c:layout>
                <c:manualLayout>
                  <c:x val="-1.895471464945718E-2"/>
                  <c:y val="0.101956202080973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C4-40EF-B4BE-B2A200616795}"/>
                </c:ext>
              </c:extLst>
            </c:dLbl>
            <c:dLbl>
              <c:idx val="6"/>
              <c:layout>
                <c:manualLayout>
                  <c:x val="-1.4216035987092883E-2"/>
                  <c:y val="8.5511653358235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C4-40EF-B4BE-B2A200616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ICAI</c:v>
                </c:pt>
                <c:pt idx="1">
                  <c:v>CDHEC</c:v>
                </c:pt>
                <c:pt idx="2">
                  <c:v>Tribunal Electoral</c:v>
                </c:pt>
                <c:pt idx="3">
                  <c:v>COCCAM</c:v>
                </c:pt>
                <c:pt idx="4">
                  <c:v>IEC</c:v>
                </c:pt>
                <c:pt idx="5">
                  <c:v>Tribunal de Justicia Administrativa</c:v>
                </c:pt>
                <c:pt idx="6">
                  <c:v>Fiscalía General 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0.99299999999999999</c:v>
                </c:pt>
                <c:pt idx="1">
                  <c:v>0.99260000000000004</c:v>
                </c:pt>
                <c:pt idx="2">
                  <c:v>0.98729999999999996</c:v>
                </c:pt>
                <c:pt idx="3">
                  <c:v>0.9355</c:v>
                </c:pt>
                <c:pt idx="4" formatCode="0%">
                  <c:v>1</c:v>
                </c:pt>
                <c:pt idx="5">
                  <c:v>0.98729999999999996</c:v>
                </c:pt>
                <c:pt idx="6">
                  <c:v>0.95269999999999999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6C4-40EF-B4BE-B2A200616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2281808"/>
        <c:axId val="992282896"/>
      </c:lineChart>
      <c:catAx>
        <c:axId val="99228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92282896"/>
        <c:crosses val="autoZero"/>
        <c:auto val="1"/>
        <c:lblAlgn val="ctr"/>
        <c:lblOffset val="100"/>
        <c:noMultiLvlLbl val="0"/>
      </c:catAx>
      <c:valAx>
        <c:axId val="99228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9228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2do.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Trimestre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6502988574312239E-2"/>
                  <c:y val="6.967612670960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F2-4C1F-A4E2-255C69894D72}"/>
                </c:ext>
              </c:extLst>
            </c:dLbl>
            <c:dLbl>
              <c:idx val="1"/>
              <c:layout>
                <c:manualLayout>
                  <c:x val="-5.4958077406005376E-2"/>
                  <c:y val="0.101030383728923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F2-4C1F-A4E2-255C69894D72}"/>
                </c:ext>
              </c:extLst>
            </c:dLbl>
            <c:dLbl>
              <c:idx val="2"/>
              <c:layout>
                <c:manualLayout>
                  <c:x val="-3.1706583118849337E-2"/>
                  <c:y val="6.2708514038642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F2-4C1F-A4E2-255C69894D72}"/>
                </c:ext>
              </c:extLst>
            </c:dLbl>
            <c:dLbl>
              <c:idx val="3"/>
              <c:layout>
                <c:manualLayout>
                  <c:x val="-2.9592810910925971E-2"/>
                  <c:y val="0.111481802735364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F2-4C1F-A4E2-255C69894D72}"/>
                </c:ext>
              </c:extLst>
            </c:dLbl>
            <c:dLbl>
              <c:idx val="4"/>
              <c:layout>
                <c:manualLayout>
                  <c:x val="6.3413166237698514E-3"/>
                  <c:y val="-3.8321869690281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F2-4C1F-A4E2-255C69894D72}"/>
                </c:ext>
              </c:extLst>
            </c:dLbl>
            <c:dLbl>
              <c:idx val="5"/>
              <c:layout>
                <c:manualLayout>
                  <c:x val="-3.8047899742619185E-2"/>
                  <c:y val="5.5740901367682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F2-4C1F-A4E2-255C69894D72}"/>
                </c:ext>
              </c:extLst>
            </c:dLbl>
            <c:dLbl>
              <c:idx val="6"/>
              <c:layout>
                <c:manualLayout>
                  <c:x val="-2.9592810910925971E-2"/>
                  <c:y val="8.3611352051523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F2-4C1F-A4E2-255C69894D72}"/>
                </c:ext>
              </c:extLst>
            </c:dLbl>
            <c:dLbl>
              <c:idx val="7"/>
              <c:layout>
                <c:manualLayout>
                  <c:x val="-1.2682633247539703E-2"/>
                  <c:y val="6.967612670960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F2-4C1F-A4E2-255C69894D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Partido del Trabajo</c:v>
                </c:pt>
                <c:pt idx="1">
                  <c:v>Unidad Democratica de Coahuila</c:v>
                </c:pt>
                <c:pt idx="2">
                  <c:v>Partido Nueva Alianza</c:v>
                </c:pt>
                <c:pt idx="3">
                  <c:v>PRI</c:v>
                </c:pt>
                <c:pt idx="4">
                  <c:v>PAN</c:v>
                </c:pt>
                <c:pt idx="5">
                  <c:v>Partido Morena</c:v>
                </c:pt>
                <c:pt idx="6">
                  <c:v>PRD</c:v>
                </c:pt>
                <c:pt idx="7">
                  <c:v>Partido Verde Ecologista</c:v>
                </c:pt>
              </c:strCache>
            </c:strRef>
          </c:cat>
          <c:val>
            <c:numRef>
              <c:f>Hoja1!$B$2:$B$9</c:f>
              <c:numCache>
                <c:formatCode>0.00%</c:formatCode>
                <c:ptCount val="8"/>
                <c:pt idx="0">
                  <c:v>0.5746</c:v>
                </c:pt>
                <c:pt idx="1">
                  <c:v>0.91790000000000005</c:v>
                </c:pt>
                <c:pt idx="2" formatCode="0%">
                  <c:v>0.5</c:v>
                </c:pt>
                <c:pt idx="3">
                  <c:v>0.94030000000000002</c:v>
                </c:pt>
                <c:pt idx="4">
                  <c:v>0.90300000000000002</c:v>
                </c:pt>
                <c:pt idx="5">
                  <c:v>0.48509999999999998</c:v>
                </c:pt>
                <c:pt idx="6">
                  <c:v>0.82089999999999996</c:v>
                </c:pt>
                <c:pt idx="7">
                  <c:v>0.8881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BF2-4C1F-A4E2-255C69894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2285072"/>
        <c:axId val="992283984"/>
      </c:lineChart>
      <c:catAx>
        <c:axId val="99228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92283984"/>
        <c:crosses val="autoZero"/>
        <c:auto val="1"/>
        <c:lblAlgn val="ctr"/>
        <c:lblOffset val="100"/>
        <c:noMultiLvlLbl val="0"/>
      </c:catAx>
      <c:valAx>
        <c:axId val="99228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9228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2do.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Trimestre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Hoja1!$A$2:$A$9</c:f>
              <c:strCache>
                <c:ptCount val="8"/>
                <c:pt idx="0">
                  <c:v>SIMAS Piedras Negras</c:v>
                </c:pt>
                <c:pt idx="1">
                  <c:v>SIMAS Monclova-Frontera </c:v>
                </c:pt>
                <c:pt idx="2">
                  <c:v>SIMAS Sabinas- San Juan de Sabinas- Múzquiz</c:v>
                </c:pt>
                <c:pt idx="3">
                  <c:v>SIMAS Torreón </c:v>
                </c:pt>
                <c:pt idx="4">
                  <c:v>SIMAS Sabinas</c:v>
                </c:pt>
                <c:pt idx="5">
                  <c:v>SIMAS Matamoros</c:v>
                </c:pt>
                <c:pt idx="6">
                  <c:v>Aguas de Saltillo</c:v>
                </c:pt>
                <c:pt idx="7">
                  <c:v>COMPARA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99.26</c:v>
                </c:pt>
                <c:pt idx="1">
                  <c:v>98.53</c:v>
                </c:pt>
                <c:pt idx="2">
                  <c:v>90.44</c:v>
                </c:pt>
                <c:pt idx="3">
                  <c:v>94.12</c:v>
                </c:pt>
                <c:pt idx="4">
                  <c:v>98.53</c:v>
                </c:pt>
                <c:pt idx="5">
                  <c:v>94.85</c:v>
                </c:pt>
                <c:pt idx="6">
                  <c:v>73.53</c:v>
                </c:pt>
                <c:pt idx="7">
                  <c:v>91.91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66-47D3-8534-9769540D4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2284528"/>
        <c:axId val="992286160"/>
      </c:lineChart>
      <c:catAx>
        <c:axId val="99228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92286160"/>
        <c:crosses val="autoZero"/>
        <c:auto val="1"/>
        <c:lblAlgn val="ctr"/>
        <c:lblOffset val="100"/>
        <c:noMultiLvlLbl val="0"/>
      </c:catAx>
      <c:valAx>
        <c:axId val="99228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9228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29ABC5-BE0A-48D1-99B1-40BFD4188B23}" type="datetimeFigureOut">
              <a:rPr lang="es-MX"/>
              <a:pPr>
                <a:defRPr/>
              </a:pPr>
              <a:t>16/08/2018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BFDB97-53F6-4603-93BC-7F2E5EBA15E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866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noProof="0"/>
              <a:t>Click to edit Master text styles</a:t>
            </a:r>
          </a:p>
          <a:p>
            <a:pPr lvl="1"/>
            <a:r>
              <a:rPr lang="en-US" altLang="es-MX" noProof="0"/>
              <a:t>Second level</a:t>
            </a:r>
          </a:p>
          <a:p>
            <a:pPr lvl="2"/>
            <a:r>
              <a:rPr lang="en-US" altLang="es-MX" noProof="0"/>
              <a:t>Third level</a:t>
            </a:r>
          </a:p>
          <a:p>
            <a:pPr lvl="3"/>
            <a:r>
              <a:rPr lang="en-US" altLang="es-MX" noProof="0"/>
              <a:t>Fourth level</a:t>
            </a:r>
          </a:p>
          <a:p>
            <a:pPr lvl="4"/>
            <a:r>
              <a:rPr lang="en-US" altLang="es-MX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10109F-B72E-4F37-ACDB-6EA09E3D76E0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595296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9ED3D9-6F54-4982-AA91-303447476089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76278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B6108-B433-4519-B993-73DB4DF6FF03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231512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1ADF3F-200E-43BA-907E-1929BEC587ED}" type="datetimeFigureOut">
              <a:rPr lang="en-US" smtClean="0"/>
              <a:pPr>
                <a:defRPr/>
              </a:pPr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22EC-320F-4AA3-85DB-EE592C9B3AFB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r="-2"/>
          <a:stretch>
            <a:fillRect/>
          </a:stretch>
        </p:blipFill>
        <p:spPr bwMode="auto">
          <a:xfrm>
            <a:off x="5543552" y="0"/>
            <a:ext cx="6648449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" t="5798" r="42136"/>
          <a:stretch>
            <a:fillRect/>
          </a:stretch>
        </p:blipFill>
        <p:spPr bwMode="auto">
          <a:xfrm>
            <a:off x="-1024466" y="-173038"/>
            <a:ext cx="1936751" cy="720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68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EBBC2-BAC5-47AB-9342-9C407B7B2F17}" type="datetimeFigureOut">
              <a:rPr lang="en-US" smtClean="0"/>
              <a:pPr>
                <a:defRPr/>
              </a:pPr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A7434-57E9-4B65-BB77-C7C4759F926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5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D2CA8-B6F7-4717-A1B6-70D0E4CDF736}" type="datetimeFigureOut">
              <a:rPr lang="en-US" smtClean="0"/>
              <a:pPr>
                <a:defRPr/>
              </a:pPr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0D90-763D-4BB7-BF7E-0AC0875766F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5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26A2C-6B3B-4800-80FC-7B724C1FEEF6}" type="datetimeFigureOut">
              <a:rPr lang="en-US"/>
              <a:pPr>
                <a:defRPr/>
              </a:pPr>
              <a:t>8/16/2018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5973-10DC-4C0F-85C0-855179CFDC0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48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5" y="6021388"/>
            <a:ext cx="865023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1083-DD96-4584-A96C-F5D2E1992910}" type="datetimeFigureOut">
              <a:rPr lang="en-US"/>
              <a:pPr>
                <a:defRPr/>
              </a:pPr>
              <a:t>8/16/2018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2E6F-A65B-4F48-A1B8-2856FC3C1C9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52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1D455-6850-4245-BE2B-15E9119FE1A8}" type="datetimeFigureOut">
              <a:rPr lang="en-US"/>
              <a:pPr>
                <a:defRPr/>
              </a:pPr>
              <a:t>8/16/2018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1EAD8-0037-42B5-8D9E-A9BE2D3B3C3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2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9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3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466C4-8553-4F26-AA4A-C44902679695}" type="datetimeFigureOut">
              <a:rPr lang="en-US" smtClean="0"/>
              <a:pPr>
                <a:defRPr/>
              </a:pPr>
              <a:t>8/16/2018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B8E82-BC89-4FBD-B492-3FA47426FBC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8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7191" r="26343" b="7132"/>
          <a:stretch>
            <a:fillRect/>
          </a:stretch>
        </p:blipFill>
        <p:spPr bwMode="auto">
          <a:xfrm>
            <a:off x="10223500" y="7939"/>
            <a:ext cx="249766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42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45479-28D4-46D4-943D-BB00E9DE4F20}" type="datetimeFigureOut">
              <a:rPr lang="en-US" smtClean="0"/>
              <a:pPr>
                <a:defRPr/>
              </a:pPr>
              <a:t>8/16/2018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08457-D029-41DD-A87B-96E4C63FE13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5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03FBA-0F14-4A1B-AD6E-537C6BBCB18F}" type="datetimeFigureOut">
              <a:rPr lang="en-US" smtClean="0"/>
              <a:pPr>
                <a:defRPr/>
              </a:pPr>
              <a:t>8/16/2018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0B8C0-AC6B-4402-B862-3333B924040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7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1F473-9E6D-41C7-A348-D8B48FE8F399}" type="datetimeFigureOut">
              <a:rPr lang="en-US" smtClean="0"/>
              <a:pPr>
                <a:defRPr/>
              </a:pPr>
              <a:t>8/16/2018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4B20-4F9F-4BCF-BEEA-0E49E772303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5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2" b="14922"/>
          <a:stretch>
            <a:fillRect/>
          </a:stretch>
        </p:blipFill>
        <p:spPr bwMode="auto">
          <a:xfrm>
            <a:off x="-6350" y="6208714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6021388"/>
            <a:ext cx="76901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4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79AE4-5197-4CBA-A7D6-D14C66033A64}" type="datetimeFigureOut">
              <a:rPr lang="en-US" smtClean="0"/>
              <a:pPr>
                <a:defRPr/>
              </a:pPr>
              <a:t>8/16/2018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C5D78-4A29-4641-B8D1-EBC1BACEC3FC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8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DD179-13DC-4231-82B1-C88313E5E9D3}" type="datetimeFigureOut">
              <a:rPr lang="en-US" smtClean="0"/>
              <a:pPr>
                <a:defRPr/>
              </a:pPr>
              <a:t>8/16/2018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36D8C-1A8E-4145-B13B-A89994E26AD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4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7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0" r:id="rId1"/>
    <p:sldLayoutId id="2147485741" r:id="rId2"/>
    <p:sldLayoutId id="2147485742" r:id="rId3"/>
    <p:sldLayoutId id="2147485743" r:id="rId4"/>
    <p:sldLayoutId id="2147485744" r:id="rId5"/>
    <p:sldLayoutId id="2147485745" r:id="rId6"/>
    <p:sldLayoutId id="2147485746" r:id="rId7"/>
    <p:sldLayoutId id="2147485747" r:id="rId8"/>
    <p:sldLayoutId id="2147485748" r:id="rId9"/>
    <p:sldLayoutId id="2147485749" r:id="rId10"/>
    <p:sldLayoutId id="2147485750" r:id="rId11"/>
    <p:sldLayoutId id="2147485752" r:id="rId12"/>
    <p:sldLayoutId id="2147485735" r:id="rId13"/>
    <p:sldLayoutId id="214748573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hape 152" descr="Logo_ICAI GDE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260350"/>
            <a:ext cx="3478213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33005" y="2862264"/>
            <a:ext cx="8428038" cy="1646237"/>
          </a:xfrm>
        </p:spPr>
        <p:txBody>
          <a:bodyPr>
            <a:normAutofit fontScale="90000"/>
          </a:bodyPr>
          <a:lstStyle/>
          <a:p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Diagnóstico de </a:t>
            </a: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Cumplimiento de la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Información Pública de Oficio</a:t>
            </a: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2do.Trimestre </a:t>
            </a: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2018.</a:t>
            </a:r>
            <a:endParaRPr lang="ru-RU" alt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-672752" y="5782468"/>
            <a:ext cx="9097963" cy="2151063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s-MX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de Cumplimiento y </a:t>
            </a:r>
            <a:r>
              <a:rPr lang="es-MX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Responsabilidades</a:t>
            </a:r>
            <a:r>
              <a:rPr lang="en-US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ru-RU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5" descr="http://www.resi.org.mx/icainew_f/templates/rt_terrantribune_j15/images/blan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4" y="-1825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225" y="-99392"/>
            <a:ext cx="116068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       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96.03%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34763"/>
              </p:ext>
            </p:extLst>
          </p:nvPr>
        </p:nvGraphicFramePr>
        <p:xfrm>
          <a:off x="263352" y="1039381"/>
          <a:ext cx="5112568" cy="481009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4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7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Desarrollo Docente, Investigación Evaluación Educativa (IDDIEE)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Bachilleres de Coahuila (COBAC)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Becas y Créditos Educativos del Estado de Coahuila de Zaragoza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del Patrimonio de la Beneficencia Pública en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Servicios, Rehabilitación y Educación Especial e Integral del Estado de Coahuila (ISSREEI)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Aguas y Saneamiento (CEAS)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Estatales Aeroportuarios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Editorial del Estado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682866"/>
              </p:ext>
            </p:extLst>
          </p:nvPr>
        </p:nvGraphicFramePr>
        <p:xfrm>
          <a:off x="5758312" y="1050207"/>
          <a:ext cx="5544617" cy="442871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07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7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58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6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Capacitación para el Trabajo (ICATEC)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Seguro Popular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Minero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Médico de los Trabajdores de la Educación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Atención  Victimas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Coordinación General de Comunicación e Imagen Institucional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Estatal Anticorrupción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85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171400"/>
            <a:ext cx="3431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Universidades y </a:t>
            </a:r>
          </a:p>
          <a:p>
            <a:r>
              <a:rPr lang="es-ES" sz="2800" b="1" noProof="1">
                <a:solidFill>
                  <a:schemeClr val="bg1"/>
                </a:solidFill>
              </a:rPr>
              <a:t>Centros Educativos </a:t>
            </a:r>
            <a:endParaRPr lang="es-MX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254533"/>
              </p:ext>
            </p:extLst>
          </p:nvPr>
        </p:nvGraphicFramePr>
        <p:xfrm>
          <a:off x="407368" y="980728"/>
          <a:ext cx="5400600" cy="523287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735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5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43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2do.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Autónoma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Coahuila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Tecnologico de Estudios Superiores de la Región Carbonifera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San Pedro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Región Laguna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Monclova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Centro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Carbonífera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8375576" y="0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/>
              <a:t>Centros Educativos </a:t>
            </a:r>
            <a:r>
              <a:rPr lang="es-ES" sz="2000" b="1" noProof="1" smtClean="0"/>
              <a:t>90.20% 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465921291"/>
              </p:ext>
            </p:extLst>
          </p:nvPr>
        </p:nvGraphicFramePr>
        <p:xfrm>
          <a:off x="6312024" y="1268760"/>
          <a:ext cx="554461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937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76" y="-99392"/>
            <a:ext cx="4363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Universidades y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Centros Educativos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1353" y="23719"/>
            <a:ext cx="3696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/>
              <a:t>Centros Educativos  </a:t>
            </a:r>
            <a:r>
              <a:rPr lang="es-ES" sz="2000" b="1" noProof="1" smtClean="0"/>
              <a:t>90.20%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844642"/>
              </p:ext>
            </p:extLst>
          </p:nvPr>
        </p:nvGraphicFramePr>
        <p:xfrm>
          <a:off x="551384" y="980728"/>
          <a:ext cx="5184576" cy="432047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23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10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89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7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de Estudios Superiores de Ciudad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56.76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57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Melchor Múzquiz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17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57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del Norte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024577"/>
              </p:ext>
            </p:extLst>
          </p:nvPr>
        </p:nvGraphicFramePr>
        <p:xfrm>
          <a:off x="6672064" y="980728"/>
          <a:ext cx="4963587" cy="21602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76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424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40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Piedras Negras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5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Ramos Arizpe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397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2688" y="0"/>
            <a:ext cx="11809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</a:t>
            </a:r>
            <a:r>
              <a:rPr lang="es-ES" sz="3200" b="1" noProof="1"/>
              <a:t>                                                         </a:t>
            </a:r>
            <a:r>
              <a:rPr lang="es-ES" sz="2400" b="1" noProof="1"/>
              <a:t>Promedio Municipios </a:t>
            </a:r>
            <a:r>
              <a:rPr lang="es-ES" sz="2400" b="1" noProof="1" smtClean="0"/>
              <a:t>79.93%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406254"/>
              </p:ext>
            </p:extLst>
          </p:nvPr>
        </p:nvGraphicFramePr>
        <p:xfrm>
          <a:off x="479376" y="1196752"/>
          <a:ext cx="5177917" cy="442831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81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6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079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Abasolo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Allende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7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Candela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Castaños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Cuatro Ciénegas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637434878"/>
              </p:ext>
            </p:extLst>
          </p:nvPr>
        </p:nvGraphicFramePr>
        <p:xfrm>
          <a:off x="5807968" y="1412776"/>
          <a:ext cx="5976664" cy="3729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967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-99392"/>
            <a:ext cx="11593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  </a:t>
            </a:r>
            <a:r>
              <a:rPr lang="es-ES" noProof="1"/>
              <a:t>                                                                                             </a:t>
            </a:r>
            <a:r>
              <a:rPr lang="es-ES" sz="2000" b="1" noProof="1"/>
              <a:t>Promedio Municipios </a:t>
            </a:r>
            <a:r>
              <a:rPr lang="es-ES" sz="2000" b="1" noProof="1" smtClean="0"/>
              <a:t>79.93%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576727"/>
              </p:ext>
            </p:extLst>
          </p:nvPr>
        </p:nvGraphicFramePr>
        <p:xfrm>
          <a:off x="767408" y="980728"/>
          <a:ext cx="4536504" cy="494299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6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64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4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Escobedo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11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Francisco I.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Frontera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Gral. Cepeda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Guerrero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Hidalgo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Jiménez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Juárez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618591"/>
              </p:ext>
            </p:extLst>
          </p:nvPr>
        </p:nvGraphicFramePr>
        <p:xfrm>
          <a:off x="5987988" y="980728"/>
          <a:ext cx="4915810" cy="493536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92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64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 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6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Lamadrid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0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Matamoros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93.68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0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0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Morelos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0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0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Nadadores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0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Nava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40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Ocampo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677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11809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noProof="1">
                <a:solidFill>
                  <a:schemeClr val="bg1"/>
                </a:solidFill>
              </a:rPr>
              <a:t>Municipios</a:t>
            </a:r>
            <a:r>
              <a:rPr lang="es-ES" sz="4000" b="1" noProof="1"/>
              <a:t>   </a:t>
            </a:r>
            <a:r>
              <a:rPr lang="es-ES" noProof="1"/>
              <a:t>                                                                                               </a:t>
            </a:r>
            <a:r>
              <a:rPr lang="es-ES" sz="2400" b="1" noProof="1"/>
              <a:t>Promedio Municipios </a:t>
            </a:r>
            <a:r>
              <a:rPr lang="es-ES" sz="2400" b="1" noProof="1" smtClean="0"/>
              <a:t>79.93%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202756"/>
              </p:ext>
            </p:extLst>
          </p:nvPr>
        </p:nvGraphicFramePr>
        <p:xfrm>
          <a:off x="767406" y="908720"/>
          <a:ext cx="4536505" cy="470471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2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Progreso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Sabinas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Sacramento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246409"/>
              </p:ext>
            </p:extLst>
          </p:nvPr>
        </p:nvGraphicFramePr>
        <p:xfrm>
          <a:off x="6240017" y="980731"/>
          <a:ext cx="4540250" cy="43091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42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80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de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23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Sierra Mojada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Viesca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Villa Unión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56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Zaragoza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762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760"/>
            <a:ext cx="11928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Autónomos   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904312" y="5760"/>
            <a:ext cx="6888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Organismos</a:t>
            </a:r>
            <a:br>
              <a:rPr lang="es-ES" sz="2000" b="1" noProof="1"/>
            </a:br>
            <a:r>
              <a:rPr lang="es-ES" sz="2000" b="1" noProof="1"/>
              <a:t>Autónomos </a:t>
            </a:r>
            <a:r>
              <a:rPr lang="es-ES" sz="2000" b="1" noProof="1" smtClean="0"/>
              <a:t>97.83%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801910"/>
              </p:ext>
            </p:extLst>
          </p:nvPr>
        </p:nvGraphicFramePr>
        <p:xfrm>
          <a:off x="551384" y="1052736"/>
          <a:ext cx="5078613" cy="489210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25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47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Acceso a la Información (ICAI)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de Derechos Humanos del Estado de Coahuila (CDHEC)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Electoral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COCCAM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Electoral (IEC)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de Justicia Administrativa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Fiscalía General de Justicia del Estado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341159141"/>
              </p:ext>
            </p:extLst>
          </p:nvPr>
        </p:nvGraphicFramePr>
        <p:xfrm>
          <a:off x="5964324" y="1268760"/>
          <a:ext cx="5360144" cy="386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314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3588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Partidos Políticos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320136" y="116632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Partidos Políticos </a:t>
            </a:r>
            <a:r>
              <a:rPr lang="es-ES" sz="2000" b="1" noProof="1" smtClean="0"/>
              <a:t>62.24%</a:t>
            </a:r>
            <a:r>
              <a:rPr lang="es-ES" noProof="1"/>
              <a:t/>
            </a:r>
            <a:br>
              <a:rPr lang="es-ES" noProof="1"/>
            </a:b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381363"/>
              </p:ext>
            </p:extLst>
          </p:nvPr>
        </p:nvGraphicFramePr>
        <p:xfrm>
          <a:off x="551384" y="793740"/>
          <a:ext cx="4338962" cy="514846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47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1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432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2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del Trabajo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 Democrática de Coahuila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21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Nueva Alianza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Revolucionario Institucional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Acción Nacional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Morena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de la Revolución Democrática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Verde Ecologista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407158090"/>
              </p:ext>
            </p:extLst>
          </p:nvPr>
        </p:nvGraphicFramePr>
        <p:xfrm>
          <a:off x="5303912" y="1340768"/>
          <a:ext cx="6008216" cy="364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8426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13648"/>
            <a:ext cx="40324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800" b="1" noProof="1">
                <a:solidFill>
                  <a:schemeClr val="bg1"/>
                </a:solidFill>
              </a:rPr>
              <a:t>Partidos Políticos </a:t>
            </a:r>
            <a:endParaRPr lang="es-MX" sz="3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141416"/>
              </p:ext>
            </p:extLst>
          </p:nvPr>
        </p:nvGraphicFramePr>
        <p:xfrm>
          <a:off x="3719736" y="980728"/>
          <a:ext cx="5184576" cy="203644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641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1037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7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Movimiento Ciudadano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7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Encuentro Social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7104112" y="1982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="1" noProof="1"/>
              <a:t>Promedio Partidos Políticos </a:t>
            </a:r>
            <a:r>
              <a:rPr lang="es-ES" sz="2400" b="1" noProof="1" smtClean="0"/>
              <a:t>62.24%</a:t>
            </a:r>
            <a:r>
              <a:rPr lang="es-ES" sz="2400" b="1" noProof="1"/>
              <a:t/>
            </a:r>
            <a:br>
              <a:rPr lang="es-ES" sz="2400" b="1" noProof="1"/>
            </a:b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3444354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9336" y="-99392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Sistemas Municipales 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de Agua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616280" y="18864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SIMAS </a:t>
            </a:r>
            <a:r>
              <a:rPr lang="es-ES" sz="2000" b="1" noProof="1" smtClean="0"/>
              <a:t>83.70%</a:t>
            </a:r>
            <a:r>
              <a:rPr lang="es-ES" sz="2000" b="1" noProof="1"/>
              <a:t/>
            </a:r>
            <a:br>
              <a:rPr lang="es-ES" sz="2000" b="1" noProof="1"/>
            </a:br>
            <a:endParaRPr lang="es-MX" sz="20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248128" y="5244865"/>
            <a:ext cx="3276600" cy="365125"/>
          </a:xfrm>
        </p:spPr>
        <p:txBody>
          <a:bodyPr/>
          <a:lstStyle/>
          <a:p>
            <a:fld id="{9860EDB8-5305-433F-BE41-D7A86D811DB3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051096"/>
              </p:ext>
            </p:extLst>
          </p:nvPr>
        </p:nvGraphicFramePr>
        <p:xfrm>
          <a:off x="407368" y="905273"/>
          <a:ext cx="4536504" cy="476169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Monclova-Frontera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Sabinas- San Juan de Sabinas- Múzquiz</a:t>
                      </a: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Torreón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9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Matamoros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Aguas de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2520920650"/>
              </p:ext>
            </p:extLst>
          </p:nvPr>
        </p:nvGraphicFramePr>
        <p:xfrm>
          <a:off x="5735960" y="1268760"/>
          <a:ext cx="5360144" cy="3285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562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o 7"/>
          <p:cNvGrpSpPr>
            <a:grpSpLocks/>
          </p:cNvGrpSpPr>
          <p:nvPr/>
        </p:nvGrpSpPr>
        <p:grpSpPr bwMode="auto">
          <a:xfrm>
            <a:off x="2103687" y="1772816"/>
            <a:ext cx="7819776" cy="4759325"/>
            <a:chOff x="1095302" y="1635125"/>
            <a:chExt cx="7143895" cy="4759631"/>
          </a:xfrm>
        </p:grpSpPr>
        <p:pic>
          <p:nvPicPr>
            <p:cNvPr id="12298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02" y="1635125"/>
              <a:ext cx="7143895" cy="4759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Imagen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005" y="2423978"/>
              <a:ext cx="2721816" cy="2889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09" name="AutoShape 49"/>
          <p:cNvSpPr>
            <a:spLocks noChangeArrowheads="1"/>
          </p:cNvSpPr>
          <p:nvPr/>
        </p:nvSpPr>
        <p:spPr bwMode="gray">
          <a:xfrm>
            <a:off x="6559550" y="-458788"/>
            <a:ext cx="3352800" cy="99060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굴림" panose="020B0600000101010101" pitchFamily="34" charset="-127"/>
              </a:rPr>
              <a:t>INDICE</a:t>
            </a:r>
          </a:p>
        </p:txBody>
      </p:sp>
      <p:sp>
        <p:nvSpPr>
          <p:cNvPr id="40980" name="AutoShape 20"/>
          <p:cNvSpPr>
            <a:spLocks noChangeArrowheads="1"/>
          </p:cNvSpPr>
          <p:nvPr/>
        </p:nvSpPr>
        <p:spPr bwMode="gray">
          <a:xfrm>
            <a:off x="3768726" y="4416426"/>
            <a:ext cx="4854575" cy="6334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3" name="AutoShape 63"/>
          <p:cNvSpPr>
            <a:spLocks noChangeArrowheads="1"/>
          </p:cNvSpPr>
          <p:nvPr/>
        </p:nvSpPr>
        <p:spPr bwMode="gray">
          <a:xfrm>
            <a:off x="3157538" y="4429126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6" name="AutoShape 66"/>
          <p:cNvSpPr>
            <a:spLocks noChangeArrowheads="1"/>
          </p:cNvSpPr>
          <p:nvPr/>
        </p:nvSpPr>
        <p:spPr bwMode="gray">
          <a:xfrm>
            <a:off x="3157538" y="5257801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gray">
          <a:xfrm>
            <a:off x="7311337" y="2083780"/>
            <a:ext cx="2535238" cy="63341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Metodología</a:t>
            </a:r>
          </a:p>
        </p:txBody>
      </p:sp>
      <p:sp>
        <p:nvSpPr>
          <p:cNvPr id="40979" name="AutoShape 19"/>
          <p:cNvSpPr>
            <a:spLocks noChangeArrowheads="1"/>
          </p:cNvSpPr>
          <p:nvPr/>
        </p:nvSpPr>
        <p:spPr bwMode="gray">
          <a:xfrm>
            <a:off x="7223126" y="3596121"/>
            <a:ext cx="2689225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Resultados por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dependencia</a:t>
            </a: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81" name="AutoShape 21"/>
          <p:cNvSpPr>
            <a:spLocks noChangeArrowheads="1"/>
          </p:cNvSpPr>
          <p:nvPr/>
        </p:nvSpPr>
        <p:spPr bwMode="gray">
          <a:xfrm>
            <a:off x="7223125" y="5259222"/>
            <a:ext cx="2700338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Porcentaje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>
                <a:solidFill>
                  <a:schemeClr val="bg1"/>
                </a:solidFill>
                <a:ea typeface="굴림" panose="020B0600000101010101" pitchFamily="34" charset="-127"/>
              </a:rPr>
              <a:t> </a:t>
            </a: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generales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>
                <a:solidFill>
                  <a:schemeClr val="bg1"/>
                </a:solidFill>
              </a:rPr>
              <a:t>Sistemas Municipales</a:t>
            </a:r>
          </a:p>
          <a:p>
            <a:r>
              <a:rPr lang="es-ES" sz="2000" b="1" noProof="1">
                <a:solidFill>
                  <a:schemeClr val="bg1"/>
                </a:solidFill>
              </a:rPr>
              <a:t> de Agua 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2264" y="116632"/>
            <a:ext cx="3552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SIMAS </a:t>
            </a:r>
            <a:r>
              <a:rPr lang="es-ES" sz="2000" b="1" noProof="1" smtClean="0"/>
              <a:t>83.70%</a:t>
            </a:r>
            <a:r>
              <a:rPr lang="es-ES" sz="2000" b="1" noProof="1"/>
              <a:t/>
            </a:r>
            <a:br>
              <a:rPr lang="es-ES" sz="2000" b="1" noProof="1"/>
            </a:b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898501"/>
              </p:ext>
            </p:extLst>
          </p:nvPr>
        </p:nvGraphicFramePr>
        <p:xfrm>
          <a:off x="3863752" y="707886"/>
          <a:ext cx="4206241" cy="587242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Morelos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Torreón- Matamoros- Viesca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Allende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Cuatro Ciénegas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423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6198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476529"/>
              </p:ext>
            </p:extLst>
          </p:nvPr>
        </p:nvGraphicFramePr>
        <p:xfrm>
          <a:off x="551384" y="980728"/>
          <a:ext cx="4206241" cy="470471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Transporte Saltillo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Municipal de la Mujer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y Competitividad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Municipal de Cultura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del Deporte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7104112" y="116632"/>
            <a:ext cx="489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Paramunicipales </a:t>
            </a:r>
            <a:r>
              <a:rPr lang="es-ES" sz="2000" b="1" noProof="1" smtClean="0"/>
              <a:t>86.31%</a:t>
            </a:r>
            <a:r>
              <a:rPr lang="es-ES" sz="2000" b="1" noProof="1"/>
              <a:t/>
            </a:r>
            <a:br>
              <a:rPr lang="es-ES" sz="2000" b="1" noProof="1"/>
            </a:b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4042507459"/>
              </p:ext>
            </p:extLst>
          </p:nvPr>
        </p:nvGraphicFramePr>
        <p:xfrm>
          <a:off x="4943872" y="1546371"/>
          <a:ext cx="6395720" cy="3573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5522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29743"/>
              </p:ext>
            </p:extLst>
          </p:nvPr>
        </p:nvGraphicFramePr>
        <p:xfrm>
          <a:off x="623392" y="1268760"/>
          <a:ext cx="4660632" cy="408638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73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263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6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Pensiones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6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Cultura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60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Promotor de la Reserva Territorial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60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60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Municipal de Pensiones de Monclova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60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Integral de Mantenimiento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Vial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0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320136" y="11663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Paramunicipales </a:t>
            </a:r>
            <a:r>
              <a:rPr lang="es-ES" sz="2000" b="1" noProof="1" smtClean="0"/>
              <a:t>86.31%</a:t>
            </a:r>
            <a:r>
              <a:rPr lang="es-ES" sz="2000" b="1" noProof="1"/>
              <a:t/>
            </a:r>
            <a:br>
              <a:rPr lang="es-ES" sz="2000" b="1" noProof="1"/>
            </a:b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363904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3352" y="-16076"/>
            <a:ext cx="115932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Sindicatos     </a:t>
            </a:r>
            <a:r>
              <a:rPr lang="es-ES" noProof="1"/>
              <a:t>                                                                                                  </a:t>
            </a:r>
            <a:r>
              <a:rPr lang="es-ES" sz="2000" b="1" noProof="1"/>
              <a:t>Promedio  Sindicatos </a:t>
            </a:r>
            <a:r>
              <a:rPr lang="es-ES" sz="2000" b="1" noProof="1" smtClean="0"/>
              <a:t>85.86%</a:t>
            </a:r>
            <a:r>
              <a:rPr lang="es-ES" sz="2000" b="1" noProof="1"/>
              <a:t/>
            </a:r>
            <a:br>
              <a:rPr lang="es-ES" sz="2000" b="1" noProof="1"/>
            </a:br>
            <a:r>
              <a:rPr lang="es-ES" noProof="1"/>
              <a:t>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268989"/>
              </p:ext>
            </p:extLst>
          </p:nvPr>
        </p:nvGraphicFramePr>
        <p:xfrm>
          <a:off x="479376" y="1556792"/>
          <a:ext cx="5519936" cy="369752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876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SUTGE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SNTE 35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SNTE 38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DIF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Unico de Empleados al Servicio R. Aytoo.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Único 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Trabajadores al servicio del Municipio de San Pedro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177486851"/>
              </p:ext>
            </p:extLst>
          </p:nvPr>
        </p:nvGraphicFramePr>
        <p:xfrm>
          <a:off x="6059996" y="1412776"/>
          <a:ext cx="5864200" cy="3501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9883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Asociaciones Civiles </a:t>
            </a:r>
            <a:r>
              <a:rPr lang="es-ES" b="1" noProof="1">
                <a:solidFill>
                  <a:schemeClr val="bg1"/>
                </a:solidFill>
              </a:rPr>
              <a:t>                                                                                            </a:t>
            </a:r>
            <a:r>
              <a:rPr lang="es-ES" b="1" noProof="1"/>
              <a:t>Promedio  Asociaciones Civiles </a:t>
            </a:r>
            <a:r>
              <a:rPr lang="es-ES" b="1" noProof="1" smtClean="0"/>
              <a:t>91.11%</a:t>
            </a:r>
            <a:r>
              <a:rPr lang="es-ES" b="1" noProof="1"/>
              <a:t/>
            </a:r>
            <a:br>
              <a:rPr lang="es-ES" b="1" noProof="1"/>
            </a:br>
            <a:r>
              <a:rPr lang="es-ES" sz="1200" noProof="1"/>
              <a:t>   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393873"/>
              </p:ext>
            </p:extLst>
          </p:nvPr>
        </p:nvGraphicFramePr>
        <p:xfrm>
          <a:off x="551384" y="1124744"/>
          <a:ext cx="4206241" cy="36927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CRIT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Teatro Nazas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Pádres de Familia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Artesénica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Cluster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Arocena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947029283"/>
              </p:ext>
            </p:extLst>
          </p:nvPr>
        </p:nvGraphicFramePr>
        <p:xfrm>
          <a:off x="5591944" y="1556792"/>
          <a:ext cx="5648176" cy="306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5105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51784" y="0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/>
              <a:t>Promedios Generales</a:t>
            </a:r>
            <a:endParaRPr lang="es-MX" sz="4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334355"/>
              </p:ext>
            </p:extLst>
          </p:nvPr>
        </p:nvGraphicFramePr>
        <p:xfrm>
          <a:off x="1127448" y="1268760"/>
          <a:ext cx="4397061" cy="379642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2do.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Legislativo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99.40 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Judicial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Ejecutivo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97.48%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Descentralizado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96.03%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Universidades y Centros Educativos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90.20%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79.93%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482260"/>
              </p:ext>
            </p:extLst>
          </p:nvPr>
        </p:nvGraphicFramePr>
        <p:xfrm>
          <a:off x="6528048" y="1052736"/>
          <a:ext cx="4206241" cy="391563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6607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2do.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Organismos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Autónomos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97.83 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Políticos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62.24 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Municipales de Agua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83.70 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Paramunicipales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86.31%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85.86%  </a:t>
                      </a:r>
                      <a:r>
                        <a:rPr lang="es-MX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Asociaciones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Civiles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91.11%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86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91344" y="836712"/>
            <a:ext cx="117324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El Instituto Coahuilense de Acceso a la Información Pública a través de la Dirección de Cumplimiento y Responsabilidades revisa las páginas de los sujetos obligados trimestralmente.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Los sujetos obligados cuentan con cinco días hábiles a partir del termino del trimestre a evaluar para actualizar y retroalimentar sus portales de internet.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La información considerada en la evaluaciones corresponden a lo establecido en el capítulo tercero de la Ley de Acceso a la Información Pública para el Estado de Coahuila de Zaragoza.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Se califican en porcentaje del 0 al 100 asignando dos puntos si la información esta completa y actualizada (verde), un punto si la información esta desactualizada o incompleta (amarillo) y cero puntos si la información no esta publicada (rojo).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5926" r="54630" b="52963"/>
          <a:stretch/>
        </p:blipFill>
        <p:spPr>
          <a:xfrm>
            <a:off x="10344472" y="3933056"/>
            <a:ext cx="1994076" cy="245936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439472" y="-9939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/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220622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113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Poder Legislativo</a:t>
            </a:r>
            <a:endParaRPr lang="es-MX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931574146"/>
              </p:ext>
            </p:extLst>
          </p:nvPr>
        </p:nvGraphicFramePr>
        <p:xfrm>
          <a:off x="5181546" y="871845"/>
          <a:ext cx="6653443" cy="5180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961138"/>
              </p:ext>
            </p:extLst>
          </p:nvPr>
        </p:nvGraphicFramePr>
        <p:xfrm>
          <a:off x="119336" y="2420888"/>
          <a:ext cx="5242256" cy="152257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6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36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2do.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6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Auditoría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Superior del Estado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6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Congreso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del Estado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98.80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104112" y="75663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Legislativo </a:t>
            </a:r>
            <a:r>
              <a:rPr lang="es-ES" sz="2400" b="1" noProof="1" smtClean="0"/>
              <a:t>99.40% </a:t>
            </a:r>
            <a:endParaRPr lang="es-MX" sz="2400" b="1" dirty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77110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1178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Poder Judicial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976088"/>
              </p:ext>
            </p:extLst>
          </p:nvPr>
        </p:nvGraphicFramePr>
        <p:xfrm>
          <a:off x="263352" y="2492896"/>
          <a:ext cx="4645285" cy="160486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28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187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2do.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Poder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Judicial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99.43%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Tribunal de Conciliación y Arbitraje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99.43%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234339424"/>
              </p:ext>
            </p:extLst>
          </p:nvPr>
        </p:nvGraphicFramePr>
        <p:xfrm>
          <a:off x="4945212" y="980728"/>
          <a:ext cx="7263904" cy="4968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7752184" y="153888"/>
            <a:ext cx="477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Judial </a:t>
            </a:r>
            <a:r>
              <a:rPr lang="es-ES" sz="2400" b="1" noProof="1" smtClean="0"/>
              <a:t>99.43%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61370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065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</a:t>
            </a:r>
            <a:r>
              <a:rPr lang="es-ES" sz="2400" b="1" noProof="1"/>
              <a:t>Promedio Ejecutivo </a:t>
            </a:r>
            <a:r>
              <a:rPr lang="es-ES" sz="2400" b="1" noProof="1" smtClean="0"/>
              <a:t>97.48% </a:t>
            </a:r>
            <a:endParaRPr lang="es-MX" sz="24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743875"/>
              </p:ext>
            </p:extLst>
          </p:nvPr>
        </p:nvGraphicFramePr>
        <p:xfrm>
          <a:off x="335360" y="980729"/>
          <a:ext cx="4608512" cy="489654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043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81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Salud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Economía y Turismo.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Desarrollo Rural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Despacho del Titular de Ejecutivo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Infraestructura y Transporte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Secetaría de Seguridad Pública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8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del Trabajo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664037869"/>
              </p:ext>
            </p:extLst>
          </p:nvPr>
        </p:nvGraphicFramePr>
        <p:xfrm>
          <a:off x="5447928" y="1196752"/>
          <a:ext cx="5504160" cy="3573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2847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230" y="0"/>
            <a:ext cx="1144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    </a:t>
            </a:r>
            <a:r>
              <a:rPr lang="es-ES" sz="2400" b="1" noProof="1"/>
              <a:t>Promedio Ejecutivo </a:t>
            </a:r>
            <a:r>
              <a:rPr lang="es-ES" sz="2400" b="1" noProof="1" smtClean="0"/>
              <a:t>97.48%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048299"/>
              </p:ext>
            </p:extLst>
          </p:nvPr>
        </p:nvGraphicFramePr>
        <p:xfrm>
          <a:off x="479376" y="980728"/>
          <a:ext cx="5269490" cy="46889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855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327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8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para los Trabajadores de la Educación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Educación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93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Medio Ambiente y Desarrollo Urbano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Fiscalización y Rendición de Cuentas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Gobierno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Inclusión y Desarrollo Social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Cultura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922053"/>
              </p:ext>
            </p:extLst>
          </p:nvPr>
        </p:nvGraphicFramePr>
        <p:xfrm>
          <a:off x="6240016" y="1772817"/>
          <a:ext cx="5546459" cy="208823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168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9472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38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Registro Público de la Propiedad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38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Finanzas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32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171400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</a:t>
            </a:r>
          </a:p>
          <a:p>
            <a:r>
              <a:rPr lang="es-ES" sz="2800" b="1" noProof="1">
                <a:solidFill>
                  <a:schemeClr val="bg1"/>
                </a:solidFill>
              </a:rPr>
              <a:t>Descentralizados</a:t>
            </a:r>
            <a:r>
              <a:rPr lang="es-ES" sz="2800" b="1" noProof="1"/>
              <a:t>     </a:t>
            </a:r>
            <a:r>
              <a:rPr lang="es-ES" sz="2800" b="1" noProof="1">
                <a:solidFill>
                  <a:schemeClr val="bg1"/>
                </a:solidFill>
              </a:rPr>
              <a:t>                                                   }}}}}}}}}}}}}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96.03%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546829"/>
              </p:ext>
            </p:extLst>
          </p:nvPr>
        </p:nvGraphicFramePr>
        <p:xfrm>
          <a:off x="335360" y="1090484"/>
          <a:ext cx="5688632" cy="522312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52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6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347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de Salud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Junta Local de Conciliación y Arbitraje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Familia (DIF)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Registro civil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Jefatura de la oficina del Ejecutivo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Periodico Oficial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Empoderamiento y Justicia de la Mujer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Mujeres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679832469"/>
              </p:ext>
            </p:extLst>
          </p:nvPr>
        </p:nvGraphicFramePr>
        <p:xfrm>
          <a:off x="6096000" y="1556792"/>
          <a:ext cx="5504160" cy="3213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038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225" y="-99392"/>
            <a:ext cx="116068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       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96.03%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085953"/>
              </p:ext>
            </p:extLst>
          </p:nvPr>
        </p:nvGraphicFramePr>
        <p:xfrm>
          <a:off x="263352" y="1039381"/>
          <a:ext cx="5112568" cy="481009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4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7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Pensiones Para los Trabajadores al Servicio del Estado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Procuraduria de Niños y Niñas y la Familia (PRONNIF)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Fiscal General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del catastro y la Información Territorial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Personas Adultas Mayores (ICOPAM)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para la Regulación de la Tenencia de la Tierra Urbana y Rústica de Coahuila (Certturc)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Comisón Estatal de la Vivienda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 Juventud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419855"/>
              </p:ext>
            </p:extLst>
          </p:nvPr>
        </p:nvGraphicFramePr>
        <p:xfrm>
          <a:off x="5735959" y="973291"/>
          <a:ext cx="5544617" cy="49039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07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7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60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2do.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6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Rural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 Educación para Adultos (IEEA)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Coahuilense de la infraestructura Física Educativa (ICIFED)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Educación Profesional Técnica del Estado de Coahuila (CONALEP)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Estatal de Ciencia y Tecnología (COECYT)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del Deporte (INEDEC)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Estudios Cientificos y Tecnologícos (CECYTEC)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Cultural Vito Alessio Robles.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6026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11139</TotalTime>
  <Words>1443</Words>
  <Application>Microsoft Office PowerPoint</Application>
  <PresentationFormat>Panorámica</PresentationFormat>
  <Paragraphs>506</Paragraphs>
  <Slides>25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굴림</vt:lpstr>
      <vt:lpstr>Wingdings 3</vt:lpstr>
      <vt:lpstr>Tema de Office</vt:lpstr>
      <vt:lpstr>Diagnóstico de Cumplimiento de la   Información Pública de Oficio.  2do.Trimestre 2018.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Icai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vv28</dc:creator>
  <cp:lastModifiedBy>Usuario de Windows</cp:lastModifiedBy>
  <cp:revision>707</cp:revision>
  <cp:lastPrinted>2016-11-03T16:29:35Z</cp:lastPrinted>
  <dcterms:created xsi:type="dcterms:W3CDTF">2015-03-28T20:05:05Z</dcterms:created>
  <dcterms:modified xsi:type="dcterms:W3CDTF">2018-08-16T20:44:18Z</dcterms:modified>
</cp:coreProperties>
</file>